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92" r:id="rId1"/>
  </p:sldMasterIdLst>
  <p:notesMasterIdLst>
    <p:notesMasterId r:id="rId62"/>
  </p:notesMasterIdLst>
  <p:handoutMasterIdLst>
    <p:handoutMasterId r:id="rId63"/>
  </p:handoutMasterIdLst>
  <p:sldIdLst>
    <p:sldId id="318" r:id="rId2"/>
    <p:sldId id="397" r:id="rId3"/>
    <p:sldId id="398" r:id="rId4"/>
    <p:sldId id="326" r:id="rId5"/>
    <p:sldId id="404" r:id="rId6"/>
    <p:sldId id="264" r:id="rId7"/>
    <p:sldId id="312" r:id="rId8"/>
    <p:sldId id="329" r:id="rId9"/>
    <p:sldId id="330" r:id="rId10"/>
    <p:sldId id="334" r:id="rId11"/>
    <p:sldId id="335" r:id="rId12"/>
    <p:sldId id="407" r:id="rId13"/>
    <p:sldId id="408" r:id="rId14"/>
    <p:sldId id="341" r:id="rId15"/>
    <p:sldId id="370" r:id="rId16"/>
    <p:sldId id="342" r:id="rId17"/>
    <p:sldId id="340" r:id="rId18"/>
    <p:sldId id="343" r:id="rId19"/>
    <p:sldId id="372" r:id="rId20"/>
    <p:sldId id="410" r:id="rId21"/>
    <p:sldId id="373" r:id="rId22"/>
    <p:sldId id="409" r:id="rId23"/>
    <p:sldId id="374" r:id="rId24"/>
    <p:sldId id="405" r:id="rId25"/>
    <p:sldId id="400" r:id="rId26"/>
    <p:sldId id="399" r:id="rId27"/>
    <p:sldId id="406" r:id="rId28"/>
    <p:sldId id="380" r:id="rId29"/>
    <p:sldId id="381" r:id="rId30"/>
    <p:sldId id="382" r:id="rId31"/>
    <p:sldId id="383" r:id="rId32"/>
    <p:sldId id="384" r:id="rId33"/>
    <p:sldId id="401" r:id="rId34"/>
    <p:sldId id="385" r:id="rId35"/>
    <p:sldId id="402" r:id="rId36"/>
    <p:sldId id="359" r:id="rId37"/>
    <p:sldId id="364" r:id="rId38"/>
    <p:sldId id="386" r:id="rId39"/>
    <p:sldId id="387" r:id="rId40"/>
    <p:sldId id="388" r:id="rId41"/>
    <p:sldId id="366" r:id="rId42"/>
    <p:sldId id="391" r:id="rId43"/>
    <p:sldId id="411" r:id="rId44"/>
    <p:sldId id="392" r:id="rId45"/>
    <p:sldId id="393" r:id="rId46"/>
    <p:sldId id="394" r:id="rId47"/>
    <p:sldId id="395" r:id="rId48"/>
    <p:sldId id="367" r:id="rId49"/>
    <p:sldId id="368" r:id="rId50"/>
    <p:sldId id="389" r:id="rId51"/>
    <p:sldId id="412" r:id="rId52"/>
    <p:sldId id="413" r:id="rId53"/>
    <p:sldId id="414" r:id="rId54"/>
    <p:sldId id="415" r:id="rId55"/>
    <p:sldId id="416" r:id="rId56"/>
    <p:sldId id="417" r:id="rId57"/>
    <p:sldId id="418" r:id="rId58"/>
    <p:sldId id="419" r:id="rId59"/>
    <p:sldId id="420" r:id="rId60"/>
    <p:sldId id="421" r:id="rId61"/>
  </p:sldIdLst>
  <p:sldSz cx="9144000" cy="6858000" type="screen4x3"/>
  <p:notesSz cx="6858000" cy="9144000"/>
  <p:defaultTextStyle>
    <a:defPPr>
      <a:defRPr lang="sq-A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CC0000"/>
    <a:srgbClr val="66FF99"/>
    <a:srgbClr val="000000"/>
    <a:srgbClr val="323B7E"/>
    <a:srgbClr val="FFFF00"/>
    <a:srgbClr val="008000"/>
    <a:srgbClr val="FF6600"/>
    <a:srgbClr val="FFCC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1965C45-C924-40AD-BF5A-C76AEBE59C1D}" v="1" dt="2022-12-04T21:30:27.4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074" autoAdjust="0"/>
    <p:restoredTop sz="93826" autoAdjust="0"/>
  </p:normalViewPr>
  <p:slideViewPr>
    <p:cSldViewPr>
      <p:cViewPr varScale="1">
        <p:scale>
          <a:sx n="107" d="100"/>
          <a:sy n="107" d="100"/>
        </p:scale>
        <p:origin x="1332" y="102"/>
      </p:cViewPr>
      <p:guideLst>
        <p:guide orient="horz" pos="2160"/>
        <p:guide pos="2880"/>
      </p:guideLst>
    </p:cSldViewPr>
  </p:slideViewPr>
  <p:outlineViewPr>
    <p:cViewPr>
      <p:scale>
        <a:sx n="33" d="100"/>
        <a:sy n="33" d="100"/>
      </p:scale>
      <p:origin x="0" y="-144"/>
    </p:cViewPr>
  </p:outlineViewPr>
  <p:notesTextViewPr>
    <p:cViewPr>
      <p:scale>
        <a:sx n="100" d="100"/>
        <a:sy n="100" d="100"/>
      </p:scale>
      <p:origin x="0" y="0"/>
    </p:cViewPr>
  </p:notesTextViewPr>
  <p:sorterViewPr>
    <p:cViewPr>
      <p:scale>
        <a:sx n="66" d="100"/>
        <a:sy n="66" d="100"/>
      </p:scale>
      <p:origin x="0" y="1440"/>
    </p:cViewPr>
  </p:sorterViewPr>
  <p:notesViewPr>
    <p:cSldViewPr>
      <p:cViewPr varScale="1">
        <p:scale>
          <a:sx n="54" d="100"/>
          <a:sy n="54" d="100"/>
        </p:scale>
        <p:origin x="-1284" y="-84"/>
      </p:cViewPr>
      <p:guideLst>
        <p:guide orient="horz" pos="2880"/>
        <p:guide pos="2160"/>
      </p:guideLst>
    </p:cSldViewPr>
  </p:notesViewPr>
  <p:gridSpacing cx="38405" cy="38405"/>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handoutMaster" Target="handoutMasters/handoutMaster1.xml"/><Relationship Id="rId68"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69"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lorie Salihi" userId="cbbd94ab-2492-4517-bcb1-e13c8a099acf" providerId="ADAL" clId="{11965C45-C924-40AD-BF5A-C76AEBE59C1D}"/>
    <pc:docChg chg="undo custSel addSld delSld modSld sldOrd">
      <pc:chgData name="Florie Salihi" userId="cbbd94ab-2492-4517-bcb1-e13c8a099acf" providerId="ADAL" clId="{11965C45-C924-40AD-BF5A-C76AEBE59C1D}" dt="2022-12-04T21:51:25.184" v="276" actId="255"/>
      <pc:docMkLst>
        <pc:docMk/>
      </pc:docMkLst>
      <pc:sldChg chg="modSp mod">
        <pc:chgData name="Florie Salihi" userId="cbbd94ab-2492-4517-bcb1-e13c8a099acf" providerId="ADAL" clId="{11965C45-C924-40AD-BF5A-C76AEBE59C1D}" dt="2022-12-04T20:57:28.736" v="6" actId="20577"/>
        <pc:sldMkLst>
          <pc:docMk/>
          <pc:sldMk cId="0" sldId="312"/>
        </pc:sldMkLst>
        <pc:spChg chg="mod">
          <ac:chgData name="Florie Salihi" userId="cbbd94ab-2492-4517-bcb1-e13c8a099acf" providerId="ADAL" clId="{11965C45-C924-40AD-BF5A-C76AEBE59C1D}" dt="2022-12-04T20:57:28.736" v="6" actId="20577"/>
          <ac:spMkLst>
            <pc:docMk/>
            <pc:sldMk cId="0" sldId="312"/>
            <ac:spMk id="173059" creationId="{00000000-0000-0000-0000-000000000000}"/>
          </ac:spMkLst>
        </pc:spChg>
      </pc:sldChg>
      <pc:sldChg chg="modSp mod">
        <pc:chgData name="Florie Salihi" userId="cbbd94ab-2492-4517-bcb1-e13c8a099acf" providerId="ADAL" clId="{11965C45-C924-40AD-BF5A-C76AEBE59C1D}" dt="2022-12-04T21:00:07.619" v="25" actId="20577"/>
        <pc:sldMkLst>
          <pc:docMk/>
          <pc:sldMk cId="0" sldId="329"/>
        </pc:sldMkLst>
        <pc:spChg chg="mod">
          <ac:chgData name="Florie Salihi" userId="cbbd94ab-2492-4517-bcb1-e13c8a099acf" providerId="ADAL" clId="{11965C45-C924-40AD-BF5A-C76AEBE59C1D}" dt="2022-12-04T21:00:07.619" v="25" actId="20577"/>
          <ac:spMkLst>
            <pc:docMk/>
            <pc:sldMk cId="0" sldId="329"/>
            <ac:spMk id="3" creationId="{00000000-0000-0000-0000-000000000000}"/>
          </ac:spMkLst>
        </pc:spChg>
      </pc:sldChg>
      <pc:sldChg chg="modSp mod">
        <pc:chgData name="Florie Salihi" userId="cbbd94ab-2492-4517-bcb1-e13c8a099acf" providerId="ADAL" clId="{11965C45-C924-40AD-BF5A-C76AEBE59C1D}" dt="2022-12-04T21:02:21.105" v="41" actId="20577"/>
        <pc:sldMkLst>
          <pc:docMk/>
          <pc:sldMk cId="3042976703" sldId="334"/>
        </pc:sldMkLst>
        <pc:spChg chg="mod">
          <ac:chgData name="Florie Salihi" userId="cbbd94ab-2492-4517-bcb1-e13c8a099acf" providerId="ADAL" clId="{11965C45-C924-40AD-BF5A-C76AEBE59C1D}" dt="2022-12-04T21:02:21.105" v="41" actId="20577"/>
          <ac:spMkLst>
            <pc:docMk/>
            <pc:sldMk cId="3042976703" sldId="334"/>
            <ac:spMk id="5" creationId="{00000000-0000-0000-0000-000000000000}"/>
          </ac:spMkLst>
        </pc:spChg>
      </pc:sldChg>
      <pc:sldChg chg="del">
        <pc:chgData name="Florie Salihi" userId="cbbd94ab-2492-4517-bcb1-e13c8a099acf" providerId="ADAL" clId="{11965C45-C924-40AD-BF5A-C76AEBE59C1D}" dt="2022-12-04T21:07:38.842" v="42" actId="47"/>
        <pc:sldMkLst>
          <pc:docMk/>
          <pc:sldMk cId="1736807400" sldId="336"/>
        </pc:sldMkLst>
      </pc:sldChg>
      <pc:sldChg chg="modSp mod">
        <pc:chgData name="Florie Salihi" userId="cbbd94ab-2492-4517-bcb1-e13c8a099acf" providerId="ADAL" clId="{11965C45-C924-40AD-BF5A-C76AEBE59C1D}" dt="2022-12-04T21:10:39.639" v="49" actId="6549"/>
        <pc:sldMkLst>
          <pc:docMk/>
          <pc:sldMk cId="1538031338" sldId="337"/>
        </pc:sldMkLst>
        <pc:spChg chg="mod">
          <ac:chgData name="Florie Salihi" userId="cbbd94ab-2492-4517-bcb1-e13c8a099acf" providerId="ADAL" clId="{11965C45-C924-40AD-BF5A-C76AEBE59C1D}" dt="2022-12-04T21:10:39.639" v="49" actId="6549"/>
          <ac:spMkLst>
            <pc:docMk/>
            <pc:sldMk cId="1538031338" sldId="337"/>
            <ac:spMk id="8" creationId="{00000000-0000-0000-0000-000000000000}"/>
          </ac:spMkLst>
        </pc:spChg>
        <pc:spChg chg="mod">
          <ac:chgData name="Florie Salihi" userId="cbbd94ab-2492-4517-bcb1-e13c8a099acf" providerId="ADAL" clId="{11965C45-C924-40AD-BF5A-C76AEBE59C1D}" dt="2022-12-04T21:10:34.079" v="48" actId="113"/>
          <ac:spMkLst>
            <pc:docMk/>
            <pc:sldMk cId="1538031338" sldId="337"/>
            <ac:spMk id="9" creationId="{00000000-0000-0000-0000-000000000000}"/>
          </ac:spMkLst>
        </pc:spChg>
      </pc:sldChg>
      <pc:sldChg chg="del">
        <pc:chgData name="Florie Salihi" userId="cbbd94ab-2492-4517-bcb1-e13c8a099acf" providerId="ADAL" clId="{11965C45-C924-40AD-BF5A-C76AEBE59C1D}" dt="2022-12-04T21:07:42.571" v="43" actId="47"/>
        <pc:sldMkLst>
          <pc:docMk/>
          <pc:sldMk cId="3324740807" sldId="339"/>
        </pc:sldMkLst>
      </pc:sldChg>
      <pc:sldChg chg="modSp mod">
        <pc:chgData name="Florie Salihi" userId="cbbd94ab-2492-4517-bcb1-e13c8a099acf" providerId="ADAL" clId="{11965C45-C924-40AD-BF5A-C76AEBE59C1D}" dt="2022-12-04T21:17:08.827" v="70" actId="5793"/>
        <pc:sldMkLst>
          <pc:docMk/>
          <pc:sldMk cId="2566196872" sldId="341"/>
        </pc:sldMkLst>
        <pc:spChg chg="mod">
          <ac:chgData name="Florie Salihi" userId="cbbd94ab-2492-4517-bcb1-e13c8a099acf" providerId="ADAL" clId="{11965C45-C924-40AD-BF5A-C76AEBE59C1D}" dt="2022-12-04T21:17:08.827" v="70" actId="5793"/>
          <ac:spMkLst>
            <pc:docMk/>
            <pc:sldMk cId="2566196872" sldId="341"/>
            <ac:spMk id="3" creationId="{00000000-0000-0000-0000-000000000000}"/>
          </ac:spMkLst>
        </pc:spChg>
      </pc:sldChg>
      <pc:sldChg chg="modSp mod">
        <pc:chgData name="Florie Salihi" userId="cbbd94ab-2492-4517-bcb1-e13c8a099acf" providerId="ADAL" clId="{11965C45-C924-40AD-BF5A-C76AEBE59C1D}" dt="2022-12-04T21:30:51.107" v="147" actId="20577"/>
        <pc:sldMkLst>
          <pc:docMk/>
          <pc:sldMk cId="129008976" sldId="346"/>
        </pc:sldMkLst>
        <pc:spChg chg="mod">
          <ac:chgData name="Florie Salihi" userId="cbbd94ab-2492-4517-bcb1-e13c8a099acf" providerId="ADAL" clId="{11965C45-C924-40AD-BF5A-C76AEBE59C1D}" dt="2022-12-04T21:30:51.107" v="147" actId="20577"/>
          <ac:spMkLst>
            <pc:docMk/>
            <pc:sldMk cId="129008976" sldId="346"/>
            <ac:spMk id="7" creationId="{00000000-0000-0000-0000-000000000000}"/>
          </ac:spMkLst>
        </pc:spChg>
      </pc:sldChg>
      <pc:sldChg chg="del">
        <pc:chgData name="Florie Salihi" userId="cbbd94ab-2492-4517-bcb1-e13c8a099acf" providerId="ADAL" clId="{11965C45-C924-40AD-BF5A-C76AEBE59C1D}" dt="2022-12-04T21:42:46.919" v="225" actId="47"/>
        <pc:sldMkLst>
          <pc:docMk/>
          <pc:sldMk cId="4236583973" sldId="363"/>
        </pc:sldMkLst>
      </pc:sldChg>
      <pc:sldChg chg="modSp mod">
        <pc:chgData name="Florie Salihi" userId="cbbd94ab-2492-4517-bcb1-e13c8a099acf" providerId="ADAL" clId="{11965C45-C924-40AD-BF5A-C76AEBE59C1D}" dt="2022-12-04T21:43:17.936" v="259" actId="20577"/>
        <pc:sldMkLst>
          <pc:docMk/>
          <pc:sldMk cId="512197171" sldId="364"/>
        </pc:sldMkLst>
        <pc:spChg chg="mod">
          <ac:chgData name="Florie Salihi" userId="cbbd94ab-2492-4517-bcb1-e13c8a099acf" providerId="ADAL" clId="{11965C45-C924-40AD-BF5A-C76AEBE59C1D}" dt="2022-12-04T21:43:17.936" v="259" actId="20577"/>
          <ac:spMkLst>
            <pc:docMk/>
            <pc:sldMk cId="512197171" sldId="364"/>
            <ac:spMk id="2" creationId="{00000000-0000-0000-0000-000000000000}"/>
          </ac:spMkLst>
        </pc:spChg>
      </pc:sldChg>
      <pc:sldChg chg="modSp mod">
        <pc:chgData name="Florie Salihi" userId="cbbd94ab-2492-4517-bcb1-e13c8a099acf" providerId="ADAL" clId="{11965C45-C924-40AD-BF5A-C76AEBE59C1D}" dt="2022-12-04T21:43:26.349" v="260" actId="20577"/>
        <pc:sldMkLst>
          <pc:docMk/>
          <pc:sldMk cId="194776580" sldId="365"/>
        </pc:sldMkLst>
        <pc:spChg chg="mod">
          <ac:chgData name="Florie Salihi" userId="cbbd94ab-2492-4517-bcb1-e13c8a099acf" providerId="ADAL" clId="{11965C45-C924-40AD-BF5A-C76AEBE59C1D}" dt="2022-12-04T21:43:26.349" v="260" actId="20577"/>
          <ac:spMkLst>
            <pc:docMk/>
            <pc:sldMk cId="194776580" sldId="365"/>
            <ac:spMk id="2" creationId="{00000000-0000-0000-0000-000000000000}"/>
          </ac:spMkLst>
        </pc:spChg>
      </pc:sldChg>
      <pc:sldChg chg="modSp mod">
        <pc:chgData name="Florie Salihi" userId="cbbd94ab-2492-4517-bcb1-e13c8a099acf" providerId="ADAL" clId="{11965C45-C924-40AD-BF5A-C76AEBE59C1D}" dt="2022-12-04T21:46:53.077" v="268" actId="6549"/>
        <pc:sldMkLst>
          <pc:docMk/>
          <pc:sldMk cId="849341443" sldId="367"/>
        </pc:sldMkLst>
        <pc:spChg chg="mod">
          <ac:chgData name="Florie Salihi" userId="cbbd94ab-2492-4517-bcb1-e13c8a099acf" providerId="ADAL" clId="{11965C45-C924-40AD-BF5A-C76AEBE59C1D}" dt="2022-12-04T21:46:53.077" v="268" actId="6549"/>
          <ac:spMkLst>
            <pc:docMk/>
            <pc:sldMk cId="849341443" sldId="367"/>
            <ac:spMk id="2" creationId="{00000000-0000-0000-0000-000000000000}"/>
          </ac:spMkLst>
        </pc:spChg>
      </pc:sldChg>
      <pc:sldChg chg="modSp mod">
        <pc:chgData name="Florie Salihi" userId="cbbd94ab-2492-4517-bcb1-e13c8a099acf" providerId="ADAL" clId="{11965C45-C924-40AD-BF5A-C76AEBE59C1D}" dt="2022-12-04T21:48:47.206" v="273" actId="113"/>
        <pc:sldMkLst>
          <pc:docMk/>
          <pc:sldMk cId="1984901703" sldId="368"/>
        </pc:sldMkLst>
        <pc:spChg chg="mod">
          <ac:chgData name="Florie Salihi" userId="cbbd94ab-2492-4517-bcb1-e13c8a099acf" providerId="ADAL" clId="{11965C45-C924-40AD-BF5A-C76AEBE59C1D}" dt="2022-12-04T21:48:47.206" v="273" actId="113"/>
          <ac:spMkLst>
            <pc:docMk/>
            <pc:sldMk cId="1984901703" sldId="368"/>
            <ac:spMk id="3" creationId="{00000000-0000-0000-0000-000000000000}"/>
          </ac:spMkLst>
        </pc:spChg>
      </pc:sldChg>
      <pc:sldChg chg="modSp mod">
        <pc:chgData name="Florie Salihi" userId="cbbd94ab-2492-4517-bcb1-e13c8a099acf" providerId="ADAL" clId="{11965C45-C924-40AD-BF5A-C76AEBE59C1D}" dt="2022-12-04T21:19:26.802" v="73" actId="6549"/>
        <pc:sldMkLst>
          <pc:docMk/>
          <pc:sldMk cId="311893167" sldId="372"/>
        </pc:sldMkLst>
        <pc:spChg chg="mod">
          <ac:chgData name="Florie Salihi" userId="cbbd94ab-2492-4517-bcb1-e13c8a099acf" providerId="ADAL" clId="{11965C45-C924-40AD-BF5A-C76AEBE59C1D}" dt="2022-12-04T21:19:26.802" v="73" actId="6549"/>
          <ac:spMkLst>
            <pc:docMk/>
            <pc:sldMk cId="311893167" sldId="372"/>
            <ac:spMk id="3" creationId="{00000000-0000-0000-0000-000000000000}"/>
          </ac:spMkLst>
        </pc:spChg>
      </pc:sldChg>
      <pc:sldChg chg="modSp mod">
        <pc:chgData name="Florie Salihi" userId="cbbd94ab-2492-4517-bcb1-e13c8a099acf" providerId="ADAL" clId="{11965C45-C924-40AD-BF5A-C76AEBE59C1D}" dt="2022-12-04T21:24:11.131" v="111" actId="20577"/>
        <pc:sldMkLst>
          <pc:docMk/>
          <pc:sldMk cId="3081786108" sldId="373"/>
        </pc:sldMkLst>
        <pc:spChg chg="mod">
          <ac:chgData name="Florie Salihi" userId="cbbd94ab-2492-4517-bcb1-e13c8a099acf" providerId="ADAL" clId="{11965C45-C924-40AD-BF5A-C76AEBE59C1D}" dt="2022-12-04T21:24:11.131" v="111" actId="20577"/>
          <ac:spMkLst>
            <pc:docMk/>
            <pc:sldMk cId="3081786108" sldId="373"/>
            <ac:spMk id="3" creationId="{00000000-0000-0000-0000-000000000000}"/>
          </ac:spMkLst>
        </pc:spChg>
      </pc:sldChg>
      <pc:sldChg chg="modSp mod">
        <pc:chgData name="Florie Salihi" userId="cbbd94ab-2492-4517-bcb1-e13c8a099acf" providerId="ADAL" clId="{11965C45-C924-40AD-BF5A-C76AEBE59C1D}" dt="2022-12-04T21:30:32.076" v="139" actId="5793"/>
        <pc:sldMkLst>
          <pc:docMk/>
          <pc:sldMk cId="2174700754" sldId="374"/>
        </pc:sldMkLst>
        <pc:spChg chg="mod">
          <ac:chgData name="Florie Salihi" userId="cbbd94ab-2492-4517-bcb1-e13c8a099acf" providerId="ADAL" clId="{11965C45-C924-40AD-BF5A-C76AEBE59C1D}" dt="2022-12-04T21:28:48.699" v="122" actId="122"/>
          <ac:spMkLst>
            <pc:docMk/>
            <pc:sldMk cId="2174700754" sldId="374"/>
            <ac:spMk id="2" creationId="{00000000-0000-0000-0000-000000000000}"/>
          </ac:spMkLst>
        </pc:spChg>
        <pc:spChg chg="mod">
          <ac:chgData name="Florie Salihi" userId="cbbd94ab-2492-4517-bcb1-e13c8a099acf" providerId="ADAL" clId="{11965C45-C924-40AD-BF5A-C76AEBE59C1D}" dt="2022-12-04T21:30:32.076" v="139" actId="5793"/>
          <ac:spMkLst>
            <pc:docMk/>
            <pc:sldMk cId="2174700754" sldId="374"/>
            <ac:spMk id="3" creationId="{00000000-0000-0000-0000-000000000000}"/>
          </ac:spMkLst>
        </pc:spChg>
      </pc:sldChg>
      <pc:sldChg chg="modSp mod">
        <pc:chgData name="Florie Salihi" userId="cbbd94ab-2492-4517-bcb1-e13c8a099acf" providerId="ADAL" clId="{11965C45-C924-40AD-BF5A-C76AEBE59C1D}" dt="2022-12-04T21:37:28.707" v="196" actId="27636"/>
        <pc:sldMkLst>
          <pc:docMk/>
          <pc:sldMk cId="2390215210" sldId="380"/>
        </pc:sldMkLst>
        <pc:spChg chg="mod">
          <ac:chgData name="Florie Salihi" userId="cbbd94ab-2492-4517-bcb1-e13c8a099acf" providerId="ADAL" clId="{11965C45-C924-40AD-BF5A-C76AEBE59C1D}" dt="2022-12-04T21:37:28.707" v="196" actId="27636"/>
          <ac:spMkLst>
            <pc:docMk/>
            <pc:sldMk cId="2390215210" sldId="380"/>
            <ac:spMk id="3" creationId="{00000000-0000-0000-0000-000000000000}"/>
          </ac:spMkLst>
        </pc:spChg>
      </pc:sldChg>
      <pc:sldChg chg="ord">
        <pc:chgData name="Florie Salihi" userId="cbbd94ab-2492-4517-bcb1-e13c8a099acf" providerId="ADAL" clId="{11965C45-C924-40AD-BF5A-C76AEBE59C1D}" dt="2022-12-04T21:38:34.845" v="198"/>
        <pc:sldMkLst>
          <pc:docMk/>
          <pc:sldMk cId="2339713305" sldId="384"/>
        </pc:sldMkLst>
      </pc:sldChg>
      <pc:sldChg chg="modSp mod">
        <pc:chgData name="Florie Salihi" userId="cbbd94ab-2492-4517-bcb1-e13c8a099acf" providerId="ADAL" clId="{11965C45-C924-40AD-BF5A-C76AEBE59C1D}" dt="2022-12-04T21:51:25.184" v="276" actId="255"/>
        <pc:sldMkLst>
          <pc:docMk/>
          <pc:sldMk cId="2774084834" sldId="389"/>
        </pc:sldMkLst>
        <pc:spChg chg="mod">
          <ac:chgData name="Florie Salihi" userId="cbbd94ab-2492-4517-bcb1-e13c8a099acf" providerId="ADAL" clId="{11965C45-C924-40AD-BF5A-C76AEBE59C1D}" dt="2022-12-04T21:51:25.184" v="276" actId="255"/>
          <ac:spMkLst>
            <pc:docMk/>
            <pc:sldMk cId="2774084834" sldId="389"/>
            <ac:spMk id="3" creationId="{00000000-0000-0000-0000-000000000000}"/>
          </ac:spMkLst>
        </pc:spChg>
      </pc:sldChg>
      <pc:sldChg chg="del">
        <pc:chgData name="Florie Salihi" userId="cbbd94ab-2492-4517-bcb1-e13c8a099acf" providerId="ADAL" clId="{11965C45-C924-40AD-BF5A-C76AEBE59C1D}" dt="2022-12-04T21:49:37.863" v="274" actId="47"/>
        <pc:sldMkLst>
          <pc:docMk/>
          <pc:sldMk cId="3787044410" sldId="390"/>
        </pc:sldMkLst>
      </pc:sldChg>
      <pc:sldChg chg="modSp mod">
        <pc:chgData name="Florie Salihi" userId="cbbd94ab-2492-4517-bcb1-e13c8a099acf" providerId="ADAL" clId="{11965C45-C924-40AD-BF5A-C76AEBE59C1D}" dt="2022-12-04T21:44:46.131" v="261" actId="6549"/>
        <pc:sldMkLst>
          <pc:docMk/>
          <pc:sldMk cId="701445359" sldId="391"/>
        </pc:sldMkLst>
        <pc:spChg chg="mod">
          <ac:chgData name="Florie Salihi" userId="cbbd94ab-2492-4517-bcb1-e13c8a099acf" providerId="ADAL" clId="{11965C45-C924-40AD-BF5A-C76AEBE59C1D}" dt="2022-12-04T21:44:46.131" v="261" actId="6549"/>
          <ac:spMkLst>
            <pc:docMk/>
            <pc:sldMk cId="701445359" sldId="391"/>
            <ac:spMk id="3" creationId="{00000000-0000-0000-0000-000000000000}"/>
          </ac:spMkLst>
        </pc:spChg>
      </pc:sldChg>
      <pc:sldChg chg="modSp mod">
        <pc:chgData name="Florie Salihi" userId="cbbd94ab-2492-4517-bcb1-e13c8a099acf" providerId="ADAL" clId="{11965C45-C924-40AD-BF5A-C76AEBE59C1D}" dt="2022-12-04T21:45:41.977" v="267" actId="20577"/>
        <pc:sldMkLst>
          <pc:docMk/>
          <pc:sldMk cId="3895756231" sldId="392"/>
        </pc:sldMkLst>
        <pc:spChg chg="mod">
          <ac:chgData name="Florie Salihi" userId="cbbd94ab-2492-4517-bcb1-e13c8a099acf" providerId="ADAL" clId="{11965C45-C924-40AD-BF5A-C76AEBE59C1D}" dt="2022-12-04T21:45:41.977" v="267" actId="20577"/>
          <ac:spMkLst>
            <pc:docMk/>
            <pc:sldMk cId="3895756231" sldId="392"/>
            <ac:spMk id="3" creationId="{00000000-0000-0000-0000-000000000000}"/>
          </ac:spMkLst>
        </pc:spChg>
      </pc:sldChg>
      <pc:sldChg chg="modSp mod">
        <pc:chgData name="Florie Salihi" userId="cbbd94ab-2492-4517-bcb1-e13c8a099acf" providerId="ADAL" clId="{11965C45-C924-40AD-BF5A-C76AEBE59C1D}" dt="2022-12-04T21:40:10.878" v="224" actId="122"/>
        <pc:sldMkLst>
          <pc:docMk/>
          <pc:sldMk cId="1020852432" sldId="401"/>
        </pc:sldMkLst>
        <pc:spChg chg="mod">
          <ac:chgData name="Florie Salihi" userId="cbbd94ab-2492-4517-bcb1-e13c8a099acf" providerId="ADAL" clId="{11965C45-C924-40AD-BF5A-C76AEBE59C1D}" dt="2022-12-04T21:40:10.878" v="224" actId="122"/>
          <ac:spMkLst>
            <pc:docMk/>
            <pc:sldMk cId="1020852432" sldId="401"/>
            <ac:spMk id="2" creationId="{00000000-0000-0000-0000-000000000000}"/>
          </ac:spMkLst>
        </pc:spChg>
      </pc:sldChg>
      <pc:sldChg chg="modSp mod">
        <pc:chgData name="Florie Salihi" userId="cbbd94ab-2492-4517-bcb1-e13c8a099acf" providerId="ADAL" clId="{11965C45-C924-40AD-BF5A-C76AEBE59C1D}" dt="2022-12-04T20:59:36.347" v="21" actId="368"/>
        <pc:sldMkLst>
          <pc:docMk/>
          <pc:sldMk cId="2622058606" sldId="403"/>
        </pc:sldMkLst>
        <pc:spChg chg="mod">
          <ac:chgData name="Florie Salihi" userId="cbbd94ab-2492-4517-bcb1-e13c8a099acf" providerId="ADAL" clId="{11965C45-C924-40AD-BF5A-C76AEBE59C1D}" dt="2022-12-04T20:59:36.347" v="21" actId="368"/>
          <ac:spMkLst>
            <pc:docMk/>
            <pc:sldMk cId="2622058606" sldId="403"/>
            <ac:spMk id="6" creationId="{00000000-0000-0000-0000-000000000000}"/>
          </ac:spMkLst>
        </pc:spChg>
      </pc:sldChg>
      <pc:sldChg chg="modSp mod">
        <pc:chgData name="Florie Salihi" userId="cbbd94ab-2492-4517-bcb1-e13c8a099acf" providerId="ADAL" clId="{11965C45-C924-40AD-BF5A-C76AEBE59C1D}" dt="2022-12-04T20:56:35.787" v="4" actId="5793"/>
        <pc:sldMkLst>
          <pc:docMk/>
          <pc:sldMk cId="4274204495" sldId="404"/>
        </pc:sldMkLst>
        <pc:spChg chg="mod">
          <ac:chgData name="Florie Salihi" userId="cbbd94ab-2492-4517-bcb1-e13c8a099acf" providerId="ADAL" clId="{11965C45-C924-40AD-BF5A-C76AEBE59C1D}" dt="2022-12-04T20:56:35.787" v="4" actId="5793"/>
          <ac:spMkLst>
            <pc:docMk/>
            <pc:sldMk cId="4274204495" sldId="404"/>
            <ac:spMk id="33795" creationId="{00000000-0000-0000-0000-000000000000}"/>
          </ac:spMkLst>
        </pc:spChg>
      </pc:sldChg>
      <pc:sldChg chg="modSp mod">
        <pc:chgData name="Florie Salihi" userId="cbbd94ab-2492-4517-bcb1-e13c8a099acf" providerId="ADAL" clId="{11965C45-C924-40AD-BF5A-C76AEBE59C1D}" dt="2022-12-04T21:32:57.761" v="189" actId="20577"/>
        <pc:sldMkLst>
          <pc:docMk/>
          <pc:sldMk cId="2407228775" sldId="405"/>
        </pc:sldMkLst>
        <pc:spChg chg="mod">
          <ac:chgData name="Florie Salihi" userId="cbbd94ab-2492-4517-bcb1-e13c8a099acf" providerId="ADAL" clId="{11965C45-C924-40AD-BF5A-C76AEBE59C1D}" dt="2022-12-04T21:32:57.761" v="189" actId="20577"/>
          <ac:spMkLst>
            <pc:docMk/>
            <pc:sldMk cId="2407228775" sldId="405"/>
            <ac:spMk id="7" creationId="{00000000-0000-0000-0000-000000000000}"/>
          </ac:spMkLst>
        </pc:spChg>
      </pc:sldChg>
      <pc:sldChg chg="modSp new mod">
        <pc:chgData name="Florie Salihi" userId="cbbd94ab-2492-4517-bcb1-e13c8a099acf" providerId="ADAL" clId="{11965C45-C924-40AD-BF5A-C76AEBE59C1D}" dt="2022-12-04T21:08:05.400" v="47"/>
        <pc:sldMkLst>
          <pc:docMk/>
          <pc:sldMk cId="1010797779" sldId="407"/>
        </pc:sldMkLst>
        <pc:spChg chg="mod">
          <ac:chgData name="Florie Salihi" userId="cbbd94ab-2492-4517-bcb1-e13c8a099acf" providerId="ADAL" clId="{11965C45-C924-40AD-BF5A-C76AEBE59C1D}" dt="2022-12-04T21:08:05.400" v="47"/>
          <ac:spMkLst>
            <pc:docMk/>
            <pc:sldMk cId="1010797779" sldId="407"/>
            <ac:spMk id="2" creationId="{2ACB35BF-7309-98D7-3D88-BB4C5B361C53}"/>
          </ac:spMkLst>
        </pc:spChg>
        <pc:spChg chg="mod">
          <ac:chgData name="Florie Salihi" userId="cbbd94ab-2492-4517-bcb1-e13c8a099acf" providerId="ADAL" clId="{11965C45-C924-40AD-BF5A-C76AEBE59C1D}" dt="2022-12-04T21:07:50.001" v="46" actId="27636"/>
          <ac:spMkLst>
            <pc:docMk/>
            <pc:sldMk cId="1010797779" sldId="407"/>
            <ac:spMk id="3" creationId="{50DD19B0-1358-3D76-79FD-44249CE4B81F}"/>
          </ac:spMkLst>
        </pc:spChg>
      </pc:sldChg>
      <pc:sldChg chg="modSp new mod">
        <pc:chgData name="Florie Salihi" userId="cbbd94ab-2492-4517-bcb1-e13c8a099acf" providerId="ADAL" clId="{11965C45-C924-40AD-BF5A-C76AEBE59C1D}" dt="2022-12-04T21:14:56.292" v="67" actId="5793"/>
        <pc:sldMkLst>
          <pc:docMk/>
          <pc:sldMk cId="4094201871" sldId="408"/>
        </pc:sldMkLst>
        <pc:spChg chg="mod">
          <ac:chgData name="Florie Salihi" userId="cbbd94ab-2492-4517-bcb1-e13c8a099acf" providerId="ADAL" clId="{11965C45-C924-40AD-BF5A-C76AEBE59C1D}" dt="2022-12-04T21:13:07.916" v="52"/>
          <ac:spMkLst>
            <pc:docMk/>
            <pc:sldMk cId="4094201871" sldId="408"/>
            <ac:spMk id="2" creationId="{61166127-03C4-E2A1-FB94-3E81BA006ACB}"/>
          </ac:spMkLst>
        </pc:spChg>
        <pc:spChg chg="mod">
          <ac:chgData name="Florie Salihi" userId="cbbd94ab-2492-4517-bcb1-e13c8a099acf" providerId="ADAL" clId="{11965C45-C924-40AD-BF5A-C76AEBE59C1D}" dt="2022-12-04T21:14:56.292" v="67" actId="5793"/>
          <ac:spMkLst>
            <pc:docMk/>
            <pc:sldMk cId="4094201871" sldId="408"/>
            <ac:spMk id="3" creationId="{62BC84A0-DF0C-511F-1674-826B83B4798F}"/>
          </ac:spMkLst>
        </pc:spChg>
      </pc:sldChg>
      <pc:sldChg chg="modSp new mod">
        <pc:chgData name="Florie Salihi" userId="cbbd94ab-2492-4517-bcb1-e13c8a099acf" providerId="ADAL" clId="{11965C45-C924-40AD-BF5A-C76AEBE59C1D}" dt="2022-12-04T21:28:14.241" v="119" actId="122"/>
        <pc:sldMkLst>
          <pc:docMk/>
          <pc:sldMk cId="77068287" sldId="409"/>
        </pc:sldMkLst>
        <pc:spChg chg="mod">
          <ac:chgData name="Florie Salihi" userId="cbbd94ab-2492-4517-bcb1-e13c8a099acf" providerId="ADAL" clId="{11965C45-C924-40AD-BF5A-C76AEBE59C1D}" dt="2022-12-04T21:28:14.241" v="119" actId="122"/>
          <ac:spMkLst>
            <pc:docMk/>
            <pc:sldMk cId="77068287" sldId="409"/>
            <ac:spMk id="2" creationId="{474CE189-9BEE-9122-AFC9-18AD7BBFD4AC}"/>
          </ac:spMkLst>
        </pc:spChg>
        <pc:spChg chg="mod">
          <ac:chgData name="Florie Salihi" userId="cbbd94ab-2492-4517-bcb1-e13c8a099acf" providerId="ADAL" clId="{11965C45-C924-40AD-BF5A-C76AEBE59C1D}" dt="2022-12-04T21:28:04.097" v="118" actId="2711"/>
          <ac:spMkLst>
            <pc:docMk/>
            <pc:sldMk cId="77068287" sldId="409"/>
            <ac:spMk id="3" creationId="{3299BE8D-0B4F-A2D7-8214-148E6ED0A9EA}"/>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spcBef>
                <a:spcPct val="0"/>
              </a:spcBef>
              <a:defRPr sz="1200" b="0">
                <a:solidFill>
                  <a:schemeClr val="tx1"/>
                </a:solidFill>
                <a:latin typeface="Arial" charset="0"/>
              </a:defRPr>
            </a:lvl1pPr>
          </a:lstStyle>
          <a:p>
            <a:pPr>
              <a:defRPr/>
            </a:pPr>
            <a:endParaRPr lang="en-US"/>
          </a:p>
        </p:txBody>
      </p:sp>
      <p:sp>
        <p:nvSpPr>
          <p:cNvPr id="13315" name="Rectangle 3"/>
          <p:cNvSpPr>
            <a:spLocks noGrp="1" noChangeArrowheads="1"/>
          </p:cNvSpPr>
          <p:nvPr>
            <p:ph type="dt" sz="quarter"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spcBef>
                <a:spcPct val="0"/>
              </a:spcBef>
              <a:defRPr sz="1200" b="0">
                <a:solidFill>
                  <a:schemeClr val="tx1"/>
                </a:solidFill>
                <a:latin typeface="Arial" charset="0"/>
              </a:defRPr>
            </a:lvl1pPr>
          </a:lstStyle>
          <a:p>
            <a:pPr>
              <a:defRPr/>
            </a:pPr>
            <a:endParaRPr lang="en-US"/>
          </a:p>
        </p:txBody>
      </p:sp>
      <p:sp>
        <p:nvSpPr>
          <p:cNvPr id="13316" name="Rectangle 4"/>
          <p:cNvSpPr>
            <a:spLocks noGrp="1" noChangeArrowheads="1"/>
          </p:cNvSpPr>
          <p:nvPr>
            <p:ph type="ftr" sz="quarter" idx="2"/>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spcBef>
                <a:spcPct val="0"/>
              </a:spcBef>
              <a:defRPr sz="1200" b="0">
                <a:solidFill>
                  <a:schemeClr val="tx1"/>
                </a:solidFill>
                <a:latin typeface="Arial" charset="0"/>
              </a:defRPr>
            </a:lvl1pPr>
          </a:lstStyle>
          <a:p>
            <a:pPr>
              <a:defRPr/>
            </a:pPr>
            <a:endParaRPr lang="en-US"/>
          </a:p>
        </p:txBody>
      </p:sp>
      <p:sp>
        <p:nvSpPr>
          <p:cNvPr id="13317" name="Rectangle 5"/>
          <p:cNvSpPr>
            <a:spLocks noGrp="1" noChangeArrowheads="1"/>
          </p:cNvSpPr>
          <p:nvPr>
            <p:ph type="sldNum" sz="quarter" idx="3"/>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Arial" charset="0"/>
              </a:defRPr>
            </a:lvl1pPr>
          </a:lstStyle>
          <a:p>
            <a:pPr>
              <a:defRPr/>
            </a:pPr>
            <a:fld id="{4B81A622-DE81-4964-BA03-09E64CD77B1A}" type="slidenum">
              <a:rPr lang="en-US" altLang="en-US"/>
              <a:pPr>
                <a:defRPr/>
              </a:pPr>
              <a:t>‹#›</a:t>
            </a:fld>
            <a:endParaRPr lang="en-US" altLang="en-US"/>
          </a:p>
        </p:txBody>
      </p:sp>
    </p:spTree>
    <p:extLst>
      <p:ext uri="{BB962C8B-B14F-4D97-AF65-F5344CB8AC3E}">
        <p14:creationId xmlns:p14="http://schemas.microsoft.com/office/powerpoint/2010/main" val="157220744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spcBef>
                <a:spcPct val="0"/>
              </a:spcBef>
              <a:defRPr sz="1200" b="0">
                <a:solidFill>
                  <a:schemeClr val="tx1"/>
                </a:solidFill>
                <a:latin typeface="Arial" charset="0"/>
              </a:defRPr>
            </a:lvl1pPr>
          </a:lstStyle>
          <a:p>
            <a:pPr>
              <a:defRPr/>
            </a:pPr>
            <a:endParaRPr lang="en-US"/>
          </a:p>
        </p:txBody>
      </p:sp>
      <p:sp>
        <p:nvSpPr>
          <p:cNvPr id="40963"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spcBef>
                <a:spcPct val="0"/>
              </a:spcBef>
              <a:defRPr sz="1200" b="0">
                <a:solidFill>
                  <a:schemeClr val="tx1"/>
                </a:solidFill>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0965"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0966"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eaLnBrk="1" hangingPunct="1">
              <a:spcBef>
                <a:spcPct val="0"/>
              </a:spcBef>
              <a:defRPr sz="1200" b="0">
                <a:solidFill>
                  <a:schemeClr val="tx1"/>
                </a:solidFill>
                <a:latin typeface="Arial" charset="0"/>
              </a:defRPr>
            </a:lvl1pPr>
          </a:lstStyle>
          <a:p>
            <a:pPr>
              <a:defRPr/>
            </a:pPr>
            <a:endParaRPr lang="en-US"/>
          </a:p>
        </p:txBody>
      </p:sp>
      <p:sp>
        <p:nvSpPr>
          <p:cNvPr id="40967"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Arial" charset="0"/>
              </a:defRPr>
            </a:lvl1pPr>
          </a:lstStyle>
          <a:p>
            <a:pPr>
              <a:defRPr/>
            </a:pPr>
            <a:fld id="{A6ED433D-D544-42E5-BC69-ADD6435E8F1A}" type="slidenum">
              <a:rPr lang="en-US" altLang="en-US"/>
              <a:pPr>
                <a:defRPr/>
              </a:pPr>
              <a:t>‹#›</a:t>
            </a:fld>
            <a:endParaRPr lang="en-US" altLang="en-US"/>
          </a:p>
        </p:txBody>
      </p:sp>
    </p:spTree>
    <p:extLst>
      <p:ext uri="{BB962C8B-B14F-4D97-AF65-F5344CB8AC3E}">
        <p14:creationId xmlns:p14="http://schemas.microsoft.com/office/powerpoint/2010/main" val="414226335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0185647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2784358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altLang="sq-AL" sz="1200" dirty="0"/>
              <a:t>Ne </a:t>
            </a:r>
            <a:r>
              <a:rPr lang="en-US" altLang="sq-AL" sz="1200" dirty="0" err="1"/>
              <a:t>rast</a:t>
            </a:r>
            <a:r>
              <a:rPr lang="en-US" altLang="sq-AL" sz="1200" dirty="0"/>
              <a:t> se </a:t>
            </a:r>
            <a:r>
              <a:rPr lang="en-US" altLang="sq-AL" sz="1200" dirty="0" err="1"/>
              <a:t>ka</a:t>
            </a:r>
            <a:r>
              <a:rPr lang="en-US" altLang="sq-AL" sz="1200" dirty="0"/>
              <a:t> me </a:t>
            </a:r>
            <a:r>
              <a:rPr lang="en-US" altLang="sq-AL" sz="1200" dirty="0" err="1"/>
              <a:t>shume</a:t>
            </a:r>
            <a:r>
              <a:rPr lang="en-US" altLang="sq-AL" sz="1200" dirty="0"/>
              <a:t> se </a:t>
            </a:r>
            <a:r>
              <a:rPr lang="en-US" altLang="sq-AL" sz="1200" dirty="0" err="1"/>
              <a:t>një</a:t>
            </a:r>
            <a:r>
              <a:rPr lang="en-US" altLang="sq-AL" sz="1200" dirty="0"/>
              <a:t> mini-tender </a:t>
            </a:r>
            <a:r>
              <a:rPr lang="en-US" altLang="sq-AL" sz="1200" dirty="0" err="1"/>
              <a:t>për</a:t>
            </a:r>
            <a:r>
              <a:rPr lang="en-US" altLang="sq-AL" sz="1200" dirty="0"/>
              <a:t> </a:t>
            </a:r>
            <a:r>
              <a:rPr lang="en-US" altLang="sq-AL" sz="1200" dirty="0" err="1"/>
              <a:t>te</a:t>
            </a:r>
            <a:r>
              <a:rPr lang="en-US" altLang="sq-AL" sz="1200" dirty="0"/>
              <a:t> </a:t>
            </a:r>
            <a:r>
              <a:rPr lang="en-US" altLang="sq-AL" sz="1200" dirty="0" err="1"/>
              <a:t>njëjtin</a:t>
            </a:r>
            <a:r>
              <a:rPr lang="en-US" altLang="sq-AL" sz="1200" dirty="0"/>
              <a:t> </a:t>
            </a:r>
            <a:r>
              <a:rPr lang="en-US" altLang="sq-AL" sz="1200" dirty="0" err="1"/>
              <a:t>aktivitet</a:t>
            </a:r>
            <a:r>
              <a:rPr lang="en-US" altLang="sq-AL" sz="1200" dirty="0"/>
              <a:t> </a:t>
            </a:r>
            <a:r>
              <a:rPr lang="en-US" altLang="sq-AL" sz="1200" dirty="0" err="1"/>
              <a:t>te</a:t>
            </a:r>
            <a:r>
              <a:rPr lang="en-US" altLang="sq-AL" sz="1200" dirty="0"/>
              <a:t> </a:t>
            </a:r>
            <a:r>
              <a:rPr lang="en-US" altLang="sq-AL" sz="1200" dirty="0" err="1"/>
              <a:t>prokurimit</a:t>
            </a:r>
            <a:r>
              <a:rPr lang="en-US" altLang="sq-AL" sz="1200" dirty="0"/>
              <a:t> AK </a:t>
            </a:r>
            <a:r>
              <a:rPr lang="en-US" altLang="sq-AL" sz="1200" dirty="0" err="1"/>
              <a:t>duhet</a:t>
            </a:r>
            <a:r>
              <a:rPr lang="en-US" altLang="sq-AL" sz="1200" dirty="0"/>
              <a:t> </a:t>
            </a:r>
            <a:r>
              <a:rPr lang="en-US" altLang="sq-AL" sz="1200" dirty="0" err="1"/>
              <a:t>te</a:t>
            </a:r>
            <a:r>
              <a:rPr lang="en-US" altLang="sq-AL" sz="1200" dirty="0"/>
              <a:t> </a:t>
            </a:r>
            <a:r>
              <a:rPr lang="en-US" altLang="sq-AL" sz="1200" dirty="0" err="1"/>
              <a:t>shtoj</a:t>
            </a:r>
            <a:r>
              <a:rPr lang="en-US" altLang="sq-AL" sz="1200" dirty="0"/>
              <a:t> pas </a:t>
            </a:r>
            <a:r>
              <a:rPr lang="en-US" altLang="sq-AL" sz="1200" dirty="0" err="1"/>
              <a:t>numrit</a:t>
            </a:r>
            <a:r>
              <a:rPr lang="en-US" altLang="sq-AL" sz="1200" dirty="0"/>
              <a:t> </a:t>
            </a:r>
            <a:r>
              <a:rPr lang="en-US" altLang="sq-AL" sz="1200" dirty="0" err="1"/>
              <a:t>baze</a:t>
            </a:r>
            <a:r>
              <a:rPr lang="en-US" altLang="sq-AL" sz="1200" dirty="0"/>
              <a:t> </a:t>
            </a:r>
            <a:r>
              <a:rPr lang="en-US" altLang="sq-AL" sz="1200" dirty="0" err="1"/>
              <a:t>numrin</a:t>
            </a:r>
            <a:r>
              <a:rPr lang="en-US" altLang="sq-AL" sz="1200" dirty="0"/>
              <a:t> 1, 2 </a:t>
            </a:r>
            <a:r>
              <a:rPr lang="en-US" altLang="sq-AL" sz="1200" dirty="0" err="1"/>
              <a:t>etj</a:t>
            </a:r>
            <a:r>
              <a:rPr lang="en-US" altLang="sq-AL" sz="1200" dirty="0"/>
              <a:t>. </a:t>
            </a:r>
          </a:p>
          <a:p>
            <a:endParaRPr lang="en-US" dirty="0"/>
          </a:p>
        </p:txBody>
      </p:sp>
    </p:spTree>
    <p:extLst>
      <p:ext uri="{BB962C8B-B14F-4D97-AF65-F5344CB8AC3E}">
        <p14:creationId xmlns:p14="http://schemas.microsoft.com/office/powerpoint/2010/main" val="27370289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1019727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93950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sq-AL"/>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sq-AL"/>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1EF499D-20EA-4425-8C64-A7EB64C5EF33}" type="slidenum">
              <a:rPr lang="en-US" altLang="en-US" smtClean="0"/>
              <a:pPr>
                <a:defRPr/>
              </a:pPr>
              <a:t>‹#›</a:t>
            </a:fld>
            <a:endParaRPr lang="en-US" altLang="en-US"/>
          </a:p>
        </p:txBody>
      </p:sp>
    </p:spTree>
    <p:extLst>
      <p:ext uri="{BB962C8B-B14F-4D97-AF65-F5344CB8AC3E}">
        <p14:creationId xmlns:p14="http://schemas.microsoft.com/office/powerpoint/2010/main" val="2935998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692C052-63B8-4BF5-A319-E458B529DB6D}" type="slidenum">
              <a:rPr lang="en-US" altLang="en-US" smtClean="0"/>
              <a:pPr>
                <a:defRPr/>
              </a:pPr>
              <a:t>‹#›</a:t>
            </a:fld>
            <a:endParaRPr lang="en-US" altLang="en-US"/>
          </a:p>
        </p:txBody>
      </p:sp>
    </p:spTree>
    <p:extLst>
      <p:ext uri="{BB962C8B-B14F-4D97-AF65-F5344CB8AC3E}">
        <p14:creationId xmlns:p14="http://schemas.microsoft.com/office/powerpoint/2010/main" val="1606322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sq-AL"/>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7926DF7-D32E-411E-A432-97A33B61F841}" type="slidenum">
              <a:rPr lang="en-US" altLang="en-US" smtClean="0"/>
              <a:pPr>
                <a:defRPr/>
              </a:pPr>
              <a:t>‹#›</a:t>
            </a:fld>
            <a:endParaRPr lang="en-US" altLang="en-US"/>
          </a:p>
        </p:txBody>
      </p:sp>
    </p:spTree>
    <p:extLst>
      <p:ext uri="{BB962C8B-B14F-4D97-AF65-F5344CB8AC3E}">
        <p14:creationId xmlns:p14="http://schemas.microsoft.com/office/powerpoint/2010/main" val="3368554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7D149EC-AD9C-499E-93F6-B952DDA697AE}" type="slidenum">
              <a:rPr lang="en-US" altLang="en-US" smtClean="0"/>
              <a:pPr>
                <a:defRPr/>
              </a:pPr>
              <a:t>‹#›</a:t>
            </a:fld>
            <a:endParaRPr lang="en-US" altLang="en-US"/>
          </a:p>
        </p:txBody>
      </p:sp>
    </p:spTree>
    <p:extLst>
      <p:ext uri="{BB962C8B-B14F-4D97-AF65-F5344CB8AC3E}">
        <p14:creationId xmlns:p14="http://schemas.microsoft.com/office/powerpoint/2010/main" val="3570827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sq-AL"/>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916322A-55AD-44CC-947F-4622F4681770}" type="slidenum">
              <a:rPr lang="en-US" altLang="en-US" smtClean="0"/>
              <a:pPr>
                <a:defRPr/>
              </a:pPr>
              <a:t>‹#›</a:t>
            </a:fld>
            <a:endParaRPr lang="en-US" altLang="en-US"/>
          </a:p>
        </p:txBody>
      </p:sp>
    </p:spTree>
    <p:extLst>
      <p:ext uri="{BB962C8B-B14F-4D97-AF65-F5344CB8AC3E}">
        <p14:creationId xmlns:p14="http://schemas.microsoft.com/office/powerpoint/2010/main" val="39496076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E147A708-BF99-43ED-8F9F-98B69CAAACE0}" type="slidenum">
              <a:rPr lang="en-US" altLang="en-US" smtClean="0"/>
              <a:pPr>
                <a:defRPr/>
              </a:pPr>
              <a:t>‹#›</a:t>
            </a:fld>
            <a:endParaRPr lang="en-US" altLang="en-US"/>
          </a:p>
        </p:txBody>
      </p:sp>
    </p:spTree>
    <p:extLst>
      <p:ext uri="{BB962C8B-B14F-4D97-AF65-F5344CB8AC3E}">
        <p14:creationId xmlns:p14="http://schemas.microsoft.com/office/powerpoint/2010/main" val="2897580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sq-AL"/>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8C8C7EB-D993-4A9E-A456-B2DAB428A039}" type="slidenum">
              <a:rPr lang="en-US" altLang="en-US" smtClean="0"/>
              <a:pPr>
                <a:defRPr/>
              </a:pPr>
              <a:t>‹#›</a:t>
            </a:fld>
            <a:endParaRPr lang="en-US" altLang="en-US"/>
          </a:p>
        </p:txBody>
      </p:sp>
    </p:spTree>
    <p:extLst>
      <p:ext uri="{BB962C8B-B14F-4D97-AF65-F5344CB8AC3E}">
        <p14:creationId xmlns:p14="http://schemas.microsoft.com/office/powerpoint/2010/main" val="27194870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q-AL"/>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EC2087D2-DCDE-4157-9314-561F28CB0545}" type="slidenum">
              <a:rPr lang="en-US" altLang="en-US" smtClean="0"/>
              <a:pPr>
                <a:defRPr/>
              </a:pPr>
              <a:t>‹#›</a:t>
            </a:fld>
            <a:endParaRPr lang="en-US" altLang="en-US"/>
          </a:p>
        </p:txBody>
      </p:sp>
    </p:spTree>
    <p:extLst>
      <p:ext uri="{BB962C8B-B14F-4D97-AF65-F5344CB8AC3E}">
        <p14:creationId xmlns:p14="http://schemas.microsoft.com/office/powerpoint/2010/main" val="2793669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4A30F32-A134-4A61-90F5-1E7E7A043891}" type="slidenum">
              <a:rPr lang="en-US" altLang="en-US" smtClean="0"/>
              <a:pPr>
                <a:defRPr/>
              </a:pPr>
              <a:t>‹#›</a:t>
            </a:fld>
            <a:endParaRPr lang="en-US" altLang="en-US"/>
          </a:p>
        </p:txBody>
      </p:sp>
    </p:spTree>
    <p:extLst>
      <p:ext uri="{BB962C8B-B14F-4D97-AF65-F5344CB8AC3E}">
        <p14:creationId xmlns:p14="http://schemas.microsoft.com/office/powerpoint/2010/main" val="2553146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sq-AL"/>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548D34F-BE1C-4C3A-BFC2-ECDEA4E7DDA6}" type="slidenum">
              <a:rPr lang="en-US" altLang="en-US" smtClean="0"/>
              <a:pPr>
                <a:defRPr/>
              </a:pPr>
              <a:t>‹#›</a:t>
            </a:fld>
            <a:endParaRPr lang="en-US" altLang="en-US"/>
          </a:p>
        </p:txBody>
      </p:sp>
    </p:spTree>
    <p:extLst>
      <p:ext uri="{BB962C8B-B14F-4D97-AF65-F5344CB8AC3E}">
        <p14:creationId xmlns:p14="http://schemas.microsoft.com/office/powerpoint/2010/main" val="2849149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sq-AL"/>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q-AL"/>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F02A0DA9-F5E5-4ECB-915F-B8A1CDD511C4}" type="slidenum">
              <a:rPr lang="en-US" altLang="en-US" smtClean="0"/>
              <a:pPr>
                <a:defRPr/>
              </a:pPr>
              <a:t>‹#›</a:t>
            </a:fld>
            <a:endParaRPr lang="en-US" altLang="en-US"/>
          </a:p>
        </p:txBody>
      </p:sp>
    </p:spTree>
    <p:extLst>
      <p:ext uri="{BB962C8B-B14F-4D97-AF65-F5344CB8AC3E}">
        <p14:creationId xmlns:p14="http://schemas.microsoft.com/office/powerpoint/2010/main" val="3981932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sq-AL"/>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sq-AL"/>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0BC18C1-A63E-44A7-9C1F-CFC8590FFEE3}" type="slidenum">
              <a:rPr lang="en-US" altLang="en-US" smtClean="0"/>
              <a:pPr>
                <a:defRPr/>
              </a:pPr>
              <a:t>‹#›</a:t>
            </a:fld>
            <a:endParaRPr lang="en-US" altLang="en-US"/>
          </a:p>
        </p:txBody>
      </p:sp>
    </p:spTree>
    <p:extLst>
      <p:ext uri="{BB962C8B-B14F-4D97-AF65-F5344CB8AC3E}">
        <p14:creationId xmlns:p14="http://schemas.microsoft.com/office/powerpoint/2010/main" val="3856723133"/>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q-A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e-prokurimi.rks-gov.net/HOME/Documents/Legislation/Rregulloret/shq/Rregullore%20Nr.001_2022%20p%C3%ABr%20prokurimin%20publik.pdf"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825625"/>
            <a:ext cx="7886700" cy="4176510"/>
          </a:xfrm>
        </p:spPr>
        <p:txBody>
          <a:bodyPr/>
          <a:lstStyle/>
          <a:p>
            <a:pPr marL="0" indent="0" algn="ctr">
              <a:buFont typeface="Wingdings" pitchFamily="2" charset="2"/>
              <a:buNone/>
              <a:defRPr/>
            </a:pPr>
            <a:endParaRPr lang="nn-NO" sz="2800" b="0" i="0" u="none" strike="noStrike" dirty="0">
              <a:solidFill>
                <a:srgbClr val="5E87B0"/>
              </a:solidFill>
              <a:effectLst/>
              <a:latin typeface="Open Sans" panose="020B0606030504020204" pitchFamily="34" charset="0"/>
              <a:hlinkClick r:id="rId2"/>
            </a:endParaRPr>
          </a:p>
          <a:p>
            <a:pPr marL="0" indent="0" algn="ctr">
              <a:buFont typeface="Wingdings" pitchFamily="2" charset="2"/>
              <a:buNone/>
              <a:defRPr/>
            </a:pPr>
            <a:r>
              <a:rPr lang="nn-NO" sz="2800" dirty="0">
                <a:solidFill>
                  <a:srgbClr val="5E87B0"/>
                </a:solidFill>
                <a:latin typeface="Open Sans" panose="020B0606030504020204" pitchFamily="34" charset="0"/>
                <a:hlinkClick r:id="rId2"/>
              </a:rPr>
              <a:t>PLOTËSIM NDRYSHIMI I </a:t>
            </a:r>
            <a:r>
              <a:rPr lang="nn-NO" sz="2800" b="0" i="0" u="none" strike="noStrike" dirty="0">
                <a:solidFill>
                  <a:srgbClr val="5E87B0"/>
                </a:solidFill>
                <a:effectLst/>
                <a:latin typeface="Open Sans" panose="020B0606030504020204" pitchFamily="34" charset="0"/>
                <a:hlinkClick r:id="rId2"/>
              </a:rPr>
              <a:t>RREGULLORES NR.001/2022 PËR PROKURIMIN PUBLIK</a:t>
            </a:r>
            <a:endParaRPr lang="en-US" sz="3600" b="1" dirty="0"/>
          </a:p>
          <a:p>
            <a:pPr marL="0" indent="0" algn="ctr">
              <a:buFont typeface="Wingdings" pitchFamily="2" charset="2"/>
              <a:buNone/>
              <a:defRPr/>
            </a:pPr>
            <a:endParaRPr lang="en-US" sz="3600" b="1" dirty="0"/>
          </a:p>
          <a:p>
            <a:pPr marL="0" indent="0" algn="ctr">
              <a:buFont typeface="Wingdings" pitchFamily="2" charset="2"/>
              <a:buNone/>
              <a:defRPr/>
            </a:pPr>
            <a:endParaRPr lang="en-US" sz="3600" b="1" dirty="0"/>
          </a:p>
          <a:p>
            <a:pPr marL="0" indent="0" algn="ctr">
              <a:buFont typeface="Wingdings" pitchFamily="2" charset="2"/>
              <a:buNone/>
              <a:defRPr/>
            </a:pPr>
            <a:r>
              <a:rPr lang="en-US" sz="3600" b="1" dirty="0"/>
              <a:t>Moduli 10 /2024</a:t>
            </a:r>
            <a:endParaRPr lang="en-US" b="1" dirty="0"/>
          </a:p>
        </p:txBody>
      </p:sp>
      <p:sp>
        <p:nvSpPr>
          <p:cNvPr id="2" name="Slide Number Placeholder 1"/>
          <p:cNvSpPr>
            <a:spLocks noGrp="1"/>
          </p:cNvSpPr>
          <p:nvPr>
            <p:ph type="sldNum" sz="quarter" idx="12"/>
          </p:nvPr>
        </p:nvSpPr>
        <p:spPr/>
        <p:txBody>
          <a:bodyPr/>
          <a:lstStyle/>
          <a:p>
            <a:pPr>
              <a:defRPr/>
            </a:pPr>
            <a:fld id="{27D149EC-AD9C-499E-93F6-B952DDA697AE}" type="slidenum">
              <a:rPr lang="en-US" altLang="en-US" smtClean="0"/>
              <a:pPr>
                <a:defRPr/>
              </a:pPr>
              <a:t>1</a:t>
            </a:fld>
            <a:endParaRPr lang="en-US" altLang="en-US"/>
          </a:p>
        </p:txBody>
      </p:sp>
      <p:pic>
        <p:nvPicPr>
          <p:cNvPr id="5" name="Picture 4">
            <a:extLst>
              <a:ext uri="{FF2B5EF4-FFF2-40B4-BE49-F238E27FC236}">
                <a16:creationId xmlns:a16="http://schemas.microsoft.com/office/drawing/2014/main" id="{5A62DFFF-DD1B-4807-B7D8-F74B1ED9752D}"/>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07575" y="663841"/>
            <a:ext cx="6644065" cy="92171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Rot="1" noChangeArrowheads="1"/>
          </p:cNvSpPr>
          <p:nvPr/>
        </p:nvSpPr>
        <p:spPr bwMode="auto">
          <a:xfrm>
            <a:off x="0" y="1431940"/>
            <a:ext cx="8911765" cy="5194285"/>
          </a:xfrm>
          <a:prstGeom prst="rect">
            <a:avLst/>
          </a:prstGeom>
          <a:noFill/>
          <a:ln>
            <a:noFill/>
          </a:ln>
          <a:effec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a:lstStyle>
          <a:p>
            <a:pPr marL="457200" indent="-457200" algn="l">
              <a:lnSpc>
                <a:spcPct val="80000"/>
              </a:lnSpc>
              <a:buFont typeface="Wingdings" panose="05000000000000000000" pitchFamily="2" charset="2"/>
              <a:buChar char="Ø"/>
            </a:pPr>
            <a:endParaRPr lang="en-GB" sz="2800" dirty="0">
              <a:effectLst/>
              <a:latin typeface="Cambria" panose="02040503050406030204" pitchFamily="18" charset="0"/>
              <a:ea typeface="Cambria" panose="02040503050406030204" pitchFamily="18" charset="0"/>
            </a:endParaRPr>
          </a:p>
          <a:p>
            <a:pPr marL="457200" indent="-457200" algn="just">
              <a:lnSpc>
                <a:spcPct val="80000"/>
              </a:lnSpc>
              <a:buFont typeface="Wingdings" panose="05000000000000000000" pitchFamily="2" charset="2"/>
              <a:buChar char="Ø"/>
            </a:pPr>
            <a:r>
              <a:rPr lang="en-US" sz="2800" dirty="0" err="1">
                <a:effectLst/>
                <a:latin typeface="Cambria" panose="02040503050406030204" pitchFamily="18" charset="0"/>
                <a:ea typeface="Cambria" panose="02040503050406030204" pitchFamily="18" charset="0"/>
              </a:rPr>
              <a:t>Ofrimi</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i</a:t>
            </a:r>
            <a:r>
              <a:rPr lang="en-US" sz="2800" dirty="0">
                <a:effectLst/>
                <a:latin typeface="Cambria" panose="02040503050406030204" pitchFamily="18" charset="0"/>
                <a:ea typeface="Cambria" panose="02040503050406030204" pitchFamily="18" charset="0"/>
              </a:rPr>
              <a:t> informative </a:t>
            </a:r>
            <a:r>
              <a:rPr lang="en-US" sz="2800" dirty="0" err="1">
                <a:effectLst/>
                <a:latin typeface="Cambria" panose="02040503050406030204" pitchFamily="18" charset="0"/>
                <a:ea typeface="Cambria" panose="02040503050406030204" pitchFamily="18" charset="0"/>
              </a:rPr>
              <a:t>shtesë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sqarimet</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dhe</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zgjatja</a:t>
            </a:r>
            <a:r>
              <a:rPr lang="en-US" sz="2800" dirty="0">
                <a:effectLst/>
                <a:latin typeface="Cambria" panose="02040503050406030204" pitchFamily="18" charset="0"/>
                <a:ea typeface="Cambria" panose="02040503050406030204" pitchFamily="18" charset="0"/>
              </a:rPr>
              <a:t> e </a:t>
            </a:r>
            <a:r>
              <a:rPr lang="en-US" sz="2800" dirty="0" err="1">
                <a:effectLst/>
                <a:latin typeface="Cambria" panose="02040503050406030204" pitchFamily="18" charset="0"/>
                <a:ea typeface="Cambria" panose="02040503050406030204" pitchFamily="18" charset="0"/>
              </a:rPr>
              <a:t>afatit</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duhet</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të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bëhen</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në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përputhje</a:t>
            </a:r>
            <a:r>
              <a:rPr lang="en-US" sz="2800" dirty="0">
                <a:effectLst/>
                <a:latin typeface="Cambria" panose="02040503050406030204" pitchFamily="18" charset="0"/>
                <a:ea typeface="Cambria" panose="02040503050406030204" pitchFamily="18" charset="0"/>
              </a:rPr>
              <a:t> me </a:t>
            </a:r>
            <a:r>
              <a:rPr lang="en-US" sz="2800" dirty="0" err="1">
                <a:effectLst/>
                <a:latin typeface="Cambria" panose="02040503050406030204" pitchFamily="18" charset="0"/>
                <a:ea typeface="Cambria" panose="02040503050406030204" pitchFamily="18" charset="0"/>
              </a:rPr>
              <a:t>nenin</a:t>
            </a:r>
            <a:r>
              <a:rPr lang="en-US" sz="2800" dirty="0">
                <a:effectLst/>
                <a:latin typeface="Cambria" panose="02040503050406030204" pitchFamily="18" charset="0"/>
                <a:ea typeface="Cambria" panose="02040503050406030204" pitchFamily="18" charset="0"/>
              </a:rPr>
              <a:t> 53 </a:t>
            </a:r>
            <a:r>
              <a:rPr lang="en-US" sz="2800" dirty="0" err="1">
                <a:effectLst/>
                <a:latin typeface="Cambria" panose="02040503050406030204" pitchFamily="18" charset="0"/>
                <a:ea typeface="Cambria" panose="02040503050406030204" pitchFamily="18" charset="0"/>
              </a:rPr>
              <a:t>të</a:t>
            </a:r>
            <a:r>
              <a:rPr lang="en-US" sz="2800" dirty="0">
                <a:effectLst/>
                <a:latin typeface="Cambria" panose="02040503050406030204" pitchFamily="18" charset="0"/>
                <a:ea typeface="Cambria" panose="02040503050406030204" pitchFamily="18" charset="0"/>
              </a:rPr>
              <a:t> LPP-</a:t>
            </a:r>
            <a:r>
              <a:rPr lang="en-US" sz="2800" dirty="0" err="1">
                <a:effectLst/>
                <a:latin typeface="Cambria" panose="02040503050406030204" pitchFamily="18" charset="0"/>
                <a:ea typeface="Cambria" panose="02040503050406030204" pitchFamily="18" charset="0"/>
              </a:rPr>
              <a:t>së</a:t>
            </a:r>
            <a:r>
              <a:rPr lang="en-US" sz="2800" dirty="0">
                <a:effectLst/>
                <a:latin typeface="Cambria" panose="02040503050406030204" pitchFamily="18" charset="0"/>
                <a:ea typeface="Cambria" panose="02040503050406030204" pitchFamily="18" charset="0"/>
              </a:rPr>
              <a:t>;</a:t>
            </a:r>
          </a:p>
          <a:p>
            <a:pPr algn="just">
              <a:lnSpc>
                <a:spcPct val="80000"/>
              </a:lnSpc>
            </a:pPr>
            <a:endParaRPr lang="en-US" sz="2800" dirty="0">
              <a:effectLst/>
              <a:latin typeface="Cambria" panose="02040503050406030204" pitchFamily="18" charset="0"/>
              <a:ea typeface="Cambria" panose="02040503050406030204" pitchFamily="18" charset="0"/>
            </a:endParaRPr>
          </a:p>
          <a:p>
            <a:pPr marL="457200" indent="-457200" algn="just">
              <a:lnSpc>
                <a:spcPct val="80000"/>
              </a:lnSpc>
              <a:buFont typeface="Wingdings" panose="05000000000000000000" pitchFamily="2" charset="2"/>
              <a:buChar char="Ø"/>
            </a:pPr>
            <a:r>
              <a:rPr lang="en-US" sz="2800" dirty="0" err="1">
                <a:effectLst/>
                <a:latin typeface="Cambria" panose="02040503050406030204" pitchFamily="18" charset="0"/>
                <a:ea typeface="Cambria" panose="02040503050406030204" pitchFamily="18" charset="0"/>
              </a:rPr>
              <a:t>Në</a:t>
            </a:r>
            <a:r>
              <a:rPr lang="en-US" sz="2800" dirty="0">
                <a:effectLst/>
                <a:latin typeface="Cambria" panose="02040503050406030204" pitchFamily="18" charset="0"/>
                <a:ea typeface="Cambria" panose="02040503050406030204" pitchFamily="18" charset="0"/>
              </a:rPr>
              <a:t> DT </a:t>
            </a:r>
            <a:r>
              <a:rPr lang="en-US" sz="2800" dirty="0" err="1">
                <a:effectLst/>
                <a:latin typeface="Cambria" panose="02040503050406030204" pitchFamily="18" charset="0"/>
                <a:ea typeface="Cambria" panose="02040503050406030204" pitchFamily="18" charset="0"/>
              </a:rPr>
              <a:t>dhe</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në</a:t>
            </a:r>
            <a:r>
              <a:rPr lang="en-US" sz="2800" dirty="0">
                <a:effectLst/>
                <a:latin typeface="Cambria" panose="02040503050406030204" pitchFamily="18" charset="0"/>
                <a:ea typeface="Cambria" panose="02040503050406030204" pitchFamily="18" charset="0"/>
              </a:rPr>
              <a:t> NJK </a:t>
            </a:r>
            <a:r>
              <a:rPr lang="en-US" sz="2800" dirty="0" err="1">
                <a:effectLst/>
                <a:latin typeface="Cambria" panose="02040503050406030204" pitchFamily="18" charset="0"/>
                <a:ea typeface="Cambria" panose="02040503050406030204" pitchFamily="18" charset="0"/>
              </a:rPr>
              <a:t>ndryshime</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rrënjësore</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nuk</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mund</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të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bëhen</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Psh</a:t>
            </a:r>
            <a:r>
              <a:rPr lang="en-US" sz="2800" dirty="0">
                <a:effectLst/>
                <a:latin typeface="Cambria" panose="02040503050406030204" pitchFamily="18" charset="0"/>
                <a:ea typeface="Cambria" panose="02040503050406030204" pitchFamily="18" charset="0"/>
              </a:rPr>
              <a:t> </a:t>
            </a:r>
            <a:r>
              <a:rPr lang="en-US" sz="2800" b="1" dirty="0" err="1">
                <a:solidFill>
                  <a:srgbClr val="FF0000"/>
                </a:solidFill>
                <a:effectLst/>
                <a:latin typeface="Cambria" panose="02040503050406030204" pitchFamily="18" charset="0"/>
                <a:ea typeface="Cambria" panose="02040503050406030204" pitchFamily="18" charset="0"/>
              </a:rPr>
              <a:t>kriteri</a:t>
            </a:r>
            <a:r>
              <a:rPr lang="en-US" sz="2800" b="1" dirty="0">
                <a:solidFill>
                  <a:srgbClr val="FF0000"/>
                </a:solidFill>
                <a:effectLst/>
                <a:latin typeface="Cambria" panose="02040503050406030204" pitchFamily="18" charset="0"/>
                <a:ea typeface="Cambria" panose="02040503050406030204" pitchFamily="18" charset="0"/>
              </a:rPr>
              <a:t> </a:t>
            </a:r>
            <a:r>
              <a:rPr lang="en-US" sz="2800" b="1" dirty="0" err="1">
                <a:solidFill>
                  <a:srgbClr val="FF0000"/>
                </a:solidFill>
                <a:effectLst/>
                <a:latin typeface="Cambria" panose="02040503050406030204" pitchFamily="18" charset="0"/>
                <a:ea typeface="Cambria" panose="02040503050406030204" pitchFamily="18" charset="0"/>
              </a:rPr>
              <a:t>i</a:t>
            </a:r>
            <a:r>
              <a:rPr lang="en-US" sz="2800" b="1" dirty="0">
                <a:solidFill>
                  <a:srgbClr val="FF0000"/>
                </a:solidFill>
                <a:effectLst/>
                <a:latin typeface="Cambria" panose="02040503050406030204" pitchFamily="18" charset="0"/>
                <a:ea typeface="Cambria" panose="02040503050406030204" pitchFamily="18" charset="0"/>
              </a:rPr>
              <a:t> </a:t>
            </a:r>
            <a:r>
              <a:rPr lang="en-US" sz="2800" b="1" dirty="0" err="1">
                <a:solidFill>
                  <a:srgbClr val="FF0000"/>
                </a:solidFill>
                <a:effectLst/>
                <a:latin typeface="Cambria" panose="02040503050406030204" pitchFamily="18" charset="0"/>
                <a:ea typeface="Cambria" panose="02040503050406030204" pitchFamily="18" charset="0"/>
              </a:rPr>
              <a:t>dhënjës</a:t>
            </a:r>
            <a:r>
              <a:rPr lang="en-US" sz="2800" b="1" dirty="0">
                <a:solidFill>
                  <a:srgbClr val="FF0000"/>
                </a:solidFill>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nuk</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mund</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të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ndryshohet</a:t>
            </a:r>
            <a:r>
              <a:rPr lang="en-US" sz="2800" dirty="0">
                <a:effectLst/>
                <a:latin typeface="Cambria" panose="02040503050406030204" pitchFamily="18" charset="0"/>
                <a:ea typeface="Cambria" panose="02040503050406030204" pitchFamily="18" charset="0"/>
              </a:rPr>
              <a:t>;</a:t>
            </a:r>
          </a:p>
          <a:p>
            <a:pPr algn="just">
              <a:lnSpc>
                <a:spcPct val="80000"/>
              </a:lnSpc>
            </a:pPr>
            <a:endParaRPr lang="en-US" sz="2800" dirty="0">
              <a:effectLst/>
              <a:latin typeface="Cambria" panose="02040503050406030204" pitchFamily="18" charset="0"/>
              <a:ea typeface="Cambria" panose="02040503050406030204" pitchFamily="18" charset="0"/>
            </a:endParaRPr>
          </a:p>
          <a:p>
            <a:pPr marL="457200" indent="-457200" algn="just">
              <a:lnSpc>
                <a:spcPct val="80000"/>
              </a:lnSpc>
              <a:buFont typeface="Wingdings" panose="05000000000000000000" pitchFamily="2" charset="2"/>
              <a:buChar char="Ø"/>
            </a:pPr>
            <a:r>
              <a:rPr lang="en-US" sz="2800" dirty="0">
                <a:effectLst/>
                <a:latin typeface="Cambria" panose="02040503050406030204" pitchFamily="18" charset="0"/>
                <a:ea typeface="Cambria" panose="02040503050406030204" pitchFamily="18" charset="0"/>
              </a:rPr>
              <a:t>AK do </a:t>
            </a:r>
            <a:r>
              <a:rPr lang="en-US" sz="2800" dirty="0" err="1">
                <a:effectLst/>
                <a:latin typeface="Cambria" panose="02040503050406030204" pitchFamily="18" charset="0"/>
                <a:ea typeface="Cambria" panose="02040503050406030204" pitchFamily="18" charset="0"/>
              </a:rPr>
              <a:t>të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përgatitë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Njoftimin</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për</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informata</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shtesë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ose</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përmirësim</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gabimi</a:t>
            </a:r>
            <a:r>
              <a:rPr lang="en-US" sz="2800" dirty="0">
                <a:effectLst/>
                <a:latin typeface="Cambria" panose="02040503050406030204" pitchFamily="18" charset="0"/>
                <a:ea typeface="Cambria" panose="02040503050406030204" pitchFamily="18" charset="0"/>
              </a:rPr>
              <a:t> duke </a:t>
            </a:r>
            <a:r>
              <a:rPr lang="en-US" sz="2800" dirty="0" err="1">
                <a:effectLst/>
                <a:latin typeface="Cambria" panose="02040503050406030204" pitchFamily="18" charset="0"/>
                <a:ea typeface="Cambria" panose="02040503050406030204" pitchFamily="18" charset="0"/>
              </a:rPr>
              <a:t>përdorë</a:t>
            </a:r>
            <a:r>
              <a:rPr lang="en-US" sz="2800" dirty="0">
                <a:effectLst/>
                <a:latin typeface="Cambria" panose="02040503050406030204" pitchFamily="18" charset="0"/>
                <a:ea typeface="Cambria" panose="02040503050406030204" pitchFamily="18" charset="0"/>
              </a:rPr>
              <a:t> </a:t>
            </a:r>
            <a:r>
              <a:rPr lang="en-US" sz="2800" b="1" dirty="0">
                <a:solidFill>
                  <a:srgbClr val="FF0000"/>
                </a:solidFill>
                <a:effectLst/>
                <a:latin typeface="Cambria" panose="02040503050406030204" pitchFamily="18" charset="0"/>
                <a:ea typeface="Cambria" panose="02040503050406030204" pitchFamily="18" charset="0"/>
              </a:rPr>
              <a:t>FS: B54;</a:t>
            </a:r>
          </a:p>
          <a:p>
            <a:pPr algn="just">
              <a:lnSpc>
                <a:spcPct val="80000"/>
              </a:lnSpc>
            </a:pPr>
            <a:endParaRPr lang="en-US" sz="2800" dirty="0">
              <a:effectLst/>
              <a:latin typeface="Cambria" panose="02040503050406030204" pitchFamily="18" charset="0"/>
              <a:ea typeface="Cambria" panose="02040503050406030204" pitchFamily="18" charset="0"/>
            </a:endParaRPr>
          </a:p>
          <a:p>
            <a:pPr marL="457200" indent="-457200" algn="just">
              <a:lnSpc>
                <a:spcPct val="80000"/>
              </a:lnSpc>
              <a:buFont typeface="Wingdings" panose="05000000000000000000" pitchFamily="2" charset="2"/>
              <a:buChar char="Ø"/>
            </a:pPr>
            <a:r>
              <a:rPr lang="en-US" sz="2800" dirty="0">
                <a:effectLst/>
                <a:latin typeface="Cambria" panose="02040503050406030204" pitchFamily="18" charset="0"/>
                <a:ea typeface="Cambria" panose="02040503050406030204" pitchFamily="18" charset="0"/>
              </a:rPr>
              <a:t>AK </a:t>
            </a:r>
            <a:r>
              <a:rPr lang="en-US" sz="2800" dirty="0" err="1">
                <a:effectLst/>
                <a:latin typeface="Cambria" panose="02040503050406030204" pitchFamily="18" charset="0"/>
                <a:ea typeface="Cambria" panose="02040503050406030204" pitchFamily="18" charset="0"/>
              </a:rPr>
              <a:t>në</a:t>
            </a:r>
            <a:r>
              <a:rPr lang="en-US" sz="2800" dirty="0">
                <a:effectLst/>
                <a:latin typeface="Cambria" panose="02040503050406030204" pitchFamily="18" charset="0"/>
                <a:ea typeface="Cambria" panose="02040503050406030204" pitchFamily="18" charset="0"/>
              </a:rPr>
              <a:t> DT </a:t>
            </a:r>
            <a:r>
              <a:rPr lang="en-US" sz="2800" dirty="0" err="1">
                <a:effectLst/>
                <a:latin typeface="Cambria" panose="02040503050406030204" pitchFamily="18" charset="0"/>
                <a:ea typeface="Cambria" panose="02040503050406030204" pitchFamily="18" charset="0"/>
              </a:rPr>
              <a:t>duhet</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t’i</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identifikojë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ndryshimet</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konform</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korigjimeve</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të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bëra</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në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këtë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formular</a:t>
            </a:r>
            <a:r>
              <a:rPr lang="en-US" sz="2800" dirty="0">
                <a:effectLst/>
                <a:latin typeface="Cambria" panose="02040503050406030204" pitchFamily="18" charset="0"/>
                <a:ea typeface="Cambria" panose="02040503050406030204" pitchFamily="18" charset="0"/>
              </a:rPr>
              <a:t>.</a:t>
            </a:r>
          </a:p>
          <a:p>
            <a:pPr marL="457200" indent="-457200" algn="l">
              <a:lnSpc>
                <a:spcPct val="80000"/>
              </a:lnSpc>
              <a:buFont typeface="Wingdings" panose="05000000000000000000" pitchFamily="2" charset="2"/>
              <a:buChar char="Ø"/>
            </a:pPr>
            <a:endParaRPr lang="en-US" sz="2800" dirty="0">
              <a:effectLst/>
              <a:latin typeface="Cambria" panose="02040503050406030204" pitchFamily="18" charset="0"/>
              <a:ea typeface="Cambria" panose="02040503050406030204" pitchFamily="18" charset="0"/>
            </a:endParaRPr>
          </a:p>
          <a:p>
            <a:pPr lvl="1">
              <a:lnSpc>
                <a:spcPct val="80000"/>
              </a:lnSpc>
              <a:buClr>
                <a:schemeClr val="hlink"/>
              </a:buClr>
              <a:buFont typeface="Wingdings" panose="05000000000000000000" pitchFamily="2" charset="2"/>
              <a:buChar char="Ø"/>
            </a:pPr>
            <a:endParaRPr lang="en-US" b="1" dirty="0">
              <a:solidFill>
                <a:srgbClr val="FFFF00"/>
              </a:solidFill>
              <a:latin typeface="Cambria" panose="02040503050406030204" pitchFamily="18" charset="0"/>
              <a:ea typeface="Cambria" panose="02040503050406030204" pitchFamily="18" charset="0"/>
            </a:endParaRPr>
          </a:p>
        </p:txBody>
      </p:sp>
      <p:sp>
        <p:nvSpPr>
          <p:cNvPr id="6" name="Rectangle 4"/>
          <p:cNvSpPr txBox="1">
            <a:spLocks noRot="1" noChangeArrowheads="1"/>
          </p:cNvSpPr>
          <p:nvPr/>
        </p:nvSpPr>
        <p:spPr bwMode="auto">
          <a:xfrm>
            <a:off x="315913" y="164575"/>
            <a:ext cx="8403827" cy="768100"/>
          </a:xfrm>
          <a:prstGeom prst="rect">
            <a:avLst/>
          </a:prstGeom>
          <a:no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endParaRPr lang="it-IT" sz="2800" b="1" dirty="0">
              <a:solidFill>
                <a:schemeClr val="accent1">
                  <a:lumMod val="75000"/>
                </a:schemeClr>
              </a:solidFill>
            </a:endParaRPr>
          </a:p>
          <a:p>
            <a:r>
              <a:rPr lang="it-IT" sz="2800" b="1" dirty="0">
                <a:solidFill>
                  <a:schemeClr val="accent1">
                    <a:lumMod val="75000"/>
                  </a:schemeClr>
                </a:solidFill>
              </a:rPr>
              <a:t>Ofrimi i informacioneve shtesë, sqarimet, korigjimi i gabimeve dhe zgjatja e afatit (neni 21 dhe 24)</a:t>
            </a:r>
            <a:r>
              <a:rPr lang="en-US" sz="2800" dirty="0">
                <a:solidFill>
                  <a:schemeClr val="accent1">
                    <a:lumMod val="75000"/>
                  </a:schemeClr>
                </a:solidFill>
              </a:rPr>
              <a:t> </a:t>
            </a:r>
          </a:p>
        </p:txBody>
      </p:sp>
    </p:spTree>
    <p:extLst>
      <p:ext uri="{BB962C8B-B14F-4D97-AF65-F5344CB8AC3E}">
        <p14:creationId xmlns:p14="http://schemas.microsoft.com/office/powerpoint/2010/main" val="3042976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Rot="1" noChangeArrowheads="1"/>
          </p:cNvSpPr>
          <p:nvPr/>
        </p:nvSpPr>
        <p:spPr bwMode="auto">
          <a:xfrm>
            <a:off x="501070" y="279790"/>
            <a:ext cx="8065050" cy="6452040"/>
          </a:xfrm>
          <a:prstGeom prst="rect">
            <a:avLst/>
          </a:prstGeom>
          <a:noFill/>
          <a:ln>
            <a:noFill/>
          </a:ln>
          <a:effec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a:lstStyle>
          <a:p>
            <a:pPr marL="457200" indent="-457200">
              <a:lnSpc>
                <a:spcPct val="90000"/>
              </a:lnSpc>
            </a:pPr>
            <a:r>
              <a:rPr lang="en-GB" b="1" dirty="0" err="1">
                <a:solidFill>
                  <a:schemeClr val="accent1">
                    <a:lumMod val="75000"/>
                  </a:schemeClr>
                </a:solidFill>
                <a:effectLst/>
              </a:rPr>
              <a:t>Kriteret</a:t>
            </a:r>
            <a:r>
              <a:rPr lang="en-GB" b="1" dirty="0">
                <a:solidFill>
                  <a:schemeClr val="accent1">
                    <a:lumMod val="75000"/>
                  </a:schemeClr>
                </a:solidFill>
                <a:effectLst/>
              </a:rPr>
              <a:t> e </a:t>
            </a:r>
            <a:r>
              <a:rPr lang="en-GB" b="1" dirty="0" err="1">
                <a:solidFill>
                  <a:schemeClr val="accent1">
                    <a:lumMod val="75000"/>
                  </a:schemeClr>
                </a:solidFill>
                <a:effectLst/>
              </a:rPr>
              <a:t>Përzgjedhjes</a:t>
            </a:r>
            <a:r>
              <a:rPr lang="en-GB" b="1" dirty="0">
                <a:solidFill>
                  <a:schemeClr val="accent1">
                    <a:lumMod val="75000"/>
                  </a:schemeClr>
                </a:solidFill>
                <a:effectLst/>
              </a:rPr>
              <a:t> (</a:t>
            </a:r>
            <a:r>
              <a:rPr lang="en-GB" b="1" dirty="0" err="1">
                <a:solidFill>
                  <a:schemeClr val="accent1">
                    <a:lumMod val="75000"/>
                  </a:schemeClr>
                </a:solidFill>
                <a:effectLst/>
              </a:rPr>
              <a:t>neni</a:t>
            </a:r>
            <a:r>
              <a:rPr lang="en-GB" b="1" dirty="0">
                <a:solidFill>
                  <a:schemeClr val="accent1">
                    <a:lumMod val="75000"/>
                  </a:schemeClr>
                </a:solidFill>
                <a:effectLst/>
              </a:rPr>
              <a:t> 25)</a:t>
            </a:r>
          </a:p>
          <a:p>
            <a:pPr marL="457200" indent="-457200">
              <a:lnSpc>
                <a:spcPct val="90000"/>
              </a:lnSpc>
            </a:pPr>
            <a:endParaRPr lang="en-GB" sz="1400" dirty="0"/>
          </a:p>
          <a:p>
            <a:pPr algn="just">
              <a:lnSpc>
                <a:spcPct val="90000"/>
              </a:lnSpc>
            </a:pPr>
            <a:r>
              <a:rPr lang="en-GB" sz="2800" dirty="0" err="1">
                <a:effectLst/>
              </a:rPr>
              <a:t>Kurdo</a:t>
            </a:r>
            <a:r>
              <a:rPr lang="en-GB" sz="2800" dirty="0">
                <a:effectLst/>
              </a:rPr>
              <a:t> </a:t>
            </a:r>
            <a:r>
              <a:rPr lang="en-GB" sz="2800" dirty="0" err="1">
                <a:effectLst/>
              </a:rPr>
              <a:t>që</a:t>
            </a:r>
            <a:r>
              <a:rPr lang="en-GB" sz="2800" dirty="0">
                <a:effectLst/>
              </a:rPr>
              <a:t> AK </a:t>
            </a:r>
            <a:r>
              <a:rPr lang="en-GB" sz="2800" dirty="0" err="1">
                <a:effectLst/>
              </a:rPr>
              <a:t>kërkon</a:t>
            </a:r>
            <a:r>
              <a:rPr lang="en-GB" sz="2800" dirty="0">
                <a:effectLst/>
              </a:rPr>
              <a:t> </a:t>
            </a:r>
            <a:r>
              <a:rPr lang="en-GB" sz="2800" dirty="0" err="1">
                <a:effectLst/>
              </a:rPr>
              <a:t>nga</a:t>
            </a:r>
            <a:r>
              <a:rPr lang="en-GB" sz="2800" dirty="0">
                <a:effectLst/>
              </a:rPr>
              <a:t> </a:t>
            </a:r>
            <a:r>
              <a:rPr lang="en-GB" sz="2800" dirty="0" err="1">
                <a:effectLst/>
              </a:rPr>
              <a:t>fituesi</a:t>
            </a:r>
            <a:r>
              <a:rPr lang="en-GB" sz="2800" dirty="0">
                <a:effectLst/>
              </a:rPr>
              <a:t> </a:t>
            </a:r>
            <a:r>
              <a:rPr lang="en-GB" sz="2800" dirty="0" err="1">
                <a:effectLst/>
              </a:rPr>
              <a:t>dëshmitë</a:t>
            </a:r>
            <a:r>
              <a:rPr lang="en-GB" sz="2800" dirty="0">
                <a:effectLst/>
              </a:rPr>
              <a:t> </a:t>
            </a:r>
            <a:r>
              <a:rPr lang="en-GB" sz="2800" dirty="0" err="1">
                <a:effectLst/>
              </a:rPr>
              <a:t>sipas</a:t>
            </a:r>
            <a:r>
              <a:rPr lang="en-GB" sz="2800" dirty="0">
                <a:effectLst/>
              </a:rPr>
              <a:t> </a:t>
            </a:r>
            <a:r>
              <a:rPr lang="en-GB" sz="2800" dirty="0" err="1">
                <a:effectLst/>
              </a:rPr>
              <a:t>nenit</a:t>
            </a:r>
            <a:r>
              <a:rPr lang="en-GB" sz="2800" dirty="0">
                <a:effectLst/>
              </a:rPr>
              <a:t> 65 </a:t>
            </a:r>
            <a:r>
              <a:rPr lang="en-GB" sz="2800" dirty="0" err="1">
                <a:effectLst/>
              </a:rPr>
              <a:t>të</a:t>
            </a:r>
            <a:r>
              <a:rPr lang="en-GB" sz="2800" dirty="0">
                <a:effectLst/>
              </a:rPr>
              <a:t> LPP-</a:t>
            </a:r>
            <a:r>
              <a:rPr lang="en-GB" sz="2800" dirty="0" err="1">
                <a:effectLst/>
              </a:rPr>
              <a:t>së</a:t>
            </a:r>
            <a:r>
              <a:rPr lang="en-GB" sz="2800" dirty="0">
                <a:effectLst/>
              </a:rPr>
              <a:t> (</a:t>
            </a:r>
            <a:r>
              <a:rPr lang="en-GB" sz="2800" b="1" dirty="0" err="1">
                <a:solidFill>
                  <a:srgbClr val="FF0000"/>
                </a:solidFill>
                <a:effectLst/>
              </a:rPr>
              <a:t>Vërteimin</a:t>
            </a:r>
            <a:r>
              <a:rPr lang="en-GB" sz="2800" b="1" dirty="0">
                <a:solidFill>
                  <a:srgbClr val="FF0000"/>
                </a:solidFill>
                <a:effectLst/>
              </a:rPr>
              <a:t> e </a:t>
            </a:r>
            <a:r>
              <a:rPr lang="en-GB" sz="2800" b="1" dirty="0" err="1">
                <a:solidFill>
                  <a:srgbClr val="FF0000"/>
                </a:solidFill>
                <a:effectLst/>
              </a:rPr>
              <a:t>Gjykatës</a:t>
            </a:r>
            <a:r>
              <a:rPr lang="en-GB" sz="2800" b="1" dirty="0">
                <a:solidFill>
                  <a:srgbClr val="FF0000"/>
                </a:solidFill>
                <a:effectLst/>
              </a:rPr>
              <a:t>, </a:t>
            </a:r>
            <a:r>
              <a:rPr lang="en-GB" sz="2800" b="1" dirty="0" err="1">
                <a:solidFill>
                  <a:srgbClr val="FF0000"/>
                </a:solidFill>
                <a:effectLst/>
              </a:rPr>
              <a:t>Vërtetimin</a:t>
            </a:r>
            <a:r>
              <a:rPr lang="en-GB" sz="2800" b="1" dirty="0">
                <a:solidFill>
                  <a:srgbClr val="FF0000"/>
                </a:solidFill>
                <a:effectLst/>
              </a:rPr>
              <a:t> e ATK</a:t>
            </a:r>
            <a:r>
              <a:rPr lang="en-GB" sz="2800" dirty="0">
                <a:effectLst/>
              </a:rPr>
              <a:t>), AK do </a:t>
            </a:r>
            <a:r>
              <a:rPr lang="en-GB" sz="2800" dirty="0" err="1">
                <a:effectLst/>
              </a:rPr>
              <a:t>t’i</a:t>
            </a:r>
            <a:r>
              <a:rPr lang="en-GB" sz="2800" dirty="0">
                <a:effectLst/>
              </a:rPr>
              <a:t> </a:t>
            </a:r>
            <a:r>
              <a:rPr lang="en-GB" sz="2800" dirty="0" err="1">
                <a:effectLst/>
              </a:rPr>
              <a:t>caktoj</a:t>
            </a:r>
            <a:r>
              <a:rPr lang="en-GB" sz="2800" dirty="0">
                <a:effectLst/>
              </a:rPr>
              <a:t> </a:t>
            </a:r>
            <a:r>
              <a:rPr lang="en-GB" sz="2800" dirty="0" err="1">
                <a:effectLst/>
              </a:rPr>
              <a:t>një</a:t>
            </a:r>
            <a:r>
              <a:rPr lang="en-GB" sz="2800" dirty="0">
                <a:effectLst/>
              </a:rPr>
              <a:t> </a:t>
            </a:r>
            <a:r>
              <a:rPr lang="en-GB" sz="2800" dirty="0" err="1">
                <a:effectLst/>
              </a:rPr>
              <a:t>afat</a:t>
            </a:r>
            <a:r>
              <a:rPr lang="en-GB" sz="2800" dirty="0">
                <a:effectLst/>
              </a:rPr>
              <a:t> </a:t>
            </a:r>
            <a:r>
              <a:rPr lang="en-GB" sz="2800" dirty="0" err="1">
                <a:effectLst/>
              </a:rPr>
              <a:t>kohor</a:t>
            </a:r>
            <a:r>
              <a:rPr lang="en-GB" sz="2800" dirty="0">
                <a:effectLst/>
              </a:rPr>
              <a:t> </a:t>
            </a:r>
            <a:r>
              <a:rPr lang="en-GB" sz="2800" dirty="0" err="1">
                <a:effectLst/>
              </a:rPr>
              <a:t>prej</a:t>
            </a:r>
            <a:r>
              <a:rPr lang="en-GB" sz="2800" dirty="0">
                <a:effectLst/>
              </a:rPr>
              <a:t>:</a:t>
            </a:r>
          </a:p>
          <a:p>
            <a:pPr algn="just">
              <a:lnSpc>
                <a:spcPct val="90000"/>
              </a:lnSpc>
            </a:pPr>
            <a:endParaRPr lang="en-GB" sz="2800" dirty="0">
              <a:effectLst/>
            </a:endParaRPr>
          </a:p>
          <a:p>
            <a:pPr marL="457200" indent="-457200" algn="just">
              <a:lnSpc>
                <a:spcPct val="90000"/>
              </a:lnSpc>
              <a:buFont typeface="Wingdings" panose="05000000000000000000" pitchFamily="2" charset="2"/>
              <a:buChar char="Ø"/>
            </a:pPr>
            <a:r>
              <a:rPr lang="en-GB" sz="2800" dirty="0">
                <a:effectLst/>
              </a:rPr>
              <a:t>Jo </a:t>
            </a:r>
            <a:r>
              <a:rPr lang="en-GB" sz="2800" dirty="0" err="1">
                <a:effectLst/>
              </a:rPr>
              <a:t>më</a:t>
            </a:r>
            <a:r>
              <a:rPr lang="en-GB" sz="2800" dirty="0">
                <a:effectLst/>
              </a:rPr>
              <a:t> </a:t>
            </a:r>
            <a:r>
              <a:rPr lang="en-GB" sz="2800" dirty="0" err="1">
                <a:effectLst/>
              </a:rPr>
              <a:t>pak</a:t>
            </a:r>
            <a:r>
              <a:rPr lang="en-GB" sz="2800" dirty="0">
                <a:effectLst/>
              </a:rPr>
              <a:t> se </a:t>
            </a:r>
            <a:r>
              <a:rPr lang="en-GB" sz="2800" dirty="0" err="1">
                <a:effectLst/>
              </a:rPr>
              <a:t>pesë</a:t>
            </a:r>
            <a:r>
              <a:rPr lang="en-GB" sz="2800" dirty="0">
                <a:effectLst/>
              </a:rPr>
              <a:t> (5) </a:t>
            </a:r>
            <a:r>
              <a:rPr lang="en-GB" sz="2800" dirty="0" err="1">
                <a:effectLst/>
              </a:rPr>
              <a:t>ditë</a:t>
            </a:r>
            <a:r>
              <a:rPr lang="en-GB" sz="2800" dirty="0">
                <a:effectLst/>
              </a:rPr>
              <a:t> </a:t>
            </a:r>
            <a:r>
              <a:rPr lang="en-GB" sz="2800" dirty="0" err="1">
                <a:effectLst/>
              </a:rPr>
              <a:t>nga</a:t>
            </a:r>
            <a:r>
              <a:rPr lang="en-GB" sz="2800" dirty="0">
                <a:effectLst/>
              </a:rPr>
              <a:t> data e </a:t>
            </a:r>
            <a:r>
              <a:rPr lang="en-GB" sz="2800" dirty="0" err="1">
                <a:effectLst/>
              </a:rPr>
              <a:t>njoftimit</a:t>
            </a:r>
            <a:r>
              <a:rPr lang="en-GB" sz="2800" dirty="0">
                <a:effectLst/>
              </a:rPr>
              <a:t> </a:t>
            </a:r>
            <a:r>
              <a:rPr lang="en-GB" sz="2800" dirty="0" err="1">
                <a:effectLst/>
              </a:rPr>
              <a:t>për</a:t>
            </a:r>
            <a:r>
              <a:rPr lang="en-GB" sz="2800" dirty="0">
                <a:effectLst/>
              </a:rPr>
              <a:t> </a:t>
            </a:r>
            <a:r>
              <a:rPr lang="en-GB" sz="2800" dirty="0" err="1">
                <a:effectLst/>
              </a:rPr>
              <a:t>synim</a:t>
            </a:r>
            <a:r>
              <a:rPr lang="en-GB" sz="2800" dirty="0">
                <a:effectLst/>
              </a:rPr>
              <a:t> </a:t>
            </a:r>
            <a:r>
              <a:rPr lang="en-GB" sz="2800" dirty="0" err="1">
                <a:effectLst/>
              </a:rPr>
              <a:t>të</a:t>
            </a:r>
            <a:r>
              <a:rPr lang="en-GB" sz="2800" dirty="0">
                <a:effectLst/>
              </a:rPr>
              <a:t> </a:t>
            </a:r>
            <a:r>
              <a:rPr lang="en-GB" sz="2800" dirty="0" err="1">
                <a:effectLst/>
              </a:rPr>
              <a:t>dhënies</a:t>
            </a:r>
            <a:r>
              <a:rPr lang="en-GB" sz="2800" dirty="0">
                <a:effectLst/>
              </a:rPr>
              <a:t> </a:t>
            </a:r>
            <a:r>
              <a:rPr lang="en-GB" sz="2800" dirty="0" err="1">
                <a:effectLst/>
              </a:rPr>
              <a:t>së</a:t>
            </a:r>
            <a:r>
              <a:rPr lang="en-GB" sz="2800" dirty="0">
                <a:effectLst/>
              </a:rPr>
              <a:t> </a:t>
            </a:r>
            <a:r>
              <a:rPr lang="en-GB" sz="2800" dirty="0" err="1">
                <a:effectLst/>
              </a:rPr>
              <a:t>kontratës</a:t>
            </a:r>
            <a:r>
              <a:rPr lang="en-GB" sz="2800" dirty="0">
                <a:effectLst/>
              </a:rPr>
              <a:t>;</a:t>
            </a:r>
          </a:p>
          <a:p>
            <a:pPr algn="just">
              <a:lnSpc>
                <a:spcPct val="90000"/>
              </a:lnSpc>
            </a:pPr>
            <a:endParaRPr lang="en-GB" sz="2800" dirty="0">
              <a:effectLst/>
            </a:endParaRPr>
          </a:p>
          <a:p>
            <a:pPr marL="457200" indent="-457200" algn="just">
              <a:lnSpc>
                <a:spcPct val="90000"/>
              </a:lnSpc>
              <a:buFont typeface="Wingdings" panose="05000000000000000000" pitchFamily="2" charset="2"/>
              <a:buChar char="Ø"/>
            </a:pPr>
            <a:r>
              <a:rPr lang="en-GB" sz="2800" dirty="0" err="1">
                <a:effectLst/>
              </a:rPr>
              <a:t>Në</a:t>
            </a:r>
            <a:r>
              <a:rPr lang="en-GB" sz="2800" dirty="0">
                <a:effectLst/>
              </a:rPr>
              <a:t> </a:t>
            </a:r>
            <a:r>
              <a:rPr lang="en-GB" sz="2800" dirty="0" err="1">
                <a:effectLst/>
              </a:rPr>
              <a:t>raste</a:t>
            </a:r>
            <a:r>
              <a:rPr lang="en-GB" sz="2800" dirty="0">
                <a:effectLst/>
              </a:rPr>
              <a:t> </a:t>
            </a:r>
            <a:r>
              <a:rPr lang="en-GB" sz="2800" dirty="0" err="1">
                <a:effectLst/>
              </a:rPr>
              <a:t>specifike</a:t>
            </a:r>
            <a:r>
              <a:rPr lang="en-GB" sz="2800" dirty="0">
                <a:effectLst/>
              </a:rPr>
              <a:t>, </a:t>
            </a:r>
            <a:r>
              <a:rPr lang="en-GB" sz="2800" dirty="0" err="1">
                <a:effectLst/>
              </a:rPr>
              <a:t>sipas</a:t>
            </a:r>
            <a:r>
              <a:rPr lang="en-GB" sz="2800" dirty="0">
                <a:effectLst/>
              </a:rPr>
              <a:t> </a:t>
            </a:r>
            <a:r>
              <a:rPr lang="en-GB" sz="2800" dirty="0" err="1">
                <a:effectLst/>
              </a:rPr>
              <a:t>kërkesës</a:t>
            </a:r>
            <a:r>
              <a:rPr lang="en-GB" sz="2800" dirty="0">
                <a:effectLst/>
              </a:rPr>
              <a:t> </a:t>
            </a:r>
            <a:r>
              <a:rPr lang="en-GB" sz="2800" dirty="0" err="1">
                <a:effectLst/>
              </a:rPr>
              <a:t>së</a:t>
            </a:r>
            <a:r>
              <a:rPr lang="en-GB" sz="2800" dirty="0">
                <a:effectLst/>
              </a:rPr>
              <a:t> OE </a:t>
            </a:r>
            <a:r>
              <a:rPr lang="en-GB" sz="2800" dirty="0" err="1">
                <a:effectLst/>
              </a:rPr>
              <a:t>të</a:t>
            </a:r>
            <a:r>
              <a:rPr lang="en-GB" sz="2800" dirty="0">
                <a:effectLst/>
              </a:rPr>
              <a:t> </a:t>
            </a:r>
            <a:r>
              <a:rPr lang="en-GB" sz="2800" dirty="0" err="1">
                <a:effectLst/>
              </a:rPr>
              <a:t>arsyetuar</a:t>
            </a:r>
            <a:r>
              <a:rPr lang="en-GB" sz="2800" dirty="0">
                <a:effectLst/>
              </a:rPr>
              <a:t> </a:t>
            </a:r>
            <a:r>
              <a:rPr lang="en-GB" sz="2800" dirty="0" err="1">
                <a:effectLst/>
              </a:rPr>
              <a:t>bindshëm</a:t>
            </a:r>
            <a:r>
              <a:rPr lang="en-GB" sz="2800" dirty="0">
                <a:effectLst/>
              </a:rPr>
              <a:t>, </a:t>
            </a:r>
            <a:r>
              <a:rPr lang="en-GB" sz="2800" dirty="0" err="1">
                <a:effectLst/>
              </a:rPr>
              <a:t>ky</a:t>
            </a:r>
            <a:r>
              <a:rPr lang="en-GB" sz="2800" dirty="0">
                <a:effectLst/>
              </a:rPr>
              <a:t> </a:t>
            </a:r>
            <a:r>
              <a:rPr lang="en-GB" sz="2800" dirty="0" err="1">
                <a:effectLst/>
              </a:rPr>
              <a:t>afat</a:t>
            </a:r>
            <a:r>
              <a:rPr lang="en-GB" sz="2800" dirty="0">
                <a:effectLst/>
              </a:rPr>
              <a:t> </a:t>
            </a:r>
            <a:r>
              <a:rPr lang="en-GB" sz="2800" dirty="0" err="1">
                <a:effectLst/>
              </a:rPr>
              <a:t>mund</a:t>
            </a:r>
            <a:r>
              <a:rPr lang="en-GB" sz="2800" dirty="0">
                <a:effectLst/>
              </a:rPr>
              <a:t> </a:t>
            </a:r>
            <a:r>
              <a:rPr lang="en-GB" sz="2800" dirty="0" err="1">
                <a:effectLst/>
              </a:rPr>
              <a:t>të</a:t>
            </a:r>
            <a:r>
              <a:rPr lang="en-GB" sz="2800" dirty="0">
                <a:effectLst/>
              </a:rPr>
              <a:t> </a:t>
            </a:r>
            <a:r>
              <a:rPr lang="en-GB" sz="2800" dirty="0" err="1">
                <a:effectLst/>
              </a:rPr>
              <a:t>zgjatet</a:t>
            </a:r>
            <a:r>
              <a:rPr lang="en-GB" sz="2800" dirty="0">
                <a:effectLst/>
              </a:rPr>
              <a:t>.</a:t>
            </a:r>
          </a:p>
          <a:p>
            <a:pPr algn="just">
              <a:lnSpc>
                <a:spcPct val="90000"/>
              </a:lnSpc>
            </a:pPr>
            <a:endParaRPr lang="en-GB" sz="2800" dirty="0">
              <a:effectLst/>
            </a:endParaRPr>
          </a:p>
          <a:p>
            <a:pPr algn="just">
              <a:lnSpc>
                <a:spcPct val="90000"/>
              </a:lnSpc>
            </a:pPr>
            <a:r>
              <a:rPr lang="en-GB" sz="2800" b="1" dirty="0" err="1">
                <a:effectLst/>
              </a:rPr>
              <a:t>Në</a:t>
            </a:r>
            <a:r>
              <a:rPr lang="en-GB" sz="2800" b="1" dirty="0">
                <a:effectLst/>
              </a:rPr>
              <a:t> </a:t>
            </a:r>
            <a:r>
              <a:rPr lang="en-GB" sz="2800" b="1" dirty="0" err="1">
                <a:effectLst/>
              </a:rPr>
              <a:t>rast</a:t>
            </a:r>
            <a:r>
              <a:rPr lang="en-GB" sz="2800" b="1" dirty="0">
                <a:effectLst/>
              </a:rPr>
              <a:t> </a:t>
            </a:r>
            <a:r>
              <a:rPr lang="en-GB" sz="2800" b="1" dirty="0" err="1">
                <a:effectLst/>
              </a:rPr>
              <a:t>të</a:t>
            </a:r>
            <a:r>
              <a:rPr lang="en-GB" sz="2800" b="1" dirty="0">
                <a:effectLst/>
              </a:rPr>
              <a:t> PK, </a:t>
            </a:r>
            <a:r>
              <a:rPr lang="en-GB" sz="2800" b="1" dirty="0" err="1">
                <a:effectLst/>
              </a:rPr>
              <a:t>këto</a:t>
            </a:r>
            <a:r>
              <a:rPr lang="en-GB" sz="2800" b="1" dirty="0">
                <a:effectLst/>
              </a:rPr>
              <a:t> </a:t>
            </a:r>
            <a:r>
              <a:rPr lang="en-GB" sz="2800" b="1" dirty="0" err="1">
                <a:effectLst/>
              </a:rPr>
              <a:t>dëshmi</a:t>
            </a:r>
            <a:r>
              <a:rPr lang="en-GB" sz="2800" b="1" dirty="0">
                <a:effectLst/>
              </a:rPr>
              <a:t> </a:t>
            </a:r>
            <a:r>
              <a:rPr lang="en-GB" sz="2800" b="1" dirty="0" err="1">
                <a:effectLst/>
              </a:rPr>
              <a:t>kërkohen</a:t>
            </a:r>
            <a:r>
              <a:rPr lang="en-GB" sz="2800" b="1" dirty="0">
                <a:effectLst/>
              </a:rPr>
              <a:t> </a:t>
            </a:r>
            <a:r>
              <a:rPr lang="en-GB" sz="2800" b="1" dirty="0" err="1">
                <a:effectLst/>
              </a:rPr>
              <a:t>nga</a:t>
            </a:r>
            <a:r>
              <a:rPr lang="en-GB" sz="2800" b="1" dirty="0">
                <a:effectLst/>
              </a:rPr>
              <a:t> </a:t>
            </a:r>
            <a:r>
              <a:rPr lang="en-GB" sz="2800" b="1" dirty="0" err="1">
                <a:effectLst/>
              </a:rPr>
              <a:t>kandidatët</a:t>
            </a:r>
            <a:r>
              <a:rPr lang="en-GB" sz="2800" b="1" dirty="0">
                <a:effectLst/>
              </a:rPr>
              <a:t> e </a:t>
            </a:r>
            <a:r>
              <a:rPr lang="en-GB" sz="2800" b="1" dirty="0" err="1">
                <a:effectLst/>
              </a:rPr>
              <a:t>kualifikuar</a:t>
            </a:r>
            <a:r>
              <a:rPr lang="en-GB" sz="2800" b="1" dirty="0">
                <a:effectLst/>
              </a:rPr>
              <a:t>, para se AK </a:t>
            </a:r>
            <a:r>
              <a:rPr lang="en-GB" sz="2800" b="1" dirty="0" err="1">
                <a:effectLst/>
              </a:rPr>
              <a:t>të</a:t>
            </a:r>
            <a:r>
              <a:rPr lang="en-GB" sz="2800" b="1" dirty="0">
                <a:effectLst/>
              </a:rPr>
              <a:t> </a:t>
            </a:r>
            <a:r>
              <a:rPr lang="en-GB" sz="2800" b="1" dirty="0" err="1">
                <a:effectLst/>
              </a:rPr>
              <a:t>merr</a:t>
            </a:r>
            <a:r>
              <a:rPr lang="en-GB" sz="2800" b="1" dirty="0">
                <a:effectLst/>
              </a:rPr>
              <a:t> </a:t>
            </a:r>
            <a:r>
              <a:rPr lang="en-GB" sz="2800" b="1" dirty="0" err="1">
                <a:effectLst/>
              </a:rPr>
              <a:t>Vendimin</a:t>
            </a:r>
            <a:r>
              <a:rPr lang="en-GB" sz="2800" b="1" dirty="0">
                <a:effectLst/>
              </a:rPr>
              <a:t> final </a:t>
            </a:r>
            <a:r>
              <a:rPr lang="en-GB" sz="2800" b="1" dirty="0" err="1">
                <a:effectLst/>
              </a:rPr>
              <a:t>për</a:t>
            </a:r>
            <a:r>
              <a:rPr lang="en-GB" sz="2800" b="1" dirty="0">
                <a:effectLst/>
              </a:rPr>
              <a:t> </a:t>
            </a:r>
            <a:r>
              <a:rPr lang="en-GB" sz="2800" b="1" dirty="0" err="1">
                <a:effectLst/>
              </a:rPr>
              <a:t>parakualifikim</a:t>
            </a:r>
            <a:r>
              <a:rPr lang="en-GB" sz="2800" b="1" dirty="0">
                <a:effectLst/>
              </a:rPr>
              <a:t>.</a:t>
            </a:r>
          </a:p>
          <a:p>
            <a:pPr marL="457200" indent="-457200" algn="just">
              <a:lnSpc>
                <a:spcPct val="90000"/>
              </a:lnSpc>
              <a:buFont typeface="Wingdings" panose="05000000000000000000" pitchFamily="2" charset="2"/>
              <a:buChar char="§"/>
            </a:pPr>
            <a:endParaRPr lang="en-GB" sz="2800" dirty="0">
              <a:effectLst/>
            </a:endParaRPr>
          </a:p>
          <a:p>
            <a:pPr marL="457200" indent="-457200" algn="just">
              <a:lnSpc>
                <a:spcPct val="90000"/>
              </a:lnSpc>
              <a:buFont typeface="Wingdings" panose="05000000000000000000" pitchFamily="2" charset="2"/>
              <a:buChar char="Ø"/>
            </a:pPr>
            <a:endParaRPr lang="en-GB" sz="2800" dirty="0">
              <a:effectLst/>
            </a:endParaRPr>
          </a:p>
          <a:p>
            <a:pPr algn="just">
              <a:lnSpc>
                <a:spcPct val="90000"/>
              </a:lnSpc>
            </a:pPr>
            <a:r>
              <a:rPr lang="en-GB" sz="2800" dirty="0">
                <a:effectLst/>
              </a:rPr>
              <a:t> </a:t>
            </a:r>
          </a:p>
          <a:p>
            <a:pPr marL="457200" indent="-457200" algn="just">
              <a:lnSpc>
                <a:spcPct val="90000"/>
              </a:lnSpc>
            </a:pPr>
            <a:endParaRPr lang="en-GB" sz="1400" dirty="0"/>
          </a:p>
        </p:txBody>
      </p:sp>
    </p:spTree>
    <p:extLst>
      <p:ext uri="{BB962C8B-B14F-4D97-AF65-F5344CB8AC3E}">
        <p14:creationId xmlns:p14="http://schemas.microsoft.com/office/powerpoint/2010/main" val="29949250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B35BF-7309-98D7-3D88-BB4C5B361C53}"/>
              </a:ext>
            </a:extLst>
          </p:cNvPr>
          <p:cNvSpPr>
            <a:spLocks noGrp="1"/>
          </p:cNvSpPr>
          <p:nvPr>
            <p:ph type="title"/>
          </p:nvPr>
        </p:nvSpPr>
        <p:spPr>
          <a:xfrm>
            <a:off x="628650" y="702245"/>
            <a:ext cx="7886700" cy="537670"/>
          </a:xfrm>
        </p:spPr>
        <p:txBody>
          <a:bodyPr>
            <a:normAutofit fontScale="90000"/>
          </a:bodyPr>
          <a:lstStyle/>
          <a:p>
            <a:pPr algn="ctr"/>
            <a:r>
              <a:rPr lang="en-GB" b="1" dirty="0" err="1">
                <a:solidFill>
                  <a:schemeClr val="accent1">
                    <a:lumMod val="75000"/>
                  </a:schemeClr>
                </a:solidFill>
              </a:rPr>
              <a:t>Kriteret</a:t>
            </a:r>
            <a:r>
              <a:rPr lang="en-GB" b="1" dirty="0">
                <a:solidFill>
                  <a:schemeClr val="accent1">
                    <a:lumMod val="75000"/>
                  </a:schemeClr>
                </a:solidFill>
              </a:rPr>
              <a:t> e </a:t>
            </a:r>
            <a:r>
              <a:rPr lang="en-GB" b="1" dirty="0" err="1">
                <a:solidFill>
                  <a:schemeClr val="accent1">
                    <a:lumMod val="75000"/>
                  </a:schemeClr>
                </a:solidFill>
              </a:rPr>
              <a:t>Përzgjedhjes</a:t>
            </a:r>
            <a:r>
              <a:rPr lang="en-GB" b="1" dirty="0">
                <a:solidFill>
                  <a:schemeClr val="accent1">
                    <a:lumMod val="75000"/>
                  </a:schemeClr>
                </a:solidFill>
              </a:rPr>
              <a:t> (</a:t>
            </a:r>
            <a:r>
              <a:rPr lang="en-GB" b="1" dirty="0" err="1">
                <a:solidFill>
                  <a:schemeClr val="accent1">
                    <a:lumMod val="75000"/>
                  </a:schemeClr>
                </a:solidFill>
              </a:rPr>
              <a:t>neni</a:t>
            </a:r>
            <a:r>
              <a:rPr lang="en-GB" b="1" dirty="0">
                <a:solidFill>
                  <a:schemeClr val="accent1">
                    <a:lumMod val="75000"/>
                  </a:schemeClr>
                </a:solidFill>
              </a:rPr>
              <a:t> 25) </a:t>
            </a:r>
            <a:br>
              <a:rPr lang="en-GB" b="1" dirty="0">
                <a:solidFill>
                  <a:schemeClr val="accent1">
                    <a:lumMod val="75000"/>
                  </a:schemeClr>
                </a:solidFill>
              </a:rPr>
            </a:br>
            <a:r>
              <a:rPr lang="en-GB" b="1" i="1" dirty="0" err="1">
                <a:solidFill>
                  <a:schemeClr val="accent1">
                    <a:lumMod val="75000"/>
                  </a:schemeClr>
                </a:solidFill>
              </a:rPr>
              <a:t>vazhdim</a:t>
            </a:r>
            <a:br>
              <a:rPr lang="en-GB" b="1" dirty="0">
                <a:solidFill>
                  <a:schemeClr val="accent1">
                    <a:lumMod val="75000"/>
                  </a:schemeClr>
                </a:solidFill>
              </a:rPr>
            </a:br>
            <a:endParaRPr lang="en-US" dirty="0"/>
          </a:p>
        </p:txBody>
      </p:sp>
      <p:sp>
        <p:nvSpPr>
          <p:cNvPr id="3" name="Content Placeholder 2">
            <a:extLst>
              <a:ext uri="{FF2B5EF4-FFF2-40B4-BE49-F238E27FC236}">
                <a16:creationId xmlns:a16="http://schemas.microsoft.com/office/drawing/2014/main" id="{50DD19B0-1358-3D76-79FD-44249CE4B81F}"/>
              </a:ext>
            </a:extLst>
          </p:cNvPr>
          <p:cNvSpPr>
            <a:spLocks noGrp="1"/>
          </p:cNvSpPr>
          <p:nvPr>
            <p:ph idx="1"/>
          </p:nvPr>
        </p:nvSpPr>
        <p:spPr/>
        <p:txBody>
          <a:bodyPr>
            <a:normAutofit/>
          </a:bodyPr>
          <a:lstStyle/>
          <a:p>
            <a:pPr algn="just">
              <a:buFont typeface="Wingdings" panose="05000000000000000000" pitchFamily="2" charset="2"/>
              <a:buChar char="Ø"/>
            </a:pPr>
            <a:r>
              <a:rPr lang="en-US" sz="2000" dirty="0"/>
              <a:t> </a:t>
            </a:r>
            <a:r>
              <a:rPr lang="en-US" sz="2000" dirty="0" err="1"/>
              <a:t>Kurdo</a:t>
            </a:r>
            <a:r>
              <a:rPr lang="en-US" sz="2000" dirty="0"/>
              <a:t> </a:t>
            </a:r>
            <a:r>
              <a:rPr lang="en-US" sz="2000" dirty="0" err="1"/>
              <a:t>që</a:t>
            </a:r>
            <a:r>
              <a:rPr lang="en-US" sz="2000" dirty="0"/>
              <a:t> AK </a:t>
            </a:r>
            <a:r>
              <a:rPr lang="en-US" sz="2000" dirty="0" err="1"/>
              <a:t>kërkon</a:t>
            </a:r>
            <a:r>
              <a:rPr lang="en-US" sz="2000" dirty="0"/>
              <a:t> </a:t>
            </a:r>
            <a:r>
              <a:rPr lang="en-US" sz="2000" dirty="0" err="1"/>
              <a:t>një</a:t>
            </a:r>
            <a:r>
              <a:rPr lang="en-US" sz="2000" dirty="0"/>
              <a:t> </a:t>
            </a:r>
            <a:r>
              <a:rPr lang="en-US" sz="2000" dirty="0" err="1"/>
              <a:t>qarkullim</a:t>
            </a:r>
            <a:r>
              <a:rPr lang="en-US" sz="2000" dirty="0"/>
              <a:t> </a:t>
            </a:r>
            <a:r>
              <a:rPr lang="en-US" sz="2000" dirty="0" err="1"/>
              <a:t>të</a:t>
            </a:r>
            <a:r>
              <a:rPr lang="en-US" sz="2000" dirty="0"/>
              <a:t> </a:t>
            </a:r>
            <a:r>
              <a:rPr lang="en-US" sz="2000" dirty="0" err="1"/>
              <a:t>caktuar</a:t>
            </a:r>
            <a:r>
              <a:rPr lang="en-US" sz="2000" dirty="0"/>
              <a:t> minimal </a:t>
            </a:r>
            <a:r>
              <a:rPr lang="en-US" sz="2000" dirty="0" err="1"/>
              <a:t>në</a:t>
            </a:r>
            <a:r>
              <a:rPr lang="en-US" sz="2000" dirty="0"/>
              <a:t> </a:t>
            </a:r>
            <a:r>
              <a:rPr lang="en-US" sz="2000" dirty="0" err="1"/>
              <a:t>fushën</a:t>
            </a:r>
            <a:r>
              <a:rPr lang="en-US" sz="2000" dirty="0"/>
              <a:t> </a:t>
            </a:r>
            <a:r>
              <a:rPr lang="en-US" sz="2000" dirty="0" err="1"/>
              <a:t>specifike</a:t>
            </a:r>
            <a:r>
              <a:rPr lang="en-US" sz="2000" dirty="0"/>
              <a:t>, </a:t>
            </a:r>
            <a:r>
              <a:rPr lang="en-US" sz="2000" dirty="0" err="1"/>
              <a:t>vlera</a:t>
            </a:r>
            <a:r>
              <a:rPr lang="en-US" sz="2000" dirty="0"/>
              <a:t> e </a:t>
            </a:r>
            <a:r>
              <a:rPr lang="en-US" sz="2000" dirty="0" err="1"/>
              <a:t>këtij</a:t>
            </a:r>
            <a:r>
              <a:rPr lang="en-US" sz="2000" dirty="0"/>
              <a:t> </a:t>
            </a:r>
            <a:r>
              <a:rPr lang="en-US" sz="2000" dirty="0" err="1"/>
              <a:t>qarkullimi</a:t>
            </a:r>
            <a:r>
              <a:rPr lang="en-US" sz="2000" dirty="0"/>
              <a:t> </a:t>
            </a:r>
            <a:r>
              <a:rPr lang="en-US" sz="2000" dirty="0" err="1"/>
              <a:t>nuk</a:t>
            </a:r>
            <a:r>
              <a:rPr lang="en-US" sz="2000" dirty="0"/>
              <a:t> </a:t>
            </a:r>
            <a:r>
              <a:rPr lang="en-US" sz="2000" dirty="0" err="1"/>
              <a:t>mund</a:t>
            </a:r>
            <a:r>
              <a:rPr lang="en-US" sz="2000" dirty="0"/>
              <a:t> </a:t>
            </a:r>
            <a:r>
              <a:rPr lang="en-US" sz="2000" dirty="0" err="1"/>
              <a:t>të</a:t>
            </a:r>
            <a:r>
              <a:rPr lang="en-US" sz="2000" dirty="0"/>
              <a:t> </a:t>
            </a:r>
            <a:r>
              <a:rPr lang="en-US" sz="2000" dirty="0" err="1"/>
              <a:t>caktohet</a:t>
            </a:r>
            <a:r>
              <a:rPr lang="en-US" sz="2000" dirty="0"/>
              <a:t> </a:t>
            </a:r>
            <a:r>
              <a:rPr lang="en-US" sz="2000" dirty="0" err="1"/>
              <a:t>më</a:t>
            </a:r>
            <a:r>
              <a:rPr lang="en-US" sz="2000" dirty="0"/>
              <a:t> </a:t>
            </a:r>
            <a:r>
              <a:rPr lang="en-US" sz="2000" dirty="0" err="1"/>
              <a:t>shumë</a:t>
            </a:r>
            <a:r>
              <a:rPr lang="en-US" sz="2000" dirty="0"/>
              <a:t> se 1.5 </a:t>
            </a:r>
            <a:r>
              <a:rPr lang="en-US" sz="2000" dirty="0" err="1"/>
              <a:t>herë</a:t>
            </a:r>
            <a:r>
              <a:rPr lang="en-US" sz="2000" dirty="0"/>
              <a:t> </a:t>
            </a:r>
            <a:r>
              <a:rPr lang="en-US" sz="2000" dirty="0" err="1"/>
              <a:t>vlera</a:t>
            </a:r>
            <a:r>
              <a:rPr lang="en-US" sz="2000" dirty="0"/>
              <a:t> e </a:t>
            </a:r>
            <a:r>
              <a:rPr lang="en-US" sz="2000" dirty="0" err="1"/>
              <a:t>parashikuar</a:t>
            </a:r>
            <a:r>
              <a:rPr lang="en-US" sz="2000" dirty="0"/>
              <a:t>.</a:t>
            </a:r>
          </a:p>
          <a:p>
            <a:pPr algn="just">
              <a:buFont typeface="Wingdings" panose="05000000000000000000" pitchFamily="2" charset="2"/>
              <a:buChar char="Ø"/>
            </a:pPr>
            <a:r>
              <a:rPr lang="en-US" sz="2000" dirty="0"/>
              <a:t>OE </a:t>
            </a:r>
            <a:r>
              <a:rPr lang="en-US" sz="2000" dirty="0" err="1"/>
              <a:t>vlerën</a:t>
            </a:r>
            <a:r>
              <a:rPr lang="en-US" sz="2000" dirty="0"/>
              <a:t> e </a:t>
            </a:r>
            <a:r>
              <a:rPr lang="en-US" sz="2000" dirty="0" err="1"/>
              <a:t>këtij</a:t>
            </a:r>
            <a:r>
              <a:rPr lang="en-US" sz="2000" dirty="0"/>
              <a:t> </a:t>
            </a:r>
            <a:r>
              <a:rPr lang="en-US" sz="2000" dirty="0" err="1"/>
              <a:t>qarkullimi</a:t>
            </a:r>
            <a:r>
              <a:rPr lang="en-US" sz="2000" dirty="0"/>
              <a:t> do ta </a:t>
            </a:r>
            <a:r>
              <a:rPr lang="en-US" sz="2000" dirty="0" err="1"/>
              <a:t>dëshmojë</a:t>
            </a:r>
            <a:r>
              <a:rPr lang="en-US" sz="2000" dirty="0"/>
              <a:t> me </a:t>
            </a:r>
            <a:r>
              <a:rPr lang="en-US" sz="2000" dirty="0" err="1"/>
              <a:t>totalin</a:t>
            </a:r>
            <a:r>
              <a:rPr lang="en-US" sz="2000" dirty="0"/>
              <a:t> e </a:t>
            </a:r>
            <a:r>
              <a:rPr lang="en-US" sz="2000" dirty="0" err="1"/>
              <a:t>vlerës</a:t>
            </a:r>
            <a:r>
              <a:rPr lang="en-US" sz="2000" dirty="0"/>
              <a:t> </a:t>
            </a:r>
            <a:r>
              <a:rPr lang="en-US" sz="2000" dirty="0" err="1"/>
              <a:t>së</a:t>
            </a:r>
            <a:r>
              <a:rPr lang="en-US" sz="2000" dirty="0"/>
              <a:t> </a:t>
            </a:r>
            <a:r>
              <a:rPr lang="en-US" sz="2000" dirty="0" err="1"/>
              <a:t>kontratave</a:t>
            </a:r>
            <a:r>
              <a:rPr lang="en-US" sz="2000" dirty="0"/>
              <a:t> </a:t>
            </a:r>
            <a:r>
              <a:rPr lang="en-US" sz="2000" dirty="0" err="1"/>
              <a:t>të</a:t>
            </a:r>
            <a:r>
              <a:rPr lang="en-US" sz="2000" dirty="0"/>
              <a:t> </a:t>
            </a:r>
            <a:r>
              <a:rPr lang="en-US" sz="2000" dirty="0" err="1"/>
              <a:t>specifikuara</a:t>
            </a:r>
            <a:r>
              <a:rPr lang="en-US" sz="2000" dirty="0"/>
              <a:t> </a:t>
            </a:r>
            <a:r>
              <a:rPr lang="en-US" sz="2000" dirty="0" err="1"/>
              <a:t>në</a:t>
            </a:r>
            <a:r>
              <a:rPr lang="en-US" sz="2000" dirty="0"/>
              <a:t> </a:t>
            </a:r>
            <a:r>
              <a:rPr lang="en-US" sz="2000" b="1" dirty="0">
                <a:solidFill>
                  <a:srgbClr val="FF0000"/>
                </a:solidFill>
              </a:rPr>
              <a:t>Listen e </a:t>
            </a:r>
            <a:r>
              <a:rPr lang="en-US" sz="2000" b="1" dirty="0" err="1">
                <a:solidFill>
                  <a:srgbClr val="FF0000"/>
                </a:solidFill>
              </a:rPr>
              <a:t>kontratave</a:t>
            </a:r>
            <a:r>
              <a:rPr lang="en-US" sz="2000" b="1" dirty="0">
                <a:solidFill>
                  <a:srgbClr val="FF0000"/>
                </a:solidFill>
              </a:rPr>
              <a:t> </a:t>
            </a:r>
            <a:r>
              <a:rPr lang="en-US" sz="2000" b="1" dirty="0" err="1">
                <a:solidFill>
                  <a:srgbClr val="FF0000"/>
                </a:solidFill>
              </a:rPr>
              <a:t>të</a:t>
            </a:r>
            <a:r>
              <a:rPr lang="en-US" sz="2000" b="1" dirty="0">
                <a:solidFill>
                  <a:srgbClr val="FF0000"/>
                </a:solidFill>
              </a:rPr>
              <a:t> </a:t>
            </a:r>
            <a:r>
              <a:rPr lang="en-US" sz="2000" b="1" dirty="0" err="1">
                <a:solidFill>
                  <a:srgbClr val="FF0000"/>
                </a:solidFill>
              </a:rPr>
              <a:t>realizuara</a:t>
            </a:r>
            <a:r>
              <a:rPr lang="en-US" sz="2000" b="1" dirty="0">
                <a:solidFill>
                  <a:srgbClr val="FF0000"/>
                </a:solidFill>
              </a:rPr>
              <a:t> </a:t>
            </a:r>
            <a:r>
              <a:rPr lang="en-US" sz="2000" dirty="0" err="1"/>
              <a:t>në</a:t>
            </a:r>
            <a:r>
              <a:rPr lang="en-US" sz="2000" dirty="0"/>
              <a:t> tri </a:t>
            </a:r>
            <a:r>
              <a:rPr lang="en-US" sz="2000" dirty="0" err="1"/>
              <a:t>vitet</a:t>
            </a:r>
            <a:r>
              <a:rPr lang="en-US" sz="2000" dirty="0"/>
              <a:t> e </a:t>
            </a:r>
            <a:r>
              <a:rPr lang="en-US" sz="2000" dirty="0" err="1"/>
              <a:t>fundit</a:t>
            </a:r>
            <a:r>
              <a:rPr lang="en-US" sz="2000" dirty="0"/>
              <a:t> </a:t>
            </a:r>
            <a:r>
              <a:rPr lang="en-US" sz="2000" dirty="0" err="1"/>
              <a:t>nga</a:t>
            </a:r>
            <a:r>
              <a:rPr lang="en-US" sz="2000" dirty="0"/>
              <a:t> data e </a:t>
            </a:r>
            <a:r>
              <a:rPr lang="en-US" sz="2000" dirty="0" err="1"/>
              <a:t>Njoftimit</a:t>
            </a:r>
            <a:r>
              <a:rPr lang="en-US" sz="2000" dirty="0"/>
              <a:t> </a:t>
            </a:r>
            <a:r>
              <a:rPr lang="en-US" sz="2000" dirty="0" err="1"/>
              <a:t>për</a:t>
            </a:r>
            <a:r>
              <a:rPr lang="en-US" sz="2000" dirty="0"/>
              <a:t> </a:t>
            </a:r>
            <a:r>
              <a:rPr lang="en-US" sz="2000" dirty="0" err="1"/>
              <a:t>kontratë</a:t>
            </a:r>
            <a:r>
              <a:rPr lang="en-US" sz="2000" dirty="0"/>
              <a:t>. </a:t>
            </a:r>
          </a:p>
          <a:p>
            <a:pPr marL="0" indent="0" algn="just">
              <a:buNone/>
            </a:pPr>
            <a:endParaRPr lang="en-US" sz="2000" dirty="0"/>
          </a:p>
          <a:p>
            <a:pPr algn="just">
              <a:buFont typeface="Wingdings" panose="05000000000000000000" pitchFamily="2" charset="2"/>
              <a:buChar char="Ø"/>
            </a:pPr>
            <a:r>
              <a:rPr lang="en-US" sz="2000" dirty="0" err="1"/>
              <a:t>Kurdo</a:t>
            </a:r>
            <a:r>
              <a:rPr lang="en-US" sz="2000" dirty="0"/>
              <a:t> </a:t>
            </a:r>
            <a:r>
              <a:rPr lang="en-US" sz="2000" dirty="0" err="1"/>
              <a:t>që</a:t>
            </a:r>
            <a:r>
              <a:rPr lang="en-US" sz="2000" dirty="0"/>
              <a:t> AP </a:t>
            </a:r>
            <a:r>
              <a:rPr lang="en-US" sz="2000" dirty="0" err="1"/>
              <a:t>është</a:t>
            </a:r>
            <a:r>
              <a:rPr lang="en-US" sz="2000" dirty="0"/>
              <a:t> </a:t>
            </a:r>
            <a:r>
              <a:rPr lang="en-US" sz="2000" dirty="0" err="1"/>
              <a:t>i</a:t>
            </a:r>
            <a:r>
              <a:rPr lang="en-US" sz="2000" dirty="0"/>
              <a:t> </a:t>
            </a:r>
            <a:r>
              <a:rPr lang="en-US" sz="2000" dirty="0" err="1"/>
              <a:t>ndarë</a:t>
            </a:r>
            <a:r>
              <a:rPr lang="en-US" sz="2000" dirty="0"/>
              <a:t> </a:t>
            </a:r>
            <a:r>
              <a:rPr lang="en-US" sz="2000" dirty="0" err="1"/>
              <a:t>në</a:t>
            </a:r>
            <a:r>
              <a:rPr lang="en-US" sz="2000" dirty="0"/>
              <a:t> </a:t>
            </a:r>
            <a:r>
              <a:rPr lang="en-US" sz="2000" dirty="0" err="1"/>
              <a:t>Pjesë</a:t>
            </a:r>
            <a:r>
              <a:rPr lang="en-US" sz="2000" dirty="0"/>
              <a:t> (</a:t>
            </a:r>
            <a:r>
              <a:rPr lang="en-US" sz="2000" dirty="0" err="1"/>
              <a:t>Lote</a:t>
            </a:r>
            <a:r>
              <a:rPr lang="en-US" sz="2000" dirty="0"/>
              <a:t>), AK do </a:t>
            </a:r>
            <a:r>
              <a:rPr lang="en-US" sz="2000" dirty="0" err="1"/>
              <a:t>t’i</a:t>
            </a:r>
            <a:r>
              <a:rPr lang="en-US" sz="2000" dirty="0"/>
              <a:t> </a:t>
            </a:r>
            <a:r>
              <a:rPr lang="en-US" sz="2000" dirty="0" err="1"/>
              <a:t>përcaktojë</a:t>
            </a:r>
            <a:r>
              <a:rPr lang="en-US" sz="2000" dirty="0"/>
              <a:t> </a:t>
            </a:r>
            <a:r>
              <a:rPr lang="en-US" sz="2000" dirty="0" err="1"/>
              <a:t>Në</a:t>
            </a:r>
            <a:r>
              <a:rPr lang="en-US" sz="2000" dirty="0"/>
              <a:t> DT </a:t>
            </a:r>
            <a:r>
              <a:rPr lang="en-US" sz="2000" dirty="0" err="1"/>
              <a:t>dhe</a:t>
            </a:r>
            <a:r>
              <a:rPr lang="en-US" sz="2000" dirty="0"/>
              <a:t> NJK </a:t>
            </a:r>
            <a:r>
              <a:rPr lang="en-US" sz="2000" b="1" dirty="0" err="1">
                <a:solidFill>
                  <a:srgbClr val="FF0000"/>
                </a:solidFill>
              </a:rPr>
              <a:t>kriteret</a:t>
            </a:r>
            <a:r>
              <a:rPr lang="en-US" sz="2000" b="1" dirty="0">
                <a:solidFill>
                  <a:srgbClr val="FF0000"/>
                </a:solidFill>
              </a:rPr>
              <a:t> e </a:t>
            </a:r>
            <a:r>
              <a:rPr lang="en-US" sz="2000" b="1" dirty="0" err="1">
                <a:solidFill>
                  <a:srgbClr val="FF0000"/>
                </a:solidFill>
              </a:rPr>
              <a:t>përzgjedhjes</a:t>
            </a:r>
            <a:r>
              <a:rPr lang="en-US" sz="2000" b="1" dirty="0">
                <a:solidFill>
                  <a:srgbClr val="FF0000"/>
                </a:solidFill>
              </a:rPr>
              <a:t> </a:t>
            </a:r>
            <a:r>
              <a:rPr lang="en-US" sz="2000" b="1" dirty="0" err="1">
                <a:solidFill>
                  <a:srgbClr val="FF0000"/>
                </a:solidFill>
              </a:rPr>
              <a:t>për</a:t>
            </a:r>
            <a:r>
              <a:rPr lang="en-US" sz="2000" b="1" dirty="0">
                <a:solidFill>
                  <a:srgbClr val="FF0000"/>
                </a:solidFill>
              </a:rPr>
              <a:t> </a:t>
            </a:r>
            <a:r>
              <a:rPr lang="en-US" sz="2000" b="1" dirty="0" err="1">
                <a:solidFill>
                  <a:srgbClr val="FF0000"/>
                </a:solidFill>
              </a:rPr>
              <a:t>secilin</a:t>
            </a:r>
            <a:r>
              <a:rPr lang="en-US" sz="2000" b="1" dirty="0">
                <a:solidFill>
                  <a:srgbClr val="FF0000"/>
                </a:solidFill>
              </a:rPr>
              <a:t> </a:t>
            </a:r>
            <a:r>
              <a:rPr lang="en-US" sz="2000" b="1" dirty="0" err="1">
                <a:solidFill>
                  <a:srgbClr val="FF0000"/>
                </a:solidFill>
              </a:rPr>
              <a:t>Llot</a:t>
            </a:r>
            <a:r>
              <a:rPr lang="en-US" sz="2000" b="1" dirty="0">
                <a:solidFill>
                  <a:srgbClr val="FF0000"/>
                </a:solidFill>
              </a:rPr>
              <a:t> </a:t>
            </a:r>
            <a:r>
              <a:rPr lang="en-US" sz="2000" dirty="0" err="1"/>
              <a:t>të</a:t>
            </a:r>
            <a:r>
              <a:rPr lang="en-US" sz="2000" dirty="0"/>
              <a:t> </a:t>
            </a:r>
            <a:r>
              <a:rPr lang="en-US" sz="2000" dirty="0" err="1"/>
              <a:t>cilat</a:t>
            </a:r>
            <a:r>
              <a:rPr lang="en-US" sz="2000" dirty="0"/>
              <a:t> </a:t>
            </a:r>
            <a:r>
              <a:rPr lang="en-US" sz="2000" dirty="0" err="1"/>
              <a:t>duhet</a:t>
            </a:r>
            <a:r>
              <a:rPr lang="en-US" sz="2000" dirty="0"/>
              <a:t> </a:t>
            </a:r>
            <a:r>
              <a:rPr lang="en-US" sz="2000" dirty="0" err="1"/>
              <a:t>të</a:t>
            </a:r>
            <a:r>
              <a:rPr lang="en-US" sz="2000" dirty="0"/>
              <a:t> </a:t>
            </a:r>
            <a:r>
              <a:rPr lang="en-US" sz="2000" dirty="0" err="1"/>
              <a:t>jenë</a:t>
            </a:r>
            <a:r>
              <a:rPr lang="en-US" sz="2000" dirty="0"/>
              <a:t> </a:t>
            </a:r>
            <a:r>
              <a:rPr lang="en-US" sz="2000" dirty="0" err="1"/>
              <a:t>proporcionale</a:t>
            </a:r>
            <a:r>
              <a:rPr lang="en-US" sz="2000" dirty="0"/>
              <a:t> me </a:t>
            </a:r>
            <a:r>
              <a:rPr lang="en-US" sz="2000" dirty="0" err="1"/>
              <a:t>objektin</a:t>
            </a:r>
            <a:r>
              <a:rPr lang="en-US" sz="2000" dirty="0"/>
              <a:t> </a:t>
            </a:r>
            <a:r>
              <a:rPr lang="en-US" sz="2000" dirty="0" err="1"/>
              <a:t>dhe</a:t>
            </a:r>
            <a:r>
              <a:rPr lang="en-US" sz="2000" dirty="0"/>
              <a:t> </a:t>
            </a:r>
            <a:r>
              <a:rPr lang="en-US" sz="2000" dirty="0" err="1"/>
              <a:t>vlerën</a:t>
            </a:r>
            <a:r>
              <a:rPr lang="en-US" sz="2000" dirty="0"/>
              <a:t> e </a:t>
            </a:r>
            <a:r>
              <a:rPr lang="en-US" sz="2000" dirty="0" err="1"/>
              <a:t>Llotit</a:t>
            </a:r>
            <a:r>
              <a:rPr lang="en-US" sz="2000" dirty="0"/>
              <a:t>.</a:t>
            </a:r>
          </a:p>
          <a:p>
            <a:pPr algn="just">
              <a:buFont typeface="Wingdings" panose="05000000000000000000" pitchFamily="2" charset="2"/>
              <a:buChar char="Ø"/>
            </a:pPr>
            <a:r>
              <a:rPr lang="en-US" sz="2000" dirty="0" err="1"/>
              <a:t>Kurdo</a:t>
            </a:r>
            <a:r>
              <a:rPr lang="en-US" sz="2000" dirty="0"/>
              <a:t> </a:t>
            </a:r>
            <a:r>
              <a:rPr lang="en-US" sz="2000" dirty="0" err="1"/>
              <a:t>që</a:t>
            </a:r>
            <a:r>
              <a:rPr lang="en-US" sz="2000" dirty="0"/>
              <a:t> AP </a:t>
            </a:r>
            <a:r>
              <a:rPr lang="en-US" sz="2000" dirty="0" err="1"/>
              <a:t>është</a:t>
            </a:r>
            <a:r>
              <a:rPr lang="en-US" sz="2000" dirty="0"/>
              <a:t> </a:t>
            </a:r>
            <a:r>
              <a:rPr lang="en-US" sz="2000" dirty="0" err="1"/>
              <a:t>i</a:t>
            </a:r>
            <a:r>
              <a:rPr lang="en-US" sz="2000" dirty="0"/>
              <a:t> </a:t>
            </a:r>
            <a:r>
              <a:rPr lang="en-US" sz="2000" dirty="0" err="1"/>
              <a:t>ndarë</a:t>
            </a:r>
            <a:r>
              <a:rPr lang="en-US" sz="2000" dirty="0"/>
              <a:t> </a:t>
            </a:r>
            <a:r>
              <a:rPr lang="en-US" sz="2000" dirty="0" err="1"/>
              <a:t>në</a:t>
            </a:r>
            <a:r>
              <a:rPr lang="en-US" sz="2000" dirty="0"/>
              <a:t> </a:t>
            </a:r>
            <a:r>
              <a:rPr lang="en-US" sz="2000" dirty="0" err="1"/>
              <a:t>Pjesë</a:t>
            </a:r>
            <a:r>
              <a:rPr lang="en-US" sz="2000" dirty="0"/>
              <a:t> (</a:t>
            </a:r>
            <a:r>
              <a:rPr lang="en-US" sz="2000" dirty="0" err="1"/>
              <a:t>Lote</a:t>
            </a:r>
            <a:r>
              <a:rPr lang="en-US" sz="2000" dirty="0"/>
              <a:t>), AK do </a:t>
            </a:r>
            <a:r>
              <a:rPr lang="en-US" sz="2000" dirty="0" err="1"/>
              <a:t>të</a:t>
            </a:r>
            <a:r>
              <a:rPr lang="en-US" sz="2000" dirty="0"/>
              <a:t> </a:t>
            </a:r>
            <a:r>
              <a:rPr lang="en-US" sz="2000" dirty="0" err="1"/>
              <a:t>përcaktojë</a:t>
            </a:r>
            <a:r>
              <a:rPr lang="en-US" sz="2000" dirty="0"/>
              <a:t> </a:t>
            </a:r>
            <a:r>
              <a:rPr lang="en-US" sz="2000" dirty="0" err="1"/>
              <a:t>në</a:t>
            </a:r>
            <a:r>
              <a:rPr lang="en-US" sz="2000" dirty="0"/>
              <a:t> DT </a:t>
            </a:r>
            <a:r>
              <a:rPr lang="en-US" sz="2000" dirty="0" err="1"/>
              <a:t>dhe</a:t>
            </a:r>
            <a:r>
              <a:rPr lang="en-US" sz="2000" dirty="0"/>
              <a:t> NJK </a:t>
            </a:r>
            <a:r>
              <a:rPr lang="en-US" sz="2000" b="1" dirty="0" err="1">
                <a:solidFill>
                  <a:srgbClr val="FF0000"/>
                </a:solidFill>
              </a:rPr>
              <a:t>vlerën</a:t>
            </a:r>
            <a:r>
              <a:rPr lang="en-US" sz="2000" b="1" dirty="0">
                <a:solidFill>
                  <a:srgbClr val="FF0000"/>
                </a:solidFill>
              </a:rPr>
              <a:t> e </a:t>
            </a:r>
            <a:r>
              <a:rPr lang="en-US" sz="2000" b="1" dirty="0" err="1">
                <a:solidFill>
                  <a:srgbClr val="FF0000"/>
                </a:solidFill>
              </a:rPr>
              <a:t>parashikuar</a:t>
            </a:r>
            <a:r>
              <a:rPr lang="en-US" sz="2000" b="1" dirty="0">
                <a:solidFill>
                  <a:srgbClr val="FF0000"/>
                </a:solidFill>
              </a:rPr>
              <a:t> </a:t>
            </a:r>
            <a:r>
              <a:rPr lang="en-US" sz="2000" b="1" dirty="0" err="1">
                <a:solidFill>
                  <a:srgbClr val="FF0000"/>
                </a:solidFill>
              </a:rPr>
              <a:t>për</a:t>
            </a:r>
            <a:r>
              <a:rPr lang="en-US" sz="2000" b="1" dirty="0">
                <a:solidFill>
                  <a:srgbClr val="FF0000"/>
                </a:solidFill>
              </a:rPr>
              <a:t> </a:t>
            </a:r>
            <a:r>
              <a:rPr lang="en-US" sz="2000" b="1" dirty="0" err="1">
                <a:solidFill>
                  <a:srgbClr val="FF0000"/>
                </a:solidFill>
              </a:rPr>
              <a:t>secilin</a:t>
            </a:r>
            <a:r>
              <a:rPr lang="en-US" sz="2000" b="1" dirty="0">
                <a:solidFill>
                  <a:srgbClr val="FF0000"/>
                </a:solidFill>
              </a:rPr>
              <a:t> </a:t>
            </a:r>
            <a:r>
              <a:rPr lang="en-US" sz="2000" b="1" dirty="0" err="1">
                <a:solidFill>
                  <a:srgbClr val="FF0000"/>
                </a:solidFill>
              </a:rPr>
              <a:t>Llot</a:t>
            </a:r>
            <a:r>
              <a:rPr lang="en-US" sz="2000" dirty="0"/>
              <a:t>.</a:t>
            </a:r>
          </a:p>
          <a:p>
            <a:pPr algn="just">
              <a:buFont typeface="Wingdings" panose="05000000000000000000" pitchFamily="2" charset="2"/>
              <a:buChar char="Ø"/>
            </a:pPr>
            <a:endParaRPr lang="en-US" dirty="0"/>
          </a:p>
          <a:p>
            <a:pPr algn="just">
              <a:buFont typeface="Wingdings" panose="05000000000000000000" pitchFamily="2" charset="2"/>
              <a:buChar char="Ø"/>
            </a:pPr>
            <a:endParaRPr lang="en-US" dirty="0"/>
          </a:p>
          <a:p>
            <a:pPr>
              <a:buFont typeface="Wingdings" panose="05000000000000000000" pitchFamily="2" charset="2"/>
              <a:buChar char="Ø"/>
            </a:pPr>
            <a:endParaRPr lang="en-US" dirty="0"/>
          </a:p>
        </p:txBody>
      </p:sp>
      <p:sp>
        <p:nvSpPr>
          <p:cNvPr id="4" name="Slide Number Placeholder 3">
            <a:extLst>
              <a:ext uri="{FF2B5EF4-FFF2-40B4-BE49-F238E27FC236}">
                <a16:creationId xmlns:a16="http://schemas.microsoft.com/office/drawing/2014/main" id="{6DECF0E3-07F5-AC50-9B66-DF935B3326D8}"/>
              </a:ext>
            </a:extLst>
          </p:cNvPr>
          <p:cNvSpPr>
            <a:spLocks noGrp="1"/>
          </p:cNvSpPr>
          <p:nvPr>
            <p:ph type="sldNum" sz="quarter" idx="12"/>
          </p:nvPr>
        </p:nvSpPr>
        <p:spPr/>
        <p:txBody>
          <a:bodyPr/>
          <a:lstStyle/>
          <a:p>
            <a:pPr>
              <a:defRPr/>
            </a:pPr>
            <a:fld id="{27D149EC-AD9C-499E-93F6-B952DDA697AE}" type="slidenum">
              <a:rPr lang="en-US" altLang="en-US" smtClean="0"/>
              <a:pPr>
                <a:defRPr/>
              </a:pPr>
              <a:t>12</a:t>
            </a:fld>
            <a:endParaRPr lang="en-US" altLang="en-US"/>
          </a:p>
        </p:txBody>
      </p:sp>
    </p:spTree>
    <p:extLst>
      <p:ext uri="{BB962C8B-B14F-4D97-AF65-F5344CB8AC3E}">
        <p14:creationId xmlns:p14="http://schemas.microsoft.com/office/powerpoint/2010/main" val="10107977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166127-03C4-E2A1-FB94-3E81BA006ACB}"/>
              </a:ext>
            </a:extLst>
          </p:cNvPr>
          <p:cNvSpPr>
            <a:spLocks noGrp="1"/>
          </p:cNvSpPr>
          <p:nvPr>
            <p:ph type="title"/>
          </p:nvPr>
        </p:nvSpPr>
        <p:spPr>
          <a:xfrm>
            <a:off x="628650" y="365126"/>
            <a:ext cx="7886700" cy="1105219"/>
          </a:xfrm>
        </p:spPr>
        <p:txBody>
          <a:bodyPr>
            <a:normAutofit fontScale="90000"/>
          </a:bodyPr>
          <a:lstStyle/>
          <a:p>
            <a:pPr algn="ctr"/>
            <a:r>
              <a:rPr lang="en-GB" sz="3600" b="1" dirty="0" err="1">
                <a:solidFill>
                  <a:schemeClr val="accent1">
                    <a:lumMod val="75000"/>
                  </a:schemeClr>
                </a:solidFill>
              </a:rPr>
              <a:t>Kriteret</a:t>
            </a:r>
            <a:r>
              <a:rPr lang="en-GB" sz="3600" b="1" dirty="0">
                <a:solidFill>
                  <a:schemeClr val="accent1">
                    <a:lumMod val="75000"/>
                  </a:schemeClr>
                </a:solidFill>
              </a:rPr>
              <a:t> e </a:t>
            </a:r>
            <a:r>
              <a:rPr lang="en-GB" sz="3600" b="1" dirty="0" err="1">
                <a:solidFill>
                  <a:schemeClr val="accent1">
                    <a:lumMod val="75000"/>
                  </a:schemeClr>
                </a:solidFill>
              </a:rPr>
              <a:t>Përzgjedhjes</a:t>
            </a:r>
            <a:r>
              <a:rPr lang="en-GB" sz="3600" b="1" dirty="0">
                <a:solidFill>
                  <a:schemeClr val="accent1">
                    <a:lumMod val="75000"/>
                  </a:schemeClr>
                </a:solidFill>
              </a:rPr>
              <a:t> (</a:t>
            </a:r>
            <a:r>
              <a:rPr lang="en-GB" sz="3600" b="1" dirty="0" err="1">
                <a:solidFill>
                  <a:schemeClr val="accent1">
                    <a:lumMod val="75000"/>
                  </a:schemeClr>
                </a:solidFill>
              </a:rPr>
              <a:t>neni</a:t>
            </a:r>
            <a:r>
              <a:rPr lang="en-GB" sz="3600" b="1" dirty="0">
                <a:solidFill>
                  <a:schemeClr val="accent1">
                    <a:lumMod val="75000"/>
                  </a:schemeClr>
                </a:solidFill>
              </a:rPr>
              <a:t> 25) </a:t>
            </a:r>
            <a:br>
              <a:rPr lang="en-GB" sz="3600" b="1" dirty="0">
                <a:solidFill>
                  <a:schemeClr val="accent1">
                    <a:lumMod val="75000"/>
                  </a:schemeClr>
                </a:solidFill>
              </a:rPr>
            </a:br>
            <a:r>
              <a:rPr lang="en-GB" sz="3600" b="1" i="1" dirty="0" err="1">
                <a:solidFill>
                  <a:schemeClr val="accent1">
                    <a:lumMod val="75000"/>
                  </a:schemeClr>
                </a:solidFill>
              </a:rPr>
              <a:t>vazhdim</a:t>
            </a:r>
            <a:br>
              <a:rPr lang="en-US" sz="3600" b="1" spc="-25" dirty="0">
                <a:solidFill>
                  <a:srgbClr val="000000"/>
                </a:solidFill>
                <a:effectLst/>
                <a:latin typeface="Times New Roman" panose="02020603050405020304" pitchFamily="18" charset="0"/>
                <a:ea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62BC84A0-DF0C-511F-1674-826B83B4798F}"/>
              </a:ext>
            </a:extLst>
          </p:cNvPr>
          <p:cNvSpPr>
            <a:spLocks noGrp="1"/>
          </p:cNvSpPr>
          <p:nvPr>
            <p:ph idx="1"/>
          </p:nvPr>
        </p:nvSpPr>
        <p:spPr>
          <a:xfrm>
            <a:off x="385855" y="1201510"/>
            <a:ext cx="8129495" cy="5376700"/>
          </a:xfrm>
        </p:spPr>
        <p:txBody>
          <a:bodyPr>
            <a:noAutofit/>
          </a:bodyPr>
          <a:lstStyle/>
          <a:p>
            <a:pPr marR="0" algn="just">
              <a:lnSpc>
                <a:spcPct val="115000"/>
              </a:lnSpc>
              <a:spcBef>
                <a:spcPts val="0"/>
              </a:spcBef>
              <a:spcAft>
                <a:spcPts val="0"/>
              </a:spcAft>
              <a:buFont typeface="Wingdings" panose="05000000000000000000" pitchFamily="2" charset="2"/>
              <a:buChar char="Ø"/>
            </a:pPr>
            <a:r>
              <a:rPr lang="sq-AL" sz="18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sq-AL" b="1" dirty="0"/>
              <a:t>Në përputhje me nenin 69 të LPP-së, AK mund të kërkoj nga OE një listë të furnizimeve</a:t>
            </a:r>
            <a:r>
              <a:rPr lang="en-US" b="1" dirty="0"/>
              <a:t>, </a:t>
            </a:r>
            <a:r>
              <a:rPr lang="en-US" b="1" dirty="0" err="1"/>
              <a:t>shërbimeve</a:t>
            </a:r>
            <a:r>
              <a:rPr lang="en-US" b="1" dirty="0"/>
              <a:t>, </a:t>
            </a:r>
            <a:r>
              <a:rPr lang="en-US" b="1" dirty="0" err="1"/>
              <a:t>punëve</a:t>
            </a:r>
            <a:r>
              <a:rPr lang="sq-AL" b="1" dirty="0"/>
              <a:t> të realizuara në 3 vitet e fundit. Kësaj liste duhet ti bashkëngjiten si dëshmi:</a:t>
            </a:r>
            <a:endParaRPr lang="sq-AL" sz="1600" b="1" dirty="0"/>
          </a:p>
          <a:p>
            <a:pPr marL="0" indent="0">
              <a:buNone/>
            </a:pPr>
            <a:endParaRPr lang="sq-AL" sz="2000" dirty="0"/>
          </a:p>
          <a:p>
            <a:pPr lvl="0" algn="just">
              <a:buFont typeface="Wingdings" panose="05000000000000000000" pitchFamily="2" charset="2"/>
              <a:buChar char="§"/>
            </a:pPr>
            <a:r>
              <a:rPr lang="sq-AL" sz="2400" dirty="0"/>
              <a:t>kur furnizimi</a:t>
            </a:r>
            <a:r>
              <a:rPr lang="en-US" sz="2400" dirty="0"/>
              <a:t>, </a:t>
            </a:r>
            <a:r>
              <a:rPr lang="en-US" sz="2400" dirty="0" err="1"/>
              <a:t>shërbimi</a:t>
            </a:r>
            <a:r>
              <a:rPr lang="en-US" sz="2400" dirty="0"/>
              <a:t>, </a:t>
            </a:r>
            <a:r>
              <a:rPr lang="en-US" sz="2400" dirty="0" err="1"/>
              <a:t>puna</a:t>
            </a:r>
            <a:r>
              <a:rPr lang="en-US" sz="2400" dirty="0"/>
              <a:t> </a:t>
            </a:r>
            <a:r>
              <a:rPr lang="sq-AL" sz="2400" dirty="0"/>
              <a:t> është bërë për një autoritet publik në Kosovë ose në një vend tjetër, për dëshmi të këtij livrimi shërben kopja e certifikatës (</a:t>
            </a:r>
            <a:r>
              <a:rPr lang="sq-AL" sz="2400" b="1" dirty="0">
                <a:solidFill>
                  <a:srgbClr val="FF0000"/>
                </a:solidFill>
              </a:rPr>
              <a:t>certifikata /raporti i përkohshëm i pranimit</a:t>
            </a:r>
            <a:r>
              <a:rPr lang="sq-AL" sz="2400" dirty="0"/>
              <a:t>) të rëndësishme të lëshuar ose të bashkë-nënshkruara nga autoriteti i tillë. të gjitha këto dëshmi duhet të kenë vlerën e realizuar.</a:t>
            </a:r>
            <a:endParaRPr lang="sq-AL" sz="2000" dirty="0"/>
          </a:p>
          <a:p>
            <a:pPr algn="just">
              <a:buFont typeface="Wingdings" panose="05000000000000000000" pitchFamily="2" charset="2"/>
              <a:buChar char="§"/>
            </a:pPr>
            <a:r>
              <a:rPr lang="sq-AL" sz="2400" dirty="0"/>
              <a:t>kur furnizimi është bërë për një blerës privat, për dëshmi të këtij livrimi shërben kopja e çdo dokumenti të nënshkruar nga blerësi dhe evidentimi i livrimit të tillë</a:t>
            </a:r>
            <a:r>
              <a:rPr lang="en-US" sz="2400" dirty="0"/>
              <a:t> (</a:t>
            </a:r>
            <a:r>
              <a:rPr lang="en-US" sz="2400" b="1" dirty="0" err="1">
                <a:solidFill>
                  <a:srgbClr val="FF0000"/>
                </a:solidFill>
              </a:rPr>
              <a:t>Psh</a:t>
            </a:r>
            <a:r>
              <a:rPr lang="en-US" sz="2400" b="1" dirty="0">
                <a:solidFill>
                  <a:srgbClr val="FF0000"/>
                </a:solidFill>
              </a:rPr>
              <a:t> </a:t>
            </a:r>
            <a:r>
              <a:rPr lang="en-US" sz="2400" b="1" dirty="0" err="1">
                <a:solidFill>
                  <a:srgbClr val="FF0000"/>
                </a:solidFill>
              </a:rPr>
              <a:t>Fatura</a:t>
            </a:r>
            <a:r>
              <a:rPr lang="en-US" sz="2400" dirty="0"/>
              <a:t>)</a:t>
            </a:r>
            <a:r>
              <a:rPr lang="sq-AL" sz="2400" dirty="0"/>
              <a:t>;</a:t>
            </a:r>
            <a:endParaRPr lang="sq-AL" sz="2000" dirty="0"/>
          </a:p>
          <a:p>
            <a:pPr marL="0" indent="0">
              <a:buNone/>
            </a:pPr>
            <a:endParaRPr lang="en-US" sz="18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B3D9B5A9-57EF-02A4-8E39-4D98B168776F}"/>
              </a:ext>
            </a:extLst>
          </p:cNvPr>
          <p:cNvSpPr>
            <a:spLocks noGrp="1"/>
          </p:cNvSpPr>
          <p:nvPr>
            <p:ph type="sldNum" sz="quarter" idx="12"/>
          </p:nvPr>
        </p:nvSpPr>
        <p:spPr/>
        <p:txBody>
          <a:bodyPr/>
          <a:lstStyle/>
          <a:p>
            <a:pPr>
              <a:defRPr/>
            </a:pPr>
            <a:fld id="{27D149EC-AD9C-499E-93F6-B952DDA697AE}" type="slidenum">
              <a:rPr lang="en-US" altLang="en-US" smtClean="0"/>
              <a:pPr>
                <a:defRPr/>
              </a:pPr>
              <a:t>13</a:t>
            </a:fld>
            <a:endParaRPr lang="en-US" altLang="en-US"/>
          </a:p>
        </p:txBody>
      </p:sp>
    </p:spTree>
    <p:extLst>
      <p:ext uri="{BB962C8B-B14F-4D97-AF65-F5344CB8AC3E}">
        <p14:creationId xmlns:p14="http://schemas.microsoft.com/office/powerpoint/2010/main" val="4094201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62665" y="167640"/>
            <a:ext cx="7772400" cy="809544"/>
          </a:xfrm>
        </p:spPr>
        <p:txBody>
          <a:bodyPr>
            <a:normAutofit/>
          </a:bodyPr>
          <a:lstStyle/>
          <a:p>
            <a:r>
              <a:rPr lang="en-US" sz="2800" b="1" dirty="0" err="1">
                <a:solidFill>
                  <a:schemeClr val="accent1">
                    <a:lumMod val="75000"/>
                  </a:schemeClr>
                </a:solidFill>
                <a:latin typeface="Cambria" panose="02040503050406030204" pitchFamily="18" charset="0"/>
                <a:ea typeface="Cambria" panose="02040503050406030204" pitchFamily="18" charset="0"/>
              </a:rPr>
              <a:t>Grupi</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i</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Operatorëve</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ekonomik</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neni</a:t>
            </a:r>
            <a:r>
              <a:rPr lang="en-US" sz="2800" b="1" dirty="0">
                <a:solidFill>
                  <a:schemeClr val="accent1">
                    <a:lumMod val="75000"/>
                  </a:schemeClr>
                </a:solidFill>
                <a:latin typeface="Cambria" panose="02040503050406030204" pitchFamily="18" charset="0"/>
                <a:ea typeface="Cambria" panose="02040503050406030204" pitchFamily="18" charset="0"/>
              </a:rPr>
              <a:t> 26)</a:t>
            </a:r>
          </a:p>
        </p:txBody>
      </p:sp>
      <p:sp>
        <p:nvSpPr>
          <p:cNvPr id="3" name="Subtitle 2"/>
          <p:cNvSpPr>
            <a:spLocks noGrp="1"/>
          </p:cNvSpPr>
          <p:nvPr>
            <p:ph type="subTitle" idx="1"/>
          </p:nvPr>
        </p:nvSpPr>
        <p:spPr>
          <a:xfrm>
            <a:off x="117020" y="1124700"/>
            <a:ext cx="8794745" cy="5415105"/>
          </a:xfrm>
        </p:spPr>
        <p:txBody>
          <a:bodyPr>
            <a:normAutofit fontScale="92500" lnSpcReduction="20000"/>
          </a:bodyPr>
          <a:lstStyle/>
          <a:p>
            <a:pPr marL="285750" indent="-285750" algn="just">
              <a:buFont typeface="Wingdings" panose="05000000000000000000" pitchFamily="2" charset="2"/>
              <a:buChar char="Ø"/>
            </a:pPr>
            <a:r>
              <a:rPr lang="en-US" sz="2600" dirty="0" err="1"/>
              <a:t>Për</a:t>
            </a:r>
            <a:r>
              <a:rPr lang="en-US" sz="2600" dirty="0"/>
              <a:t> </a:t>
            </a:r>
            <a:r>
              <a:rPr lang="en-US" sz="2600" dirty="0" err="1"/>
              <a:t>të</a:t>
            </a:r>
            <a:r>
              <a:rPr lang="en-US" sz="2600" dirty="0"/>
              <a:t> </a:t>
            </a:r>
            <a:r>
              <a:rPr lang="en-US" sz="2600" dirty="0" err="1"/>
              <a:t>vërtetuar</a:t>
            </a:r>
            <a:r>
              <a:rPr lang="en-US" sz="2600" dirty="0"/>
              <a:t> </a:t>
            </a:r>
            <a:r>
              <a:rPr lang="en-US" sz="2600" dirty="0" err="1"/>
              <a:t>përshtatshmërinë</a:t>
            </a:r>
            <a:r>
              <a:rPr lang="en-US" sz="2600" dirty="0"/>
              <a:t> </a:t>
            </a:r>
            <a:r>
              <a:rPr lang="en-US" sz="2600" dirty="0" err="1"/>
              <a:t>profesionale</a:t>
            </a:r>
            <a:r>
              <a:rPr lang="en-US" sz="2600" dirty="0"/>
              <a:t>, AK </a:t>
            </a:r>
            <a:r>
              <a:rPr lang="en-US" sz="2600" dirty="0" err="1"/>
              <a:t>në</a:t>
            </a:r>
            <a:r>
              <a:rPr lang="en-US" sz="2600" dirty="0"/>
              <a:t> </a:t>
            </a:r>
            <a:r>
              <a:rPr lang="en-US" sz="2600" dirty="0" err="1"/>
              <a:t>përputhje</a:t>
            </a:r>
            <a:r>
              <a:rPr lang="en-US" sz="2600" dirty="0"/>
              <a:t> me </a:t>
            </a:r>
            <a:r>
              <a:rPr lang="en-US" sz="2600" dirty="0" err="1"/>
              <a:t>nenin</a:t>
            </a:r>
            <a:r>
              <a:rPr lang="en-US" sz="2600" dirty="0"/>
              <a:t> 66.2 </a:t>
            </a:r>
            <a:r>
              <a:rPr lang="en-US" sz="2600" dirty="0" err="1"/>
              <a:t>të</a:t>
            </a:r>
            <a:r>
              <a:rPr lang="en-US" sz="2600" dirty="0"/>
              <a:t> LPP-</a:t>
            </a:r>
            <a:r>
              <a:rPr lang="en-US" sz="2600" dirty="0" err="1"/>
              <a:t>së</a:t>
            </a:r>
            <a:r>
              <a:rPr lang="en-US" sz="2600" dirty="0"/>
              <a:t> </a:t>
            </a:r>
            <a:r>
              <a:rPr lang="en-US" sz="2600" dirty="0" err="1"/>
              <a:t>mund</a:t>
            </a:r>
            <a:r>
              <a:rPr lang="en-US" sz="2600" dirty="0"/>
              <a:t> </a:t>
            </a:r>
            <a:r>
              <a:rPr lang="en-US" sz="2600" dirty="0" err="1"/>
              <a:t>të</a:t>
            </a:r>
            <a:r>
              <a:rPr lang="en-US" sz="2600" dirty="0"/>
              <a:t> </a:t>
            </a:r>
            <a:r>
              <a:rPr lang="en-US" sz="2600" dirty="0" err="1"/>
              <a:t>kërkoj</a:t>
            </a:r>
            <a:r>
              <a:rPr lang="en-US" sz="2600" dirty="0"/>
              <a:t> </a:t>
            </a:r>
            <a:r>
              <a:rPr lang="en-US" sz="2600" dirty="0" err="1"/>
              <a:t>si</a:t>
            </a:r>
            <a:r>
              <a:rPr lang="en-US" sz="2600" dirty="0"/>
              <a:t> </a:t>
            </a:r>
            <a:r>
              <a:rPr lang="en-US" sz="2600" dirty="0" err="1"/>
              <a:t>dëshmi</a:t>
            </a:r>
            <a:r>
              <a:rPr lang="en-US" sz="2600" dirty="0"/>
              <a:t> </a:t>
            </a:r>
            <a:r>
              <a:rPr lang="en-US" sz="2600" b="1" dirty="0" err="1">
                <a:solidFill>
                  <a:srgbClr val="FF0000"/>
                </a:solidFill>
              </a:rPr>
              <a:t>Autorizimin</a:t>
            </a:r>
            <a:r>
              <a:rPr lang="en-US" sz="2600" b="1" dirty="0">
                <a:solidFill>
                  <a:srgbClr val="FF0000"/>
                </a:solidFill>
              </a:rPr>
              <a:t>/</a:t>
            </a:r>
            <a:r>
              <a:rPr lang="en-US" sz="2600" b="1" dirty="0" err="1">
                <a:solidFill>
                  <a:srgbClr val="FF0000"/>
                </a:solidFill>
              </a:rPr>
              <a:t>Licencën</a:t>
            </a:r>
            <a:r>
              <a:rPr lang="en-US" sz="2600" dirty="0"/>
              <a:t>.</a:t>
            </a:r>
          </a:p>
          <a:p>
            <a:pPr algn="just"/>
            <a:endParaRPr lang="en-US" sz="2600" dirty="0"/>
          </a:p>
          <a:p>
            <a:pPr marL="285750" indent="-285750" algn="just">
              <a:buFont typeface="Wingdings" panose="05000000000000000000" pitchFamily="2" charset="2"/>
              <a:buChar char="ü"/>
            </a:pPr>
            <a:r>
              <a:rPr lang="sq-AL" sz="2600" dirty="0"/>
              <a:t>Në rast </a:t>
            </a:r>
            <a:r>
              <a:rPr lang="en-US" sz="2600" dirty="0"/>
              <a:t>GOE, </a:t>
            </a:r>
            <a:r>
              <a:rPr lang="sq-AL" sz="2600" dirty="0"/>
              <a:t>kjo kërkesë vlen ndaj grupit si </a:t>
            </a:r>
            <a:r>
              <a:rPr lang="sq-AL" sz="2600" dirty="0" err="1"/>
              <a:t>tër</a:t>
            </a:r>
            <a:r>
              <a:rPr lang="en-US" sz="2600" dirty="0"/>
              <a:t>ë</a:t>
            </a:r>
            <a:r>
              <a:rPr lang="sq-AL" sz="2600" dirty="0"/>
              <a:t>si, mirëpo </a:t>
            </a:r>
            <a:r>
              <a:rPr lang="sq-AL" sz="2600" b="1" dirty="0"/>
              <a:t>i pajisur me autorizim apo licencë </a:t>
            </a:r>
            <a:r>
              <a:rPr lang="sq-AL" sz="2600" dirty="0"/>
              <a:t>në kuptim të këtij neni </a:t>
            </a:r>
            <a:r>
              <a:rPr lang="sq-AL" sz="2600" b="1" dirty="0"/>
              <a:t>duhet të jetë anëtari i grupit i cili kryen furnizimin, shërbimin apo punën. </a:t>
            </a:r>
            <a:endParaRPr lang="en-US" sz="2600" b="1" dirty="0"/>
          </a:p>
          <a:p>
            <a:pPr marL="285750" indent="-285750" algn="just">
              <a:buFont typeface="Wingdings" panose="05000000000000000000" pitchFamily="2" charset="2"/>
              <a:buChar char="Ø"/>
            </a:pPr>
            <a:r>
              <a:rPr lang="en-US" sz="2600" dirty="0" err="1">
                <a:latin typeface="Cambria" panose="02040503050406030204" pitchFamily="18" charset="0"/>
                <a:ea typeface="Cambria" panose="02040503050406030204" pitchFamily="18" charset="0"/>
              </a:rPr>
              <a:t>Kurdo</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që</a:t>
            </a:r>
            <a:r>
              <a:rPr lang="en-US" sz="2600" dirty="0">
                <a:latin typeface="Cambria" panose="02040503050406030204" pitchFamily="18" charset="0"/>
                <a:ea typeface="Cambria" panose="02040503050406030204" pitchFamily="18" charset="0"/>
              </a:rPr>
              <a:t> AK, </a:t>
            </a:r>
            <a:r>
              <a:rPr lang="en-US" sz="2600" dirty="0" err="1">
                <a:latin typeface="Cambria" panose="02040503050406030204" pitchFamily="18" charset="0"/>
                <a:ea typeface="Cambria" panose="02040503050406030204" pitchFamily="18" charset="0"/>
              </a:rPr>
              <a:t>kërkon</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dëshmi</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për</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të</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vërtetuar</a:t>
            </a:r>
            <a:r>
              <a:rPr lang="en-US" sz="2600" dirty="0">
                <a:latin typeface="Cambria" panose="02040503050406030204" pitchFamily="18" charset="0"/>
                <a:ea typeface="Cambria" panose="02040503050406030204" pitchFamily="18" charset="0"/>
              </a:rPr>
              <a:t> </a:t>
            </a:r>
            <a:r>
              <a:rPr lang="en-US" sz="2600" b="1" dirty="0" err="1">
                <a:solidFill>
                  <a:srgbClr val="FF0000"/>
                </a:solidFill>
                <a:latin typeface="Cambria" panose="02040503050406030204" pitchFamily="18" charset="0"/>
                <a:ea typeface="Cambria" panose="02040503050406030204" pitchFamily="18" charset="0"/>
              </a:rPr>
              <a:t>përshtatshmërinë</a:t>
            </a:r>
            <a:r>
              <a:rPr lang="en-US" sz="2600" b="1" dirty="0">
                <a:solidFill>
                  <a:srgbClr val="FF0000"/>
                </a:solidFill>
                <a:latin typeface="Cambria" panose="02040503050406030204" pitchFamily="18" charset="0"/>
                <a:ea typeface="Cambria" panose="02040503050406030204" pitchFamily="18" charset="0"/>
              </a:rPr>
              <a:t> e OE </a:t>
            </a:r>
            <a:r>
              <a:rPr lang="en-US" sz="2600" dirty="0">
                <a:latin typeface="Cambria" panose="02040503050406030204" pitchFamily="18" charset="0"/>
                <a:ea typeface="Cambria" panose="02040503050406030204" pitchFamily="18" charset="0"/>
              </a:rPr>
              <a:t>me </a:t>
            </a:r>
            <a:r>
              <a:rPr lang="en-US" sz="2600" dirty="0" err="1">
                <a:latin typeface="Cambria" panose="02040503050406030204" pitchFamily="18" charset="0"/>
                <a:ea typeface="Cambria" panose="02040503050406030204" pitchFamily="18" charset="0"/>
              </a:rPr>
              <a:t>një</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numër</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të</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caktuar</a:t>
            </a:r>
            <a:r>
              <a:rPr lang="en-US" sz="2600" dirty="0">
                <a:latin typeface="Cambria" panose="02040503050406030204" pitchFamily="18" charset="0"/>
                <a:ea typeface="Cambria" panose="02040503050406030204" pitchFamily="18" charset="0"/>
              </a:rPr>
              <a:t> standardish </a:t>
            </a:r>
            <a:r>
              <a:rPr lang="en-US" sz="2600" dirty="0" err="1">
                <a:latin typeface="Cambria" panose="02040503050406030204" pitchFamily="18" charset="0"/>
                <a:ea typeface="Cambria" panose="02040503050406030204" pitchFamily="18" charset="0"/>
              </a:rPr>
              <a:t>për</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sigurimin</a:t>
            </a:r>
            <a:r>
              <a:rPr lang="en-US" sz="2600" dirty="0">
                <a:latin typeface="Cambria" panose="02040503050406030204" pitchFamily="18" charset="0"/>
                <a:ea typeface="Cambria" panose="02040503050406030204" pitchFamily="18" charset="0"/>
              </a:rPr>
              <a:t> e </a:t>
            </a:r>
            <a:r>
              <a:rPr lang="en-US" sz="2600" dirty="0" err="1">
                <a:latin typeface="Cambria" panose="02040503050406030204" pitchFamily="18" charset="0"/>
                <a:ea typeface="Cambria" panose="02040503050406030204" pitchFamily="18" charset="0"/>
              </a:rPr>
              <a:t>cilësisë</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dëshmia</a:t>
            </a:r>
            <a:r>
              <a:rPr lang="en-US" sz="2600" dirty="0">
                <a:latin typeface="Cambria" panose="02040503050406030204" pitchFamily="18" charset="0"/>
                <a:ea typeface="Cambria" panose="02040503050406030204" pitchFamily="18" charset="0"/>
              </a:rPr>
              <a:t> e </a:t>
            </a:r>
            <a:r>
              <a:rPr lang="en-US" sz="2600" dirty="0" err="1">
                <a:latin typeface="Cambria" panose="02040503050406030204" pitchFamily="18" charset="0"/>
                <a:ea typeface="Cambria" panose="02040503050406030204" pitchFamily="18" charset="0"/>
              </a:rPr>
              <a:t>tillë</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duhet</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të</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sjellet</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nga</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secili</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anëtar</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i</a:t>
            </a:r>
            <a:r>
              <a:rPr lang="en-US" sz="2600" dirty="0">
                <a:latin typeface="Cambria" panose="02040503050406030204" pitchFamily="18" charset="0"/>
                <a:ea typeface="Cambria" panose="02040503050406030204" pitchFamily="18" charset="0"/>
              </a:rPr>
              <a:t> GOE.</a:t>
            </a:r>
          </a:p>
          <a:p>
            <a:pPr marL="285750" indent="-285750" algn="just">
              <a:buFont typeface="Wingdings" panose="05000000000000000000" pitchFamily="2" charset="2"/>
              <a:buChar char="Ø"/>
            </a:pPr>
            <a:r>
              <a:rPr lang="en-US" sz="2600" dirty="0" err="1">
                <a:latin typeface="Cambria" panose="02040503050406030204" pitchFamily="18" charset="0"/>
                <a:ea typeface="Cambria" panose="02040503050406030204" pitchFamily="18" charset="0"/>
              </a:rPr>
              <a:t>Kurdo</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që</a:t>
            </a:r>
            <a:r>
              <a:rPr lang="en-US" sz="2600" dirty="0">
                <a:latin typeface="Cambria" panose="02040503050406030204" pitchFamily="18" charset="0"/>
                <a:ea typeface="Cambria" panose="02040503050406030204" pitchFamily="18" charset="0"/>
              </a:rPr>
              <a:t> AK, </a:t>
            </a:r>
            <a:r>
              <a:rPr lang="en-US" sz="2600" dirty="0" err="1">
                <a:latin typeface="Cambria" panose="02040503050406030204" pitchFamily="18" charset="0"/>
                <a:ea typeface="Cambria" panose="02040503050406030204" pitchFamily="18" charset="0"/>
              </a:rPr>
              <a:t>kërkon</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dëshmi</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për</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të</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vërtetuar</a:t>
            </a:r>
            <a:r>
              <a:rPr lang="en-US" sz="2600" dirty="0">
                <a:latin typeface="Cambria" panose="02040503050406030204" pitchFamily="18" charset="0"/>
                <a:ea typeface="Cambria" panose="02040503050406030204" pitchFamily="18" charset="0"/>
              </a:rPr>
              <a:t> </a:t>
            </a:r>
            <a:r>
              <a:rPr lang="en-US" sz="2600" b="1" dirty="0" err="1">
                <a:solidFill>
                  <a:srgbClr val="FF0000"/>
                </a:solidFill>
                <a:latin typeface="Cambria" panose="02040503050406030204" pitchFamily="18" charset="0"/>
                <a:ea typeface="Cambria" panose="02040503050406030204" pitchFamily="18" charset="0"/>
              </a:rPr>
              <a:t>përshtatshmërinë</a:t>
            </a:r>
            <a:r>
              <a:rPr lang="en-US" sz="2600" b="1" dirty="0">
                <a:solidFill>
                  <a:srgbClr val="FF0000"/>
                </a:solidFill>
                <a:latin typeface="Cambria" panose="02040503050406030204" pitchFamily="18" charset="0"/>
                <a:ea typeface="Cambria" panose="02040503050406030204" pitchFamily="18" charset="0"/>
              </a:rPr>
              <a:t> e </a:t>
            </a:r>
            <a:r>
              <a:rPr lang="en-US" sz="2600" b="1" dirty="0" err="1">
                <a:solidFill>
                  <a:srgbClr val="FF0000"/>
                </a:solidFill>
                <a:latin typeface="Cambria" panose="02040503050406030204" pitchFamily="18" charset="0"/>
                <a:ea typeface="Cambria" panose="02040503050406030204" pitchFamily="18" charset="0"/>
              </a:rPr>
              <a:t>produkteve</a:t>
            </a:r>
            <a:r>
              <a:rPr lang="en-US" sz="2600" b="1" dirty="0">
                <a:solidFill>
                  <a:srgbClr val="FF0000"/>
                </a:solidFill>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sipas</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standardeve</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për</a:t>
            </a:r>
            <a:r>
              <a:rPr lang="en-US" sz="2600" dirty="0">
                <a:latin typeface="Cambria" panose="02040503050406030204" pitchFamily="18" charset="0"/>
                <a:ea typeface="Cambria" panose="02040503050406030204" pitchFamily="18" charset="0"/>
              </a:rPr>
              <a:t> </a:t>
            </a:r>
            <a:r>
              <a:rPr lang="en-US" sz="2600" dirty="0" err="1">
                <a:latin typeface="Cambria" panose="02040503050406030204" pitchFamily="18" charset="0"/>
                <a:ea typeface="Cambria" panose="02040503050406030204" pitchFamily="18" charset="0"/>
              </a:rPr>
              <a:t>sigurimin</a:t>
            </a:r>
            <a:r>
              <a:rPr lang="en-US" sz="2600" dirty="0">
                <a:latin typeface="Cambria" panose="02040503050406030204" pitchFamily="18" charset="0"/>
                <a:ea typeface="Cambria" panose="02040503050406030204" pitchFamily="18" charset="0"/>
              </a:rPr>
              <a:t> e </a:t>
            </a:r>
            <a:r>
              <a:rPr lang="en-US" sz="2600" dirty="0" err="1">
                <a:latin typeface="Cambria" panose="02040503050406030204" pitchFamily="18" charset="0"/>
                <a:ea typeface="Cambria" panose="02040503050406030204" pitchFamily="18" charset="0"/>
              </a:rPr>
              <a:t>cilësisë</a:t>
            </a:r>
            <a:r>
              <a:rPr lang="en-US" sz="2600" dirty="0">
                <a:latin typeface="Cambria" panose="02040503050406030204" pitchFamily="18" charset="0"/>
                <a:ea typeface="Cambria" panose="02040503050406030204" pitchFamily="18" charset="0"/>
              </a:rPr>
              <a:t>. </a:t>
            </a:r>
            <a:r>
              <a:rPr lang="sq-AL" sz="2600" dirty="0"/>
              <a:t>një dëshmi e tillë mjafton të sillet </a:t>
            </a:r>
            <a:r>
              <a:rPr lang="sq-AL" sz="2600" b="1" dirty="0"/>
              <a:t>nga anëtari i grupit i cili do të kryej furnizimin</a:t>
            </a:r>
            <a:r>
              <a:rPr lang="sq-AL" sz="2600" dirty="0"/>
              <a:t>, në mënyrë që të konsiderohet se kërkesa është përmbush nga grupi si tërësi. </a:t>
            </a:r>
            <a:endParaRPr lang="en-US" sz="2600" dirty="0"/>
          </a:p>
          <a:p>
            <a:pPr marL="285750" indent="-285750" algn="just">
              <a:buFont typeface="Wingdings" panose="05000000000000000000" pitchFamily="2" charset="2"/>
              <a:buChar char="Ø"/>
            </a:pPr>
            <a:r>
              <a:rPr lang="en-US" sz="2800" dirty="0" err="1"/>
              <a:t>Kërkesat</a:t>
            </a:r>
            <a:r>
              <a:rPr lang="en-US" sz="2800" dirty="0"/>
              <a:t> </a:t>
            </a:r>
            <a:r>
              <a:rPr lang="en-US" sz="2800" dirty="0" err="1"/>
              <a:t>në</a:t>
            </a:r>
            <a:r>
              <a:rPr lang="en-US" sz="2800" dirty="0"/>
              <a:t> </a:t>
            </a:r>
            <a:r>
              <a:rPr lang="en-US" sz="2800" dirty="0" err="1"/>
              <a:t>lidhje</a:t>
            </a:r>
            <a:r>
              <a:rPr lang="en-US" sz="2800" dirty="0"/>
              <a:t> me GOE, </a:t>
            </a:r>
            <a:r>
              <a:rPr lang="sq-AL" sz="2800" dirty="0"/>
              <a:t>duhet të </a:t>
            </a:r>
            <a:r>
              <a:rPr lang="sq-AL" sz="2800" dirty="0" err="1"/>
              <a:t>përcaktohe</a:t>
            </a:r>
            <a:r>
              <a:rPr lang="en-US" sz="2800" dirty="0"/>
              <a:t>n</a:t>
            </a:r>
            <a:r>
              <a:rPr lang="sq-AL" sz="2800" dirty="0"/>
              <a:t> në DT dhe në NJK.</a:t>
            </a:r>
            <a:endParaRPr lang="en-US" sz="2800" dirty="0"/>
          </a:p>
          <a:p>
            <a:pPr marL="285750" indent="-285750" algn="just">
              <a:buFont typeface="Wingdings" panose="05000000000000000000" pitchFamily="2" charset="2"/>
              <a:buChar char="Ø"/>
            </a:pPr>
            <a:endParaRPr lang="en-US" sz="2600" dirty="0">
              <a:latin typeface="Cambria" panose="02040503050406030204" pitchFamily="18" charset="0"/>
              <a:ea typeface="Cambria" panose="02040503050406030204" pitchFamily="18" charset="0"/>
            </a:endParaRPr>
          </a:p>
          <a:p>
            <a:pPr marL="285750" indent="-285750" algn="just">
              <a:buFont typeface="Wingdings" panose="05000000000000000000" pitchFamily="2" charset="2"/>
              <a:buChar char="Ø"/>
            </a:pPr>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5661968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3095" y="279790"/>
            <a:ext cx="7772400" cy="833955"/>
          </a:xfrm>
        </p:spPr>
        <p:txBody>
          <a:bodyPr>
            <a:normAutofit fontScale="90000"/>
          </a:bodyPr>
          <a:lstStyle/>
          <a:p>
            <a:r>
              <a:rPr lang="en-US" sz="2800" b="1" dirty="0" err="1">
                <a:solidFill>
                  <a:schemeClr val="accent1">
                    <a:lumMod val="75000"/>
                  </a:schemeClr>
                </a:solidFill>
                <a:latin typeface="Cambria" panose="02040503050406030204" pitchFamily="18" charset="0"/>
                <a:ea typeface="Cambria" panose="02040503050406030204" pitchFamily="18" charset="0"/>
              </a:rPr>
              <a:t>Grupi</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i</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Operatorëve</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ekonomik</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neni</a:t>
            </a:r>
            <a:r>
              <a:rPr lang="en-US" sz="2800" b="1" dirty="0">
                <a:solidFill>
                  <a:schemeClr val="accent1">
                    <a:lumMod val="75000"/>
                  </a:schemeClr>
                </a:solidFill>
                <a:latin typeface="Cambria" panose="02040503050406030204" pitchFamily="18" charset="0"/>
                <a:ea typeface="Cambria" panose="02040503050406030204" pitchFamily="18" charset="0"/>
              </a:rPr>
              <a:t> 26) </a:t>
            </a:r>
            <a:br>
              <a:rPr lang="en-US" sz="2800" b="1" dirty="0">
                <a:solidFill>
                  <a:schemeClr val="accent1">
                    <a:lumMod val="75000"/>
                  </a:schemeClr>
                </a:solidFill>
                <a:latin typeface="Cambria" panose="02040503050406030204" pitchFamily="18" charset="0"/>
                <a:ea typeface="Cambria" panose="02040503050406030204" pitchFamily="18" charset="0"/>
              </a:rPr>
            </a:br>
            <a:r>
              <a:rPr lang="en-US" sz="2800" b="1" i="1" dirty="0" err="1">
                <a:solidFill>
                  <a:schemeClr val="accent1">
                    <a:lumMod val="75000"/>
                  </a:schemeClr>
                </a:solidFill>
                <a:latin typeface="Cambria" panose="02040503050406030204" pitchFamily="18" charset="0"/>
                <a:ea typeface="Cambria" panose="02040503050406030204" pitchFamily="18" charset="0"/>
              </a:rPr>
              <a:t>vazhdim</a:t>
            </a:r>
            <a:endParaRPr lang="en-US" sz="2800" b="1" i="1" dirty="0">
              <a:solidFill>
                <a:schemeClr val="accent1">
                  <a:lumMod val="75000"/>
                </a:schemeClr>
              </a:solidFill>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546769" y="1201510"/>
            <a:ext cx="8326591" cy="5530320"/>
          </a:xfrm>
        </p:spPr>
        <p:txBody>
          <a:bodyPr>
            <a:noAutofit/>
          </a:bodyPr>
          <a:lstStyle/>
          <a:p>
            <a:pPr marL="457200" indent="-457200" algn="just">
              <a:buFont typeface="Wingdings" pitchFamily="2" charset="2"/>
              <a:buChar char="Ø"/>
            </a:pPr>
            <a:r>
              <a:rPr lang="sq-AL" sz="2400" dirty="0"/>
              <a:t>Nëse një anëtar i grupit tërhiqet pas dorëzimit të tenderit (gjatë </a:t>
            </a:r>
            <a:r>
              <a:rPr lang="sq-AL" sz="2400" dirty="0" err="1"/>
              <a:t>faz</a:t>
            </a:r>
            <a:r>
              <a:rPr lang="en-US" sz="2400" dirty="0"/>
              <a:t>ë</a:t>
            </a:r>
            <a:r>
              <a:rPr lang="sq-AL" sz="2400" dirty="0"/>
              <a:t>s së vlerësimit), </a:t>
            </a:r>
            <a:r>
              <a:rPr lang="sq-AL" sz="2400" b="1" dirty="0"/>
              <a:t>A</a:t>
            </a:r>
            <a:r>
              <a:rPr lang="en-US" sz="2400" b="1" dirty="0"/>
              <a:t>K</a:t>
            </a:r>
            <a:r>
              <a:rPr lang="sq-AL" sz="2400" b="1" dirty="0"/>
              <a:t> do të vazhdoj me anëtarin e mbetur</a:t>
            </a:r>
            <a:r>
              <a:rPr lang="en-US" sz="2400" b="1" dirty="0"/>
              <a:t>,</a:t>
            </a:r>
            <a:r>
              <a:rPr lang="sq-AL" sz="2400" b="1" dirty="0"/>
              <a:t> </a:t>
            </a:r>
            <a:r>
              <a:rPr lang="sq-AL" sz="2400" dirty="0"/>
              <a:t>nëse </a:t>
            </a:r>
            <a:r>
              <a:rPr lang="en-US" sz="2400" dirty="0" err="1"/>
              <a:t>i</a:t>
            </a:r>
            <a:r>
              <a:rPr lang="en-US" sz="2400" dirty="0"/>
              <a:t> </a:t>
            </a:r>
            <a:r>
              <a:rPr lang="en-US" sz="2400" dirty="0" err="1"/>
              <a:t>njëjti</a:t>
            </a:r>
            <a:r>
              <a:rPr lang="en-US" sz="2400" dirty="0"/>
              <a:t> </a:t>
            </a:r>
            <a:r>
              <a:rPr lang="sq-AL" sz="2400" dirty="0"/>
              <a:t>i plotëson kushtet e parapara në D</a:t>
            </a:r>
            <a:r>
              <a:rPr lang="en-US" sz="2400" dirty="0"/>
              <a:t>T</a:t>
            </a:r>
            <a:r>
              <a:rPr lang="sq-AL" sz="2400" dirty="0"/>
              <a:t>.</a:t>
            </a:r>
            <a:endParaRPr lang="en-US" sz="2400" dirty="0"/>
          </a:p>
          <a:p>
            <a:pPr algn="just"/>
            <a:endParaRPr lang="en-US" sz="2400" dirty="0"/>
          </a:p>
          <a:p>
            <a:pPr marL="457200" indent="-457200" algn="just">
              <a:buFont typeface="Wingdings" pitchFamily="2" charset="2"/>
              <a:buChar char="Ø"/>
            </a:pPr>
            <a:r>
              <a:rPr lang="sq-AL" sz="2400" dirty="0"/>
              <a:t> </a:t>
            </a:r>
            <a:r>
              <a:rPr lang="en-US" sz="2400" dirty="0"/>
              <a:t>N</a:t>
            </a:r>
            <a:r>
              <a:rPr lang="sq-AL" sz="2400" dirty="0" err="1"/>
              <a:t>daj</a:t>
            </a:r>
            <a:r>
              <a:rPr lang="sq-AL" sz="2400" dirty="0"/>
              <a:t> anëtarit i cili tërhiqet nga grupi, AK do të inicioj procedurën për diskualifikim në përputhje me nenin 99.2 të LPP-së. </a:t>
            </a:r>
            <a:endParaRPr lang="en-US" sz="2400" dirty="0"/>
          </a:p>
          <a:p>
            <a:pPr algn="just"/>
            <a:endParaRPr lang="en-US" sz="2400" dirty="0"/>
          </a:p>
          <a:p>
            <a:pPr marL="457200" lvl="1" indent="-457200" algn="just">
              <a:spcBef>
                <a:spcPts val="750"/>
              </a:spcBef>
              <a:buFont typeface="Wingdings" pitchFamily="2" charset="2"/>
              <a:buChar char="Ø"/>
            </a:pPr>
            <a:r>
              <a:rPr lang="sq-AL" sz="2400" dirty="0"/>
              <a:t>Nëse Autoriteti kontraktues zbulon se një anëtar i grupit të operatorëve ekonomik ka ofruar të dhëna të rreme apo dokument të falsifikuar, Autoriteti kontraktues do të eliminojë tenderin e grupit të OE</a:t>
            </a:r>
            <a:r>
              <a:rPr lang="en-US" sz="2400" dirty="0"/>
              <a:t>.</a:t>
            </a:r>
          </a:p>
          <a:p>
            <a:pPr marL="457200" lvl="1" indent="-457200" algn="just">
              <a:spcBef>
                <a:spcPts val="750"/>
              </a:spcBef>
              <a:buFont typeface="Wingdings" pitchFamily="2" charset="2"/>
              <a:buChar char="Ø"/>
            </a:pPr>
            <a:r>
              <a:rPr lang="en-US" sz="2400" dirty="0"/>
              <a:t>N</a:t>
            </a:r>
            <a:r>
              <a:rPr lang="sq-AL" sz="2400" dirty="0" err="1"/>
              <a:t>daj</a:t>
            </a:r>
            <a:r>
              <a:rPr lang="sq-AL" sz="2400" dirty="0"/>
              <a:t> anëtarit të grupit që ka ofruar informatë të rreme apo dokument të falsifikuar, do të veprojë në përputhje me nenin 99.2 të LPP-së. </a:t>
            </a:r>
            <a:endParaRPr lang="en-US" sz="2400" dirty="0"/>
          </a:p>
          <a:p>
            <a:pPr marL="0" lvl="1" algn="just">
              <a:spcBef>
                <a:spcPts val="750"/>
              </a:spcBef>
            </a:pPr>
            <a:endParaRPr lang="en-US" sz="2000" dirty="0"/>
          </a:p>
          <a:p>
            <a:pPr marL="457200" indent="-457200" algn="just">
              <a:buFont typeface="Wingdings" pitchFamily="2" charset="2"/>
              <a:buChar char="Ø"/>
            </a:pPr>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163015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46715" y="779055"/>
            <a:ext cx="7681000" cy="5799155"/>
          </a:xfrm>
        </p:spPr>
        <p:txBody>
          <a:bodyPr>
            <a:normAutofit lnSpcReduction="10000"/>
          </a:bodyPr>
          <a:lstStyle/>
          <a:p>
            <a:r>
              <a:rPr lang="en-US" sz="2400" b="1" dirty="0" err="1">
                <a:solidFill>
                  <a:schemeClr val="accent1">
                    <a:lumMod val="75000"/>
                  </a:schemeClr>
                </a:solidFill>
                <a:latin typeface="Cambria" panose="02040503050406030204" pitchFamily="18" charset="0"/>
                <a:ea typeface="Cambria" panose="02040503050406030204" pitchFamily="18" charset="0"/>
              </a:rPr>
              <a:t>Grupi</a:t>
            </a:r>
            <a:r>
              <a:rPr lang="en-US" sz="2400" b="1" dirty="0">
                <a:solidFill>
                  <a:schemeClr val="accent1">
                    <a:lumMod val="75000"/>
                  </a:schemeClr>
                </a:solidFill>
                <a:latin typeface="Cambria" panose="02040503050406030204" pitchFamily="18" charset="0"/>
                <a:ea typeface="Cambria" panose="02040503050406030204" pitchFamily="18" charset="0"/>
              </a:rPr>
              <a:t> </a:t>
            </a:r>
            <a:r>
              <a:rPr lang="en-US" sz="2400" b="1" dirty="0" err="1">
                <a:solidFill>
                  <a:schemeClr val="accent1">
                    <a:lumMod val="75000"/>
                  </a:schemeClr>
                </a:solidFill>
                <a:latin typeface="Cambria" panose="02040503050406030204" pitchFamily="18" charset="0"/>
                <a:ea typeface="Cambria" panose="02040503050406030204" pitchFamily="18" charset="0"/>
              </a:rPr>
              <a:t>i</a:t>
            </a:r>
            <a:r>
              <a:rPr lang="en-US" sz="2400" b="1" dirty="0">
                <a:solidFill>
                  <a:schemeClr val="accent1">
                    <a:lumMod val="75000"/>
                  </a:schemeClr>
                </a:solidFill>
                <a:latin typeface="Cambria" panose="02040503050406030204" pitchFamily="18" charset="0"/>
                <a:ea typeface="Cambria" panose="02040503050406030204" pitchFamily="18" charset="0"/>
              </a:rPr>
              <a:t> </a:t>
            </a:r>
            <a:r>
              <a:rPr lang="en-US" sz="2400" b="1" dirty="0" err="1">
                <a:solidFill>
                  <a:schemeClr val="accent1">
                    <a:lumMod val="75000"/>
                  </a:schemeClr>
                </a:solidFill>
                <a:latin typeface="Cambria" panose="02040503050406030204" pitchFamily="18" charset="0"/>
                <a:ea typeface="Cambria" panose="02040503050406030204" pitchFamily="18" charset="0"/>
              </a:rPr>
              <a:t>Operatorëve</a:t>
            </a:r>
            <a:r>
              <a:rPr lang="en-US" sz="2400" b="1" dirty="0">
                <a:solidFill>
                  <a:schemeClr val="accent1">
                    <a:lumMod val="75000"/>
                  </a:schemeClr>
                </a:solidFill>
                <a:latin typeface="Cambria" panose="02040503050406030204" pitchFamily="18" charset="0"/>
                <a:ea typeface="Cambria" panose="02040503050406030204" pitchFamily="18" charset="0"/>
              </a:rPr>
              <a:t> </a:t>
            </a:r>
            <a:r>
              <a:rPr lang="en-US" sz="2400" b="1" dirty="0" err="1">
                <a:solidFill>
                  <a:schemeClr val="accent1">
                    <a:lumMod val="75000"/>
                  </a:schemeClr>
                </a:solidFill>
                <a:latin typeface="Cambria" panose="02040503050406030204" pitchFamily="18" charset="0"/>
                <a:ea typeface="Cambria" panose="02040503050406030204" pitchFamily="18" charset="0"/>
              </a:rPr>
              <a:t>ekonomik</a:t>
            </a:r>
            <a:r>
              <a:rPr lang="en-US" sz="2400" b="1" dirty="0">
                <a:solidFill>
                  <a:schemeClr val="accent1">
                    <a:lumMod val="75000"/>
                  </a:schemeClr>
                </a:solidFill>
                <a:latin typeface="Cambria" panose="02040503050406030204" pitchFamily="18" charset="0"/>
                <a:ea typeface="Cambria" panose="02040503050406030204" pitchFamily="18" charset="0"/>
              </a:rPr>
              <a:t> (</a:t>
            </a:r>
            <a:r>
              <a:rPr lang="en-US" sz="2400" b="1" dirty="0" err="1">
                <a:solidFill>
                  <a:schemeClr val="accent1">
                    <a:lumMod val="75000"/>
                  </a:schemeClr>
                </a:solidFill>
                <a:latin typeface="Cambria" panose="02040503050406030204" pitchFamily="18" charset="0"/>
                <a:ea typeface="Cambria" panose="02040503050406030204" pitchFamily="18" charset="0"/>
              </a:rPr>
              <a:t>neni</a:t>
            </a:r>
            <a:r>
              <a:rPr lang="en-US" sz="2400" b="1" dirty="0">
                <a:solidFill>
                  <a:schemeClr val="accent1">
                    <a:lumMod val="75000"/>
                  </a:schemeClr>
                </a:solidFill>
                <a:latin typeface="Cambria" panose="02040503050406030204" pitchFamily="18" charset="0"/>
                <a:ea typeface="Cambria" panose="02040503050406030204" pitchFamily="18" charset="0"/>
              </a:rPr>
              <a:t> 26) </a:t>
            </a:r>
          </a:p>
          <a:p>
            <a:r>
              <a:rPr lang="en-US" sz="2400" b="1" i="1" dirty="0" err="1">
                <a:solidFill>
                  <a:schemeClr val="accent1">
                    <a:lumMod val="75000"/>
                  </a:schemeClr>
                </a:solidFill>
                <a:latin typeface="Cambria" panose="02040503050406030204" pitchFamily="18" charset="0"/>
                <a:ea typeface="Cambria" panose="02040503050406030204" pitchFamily="18" charset="0"/>
              </a:rPr>
              <a:t>Vazhdim</a:t>
            </a:r>
            <a:endParaRPr lang="en-US" sz="2400" b="1" i="1" dirty="0">
              <a:solidFill>
                <a:schemeClr val="accent1">
                  <a:lumMod val="75000"/>
                </a:schemeClr>
              </a:solidFill>
              <a:latin typeface="Cambria" panose="02040503050406030204" pitchFamily="18" charset="0"/>
              <a:ea typeface="Cambria" panose="02040503050406030204" pitchFamily="18" charset="0"/>
            </a:endParaRPr>
          </a:p>
          <a:p>
            <a:endParaRPr lang="en-US" sz="2400" b="1" i="1" dirty="0">
              <a:solidFill>
                <a:schemeClr val="accent1">
                  <a:lumMod val="75000"/>
                </a:schemeClr>
              </a:solidFill>
              <a:latin typeface="Cambria" panose="02040503050406030204" pitchFamily="18" charset="0"/>
              <a:ea typeface="Cambria" panose="02040503050406030204" pitchFamily="18" charset="0"/>
            </a:endParaRPr>
          </a:p>
          <a:p>
            <a:pPr marL="285750" lvl="1" indent="-285750" algn="just">
              <a:spcBef>
                <a:spcPts val="750"/>
              </a:spcBef>
              <a:buFont typeface="Wingdings" panose="05000000000000000000" pitchFamily="2" charset="2"/>
              <a:buChar char="Ø"/>
            </a:pPr>
            <a:r>
              <a:rPr lang="sq-AL" sz="2400" dirty="0"/>
              <a:t>Kurdo që Operatorët Ekonomik marrin pjesë si grup, </a:t>
            </a:r>
            <a:r>
              <a:rPr lang="en-US" sz="2400" dirty="0"/>
              <a:t>GOE</a:t>
            </a:r>
            <a:r>
              <a:rPr lang="sq-AL" sz="2400" dirty="0"/>
              <a:t> së bashku me ofertën e tyre duhet të ofrojnë</a:t>
            </a:r>
            <a:r>
              <a:rPr lang="en-US" sz="2400" dirty="0"/>
              <a:t>:</a:t>
            </a:r>
          </a:p>
          <a:p>
            <a:pPr marL="285750" lvl="1" indent="-285750" algn="just">
              <a:spcBef>
                <a:spcPts val="750"/>
              </a:spcBef>
              <a:buFont typeface="Wingdings" panose="05000000000000000000" pitchFamily="2" charset="2"/>
              <a:buChar char="q"/>
            </a:pPr>
            <a:r>
              <a:rPr lang="sq-AL" sz="2400" dirty="0"/>
              <a:t> një </a:t>
            </a:r>
            <a:r>
              <a:rPr lang="sq-AL" sz="2400" b="1" dirty="0">
                <a:solidFill>
                  <a:srgbClr val="FF0000"/>
                </a:solidFill>
              </a:rPr>
              <a:t>Marrëveshje për themelimin e grupit</a:t>
            </a:r>
            <a:r>
              <a:rPr lang="sq-AL" sz="2400" dirty="0"/>
              <a:t>, në të cilën anëtarët e grupit do t’i përcaktojnë</a:t>
            </a:r>
            <a:r>
              <a:rPr lang="en-US" sz="2400" dirty="0"/>
              <a:t>:</a:t>
            </a:r>
          </a:p>
          <a:p>
            <a:pPr marL="0" lvl="1" algn="just">
              <a:spcBef>
                <a:spcPts val="750"/>
              </a:spcBef>
            </a:pPr>
            <a:endParaRPr lang="en-US" sz="2400" dirty="0"/>
          </a:p>
          <a:p>
            <a:pPr marL="285750" lvl="1" indent="-285750" algn="just">
              <a:spcBef>
                <a:spcPts val="750"/>
              </a:spcBef>
              <a:buFont typeface="Arial" panose="020B0604020202020204" pitchFamily="34" charset="0"/>
              <a:buChar char="•"/>
            </a:pPr>
            <a:r>
              <a:rPr lang="sq-AL" sz="2400" dirty="0"/>
              <a:t> </a:t>
            </a:r>
            <a:r>
              <a:rPr lang="en-US" sz="2400" dirty="0"/>
              <a:t>T</a:t>
            </a:r>
            <a:r>
              <a:rPr lang="sq-AL" sz="2400" dirty="0"/>
              <a:t>ë drejtat dhe përgjegjësitë</a:t>
            </a:r>
            <a:r>
              <a:rPr lang="en-US" sz="2400" dirty="0"/>
              <a:t> </a:t>
            </a:r>
            <a:r>
              <a:rPr lang="en-US" sz="2400" dirty="0" err="1"/>
              <a:t>për</a:t>
            </a:r>
            <a:r>
              <a:rPr lang="en-US" sz="2400" dirty="0"/>
              <a:t> </a:t>
            </a:r>
            <a:r>
              <a:rPr lang="en-US" sz="2400" dirty="0" err="1"/>
              <a:t>secilin</a:t>
            </a:r>
            <a:r>
              <a:rPr lang="en-US" sz="2400" dirty="0"/>
              <a:t> </a:t>
            </a:r>
            <a:r>
              <a:rPr lang="en-US" sz="2400" dirty="0" err="1"/>
              <a:t>anëtar</a:t>
            </a:r>
            <a:r>
              <a:rPr lang="en-US" sz="2400" dirty="0"/>
              <a:t> </a:t>
            </a:r>
            <a:r>
              <a:rPr lang="en-US" sz="2400" dirty="0" err="1"/>
              <a:t>të</a:t>
            </a:r>
            <a:r>
              <a:rPr lang="en-US" sz="2400" dirty="0"/>
              <a:t> </a:t>
            </a:r>
            <a:r>
              <a:rPr lang="en-US" sz="2400" dirty="0" err="1"/>
              <a:t>grupit</a:t>
            </a:r>
            <a:r>
              <a:rPr lang="en-US" sz="2400" dirty="0"/>
              <a:t>; </a:t>
            </a:r>
          </a:p>
          <a:p>
            <a:pPr marL="285750" lvl="1" indent="-285750" algn="just">
              <a:spcBef>
                <a:spcPts val="750"/>
              </a:spcBef>
              <a:buFont typeface="Arial" panose="020B0604020202020204" pitchFamily="34" charset="0"/>
              <a:buChar char="•"/>
            </a:pPr>
            <a:r>
              <a:rPr lang="sq-AL" sz="2400" dirty="0"/>
              <a:t> </a:t>
            </a:r>
            <a:r>
              <a:rPr lang="en-US" sz="2400" dirty="0"/>
              <a:t>T</a:t>
            </a:r>
            <a:r>
              <a:rPr lang="sq-AL" sz="2400" dirty="0"/>
              <a:t>ë gjitha veprimet procedurale që duhet t’i kryej lideri</a:t>
            </a:r>
            <a:r>
              <a:rPr lang="en-US" sz="2400" dirty="0"/>
              <a:t> </a:t>
            </a:r>
            <a:r>
              <a:rPr lang="sq-AL" sz="2400" dirty="0"/>
              <a:t>në emër të grupit. </a:t>
            </a:r>
            <a:endParaRPr lang="en-US" sz="2400" dirty="0"/>
          </a:p>
          <a:p>
            <a:pPr marL="0" lvl="1" algn="just">
              <a:spcBef>
                <a:spcPts val="750"/>
              </a:spcBef>
            </a:pPr>
            <a:endParaRPr lang="en-US" sz="2400" dirty="0"/>
          </a:p>
          <a:p>
            <a:pPr marL="285750" lvl="1" indent="-285750" algn="just">
              <a:spcBef>
                <a:spcPts val="750"/>
              </a:spcBef>
              <a:buFont typeface="Wingdings" panose="05000000000000000000" pitchFamily="2" charset="2"/>
              <a:buChar char="Ø"/>
            </a:pPr>
            <a:r>
              <a:rPr lang="sq-AL" sz="2400" dirty="0"/>
              <a:t>AK</a:t>
            </a:r>
            <a:r>
              <a:rPr lang="en-US" sz="2400" dirty="0"/>
              <a:t> </a:t>
            </a:r>
            <a:r>
              <a:rPr lang="sq-AL" sz="2400" dirty="0"/>
              <a:t>duhet të vendosin këtë kërkesë në D</a:t>
            </a:r>
            <a:r>
              <a:rPr lang="en-US" sz="2400" dirty="0"/>
              <a:t>T </a:t>
            </a:r>
            <a:r>
              <a:rPr lang="en-US" sz="2400" dirty="0" err="1"/>
              <a:t>dhe</a:t>
            </a:r>
            <a:r>
              <a:rPr lang="en-US" sz="2400" dirty="0"/>
              <a:t> NJK</a:t>
            </a:r>
            <a:r>
              <a:rPr lang="sq-AL" sz="2400" dirty="0"/>
              <a:t>, si dhe </a:t>
            </a:r>
            <a:r>
              <a:rPr lang="sq-AL" sz="2400" b="1" dirty="0">
                <a:solidFill>
                  <a:srgbClr val="FF0000"/>
                </a:solidFill>
              </a:rPr>
              <a:t>formën standarde të marrëveshjes </a:t>
            </a:r>
            <a:r>
              <a:rPr lang="sq-AL" sz="2400" dirty="0"/>
              <a:t>të hartuar dhe miratuar nga KRPP.</a:t>
            </a:r>
          </a:p>
          <a:p>
            <a:pPr algn="just"/>
            <a:endParaRPr lang="en-US" sz="2400" b="1" dirty="0">
              <a:solidFill>
                <a:schemeClr val="tx2"/>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773299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Rot="1" noChangeArrowheads="1"/>
          </p:cNvSpPr>
          <p:nvPr/>
        </p:nvSpPr>
        <p:spPr bwMode="auto">
          <a:xfrm>
            <a:off x="347450" y="279790"/>
            <a:ext cx="8464763" cy="844910"/>
          </a:xfrm>
          <a:prstGeom prst="rect">
            <a:avLst/>
          </a:prstGeom>
          <a:no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r>
              <a:rPr lang="en-US" sz="3600" b="1" dirty="0" err="1">
                <a:solidFill>
                  <a:schemeClr val="accent1">
                    <a:lumMod val="75000"/>
                  </a:schemeClr>
                </a:solidFill>
                <a:effectLst/>
              </a:rPr>
              <a:t>Validiteti</a:t>
            </a:r>
            <a:r>
              <a:rPr lang="en-US" sz="3600" b="1" dirty="0">
                <a:solidFill>
                  <a:schemeClr val="accent1">
                    <a:lumMod val="75000"/>
                  </a:schemeClr>
                </a:solidFill>
                <a:effectLst/>
              </a:rPr>
              <a:t> </a:t>
            </a:r>
            <a:r>
              <a:rPr lang="en-US" sz="3600" b="1" dirty="0" err="1">
                <a:solidFill>
                  <a:schemeClr val="accent1">
                    <a:lumMod val="75000"/>
                  </a:schemeClr>
                </a:solidFill>
                <a:effectLst/>
              </a:rPr>
              <a:t>i</a:t>
            </a:r>
            <a:r>
              <a:rPr lang="en-US" sz="3600" b="1" dirty="0">
                <a:solidFill>
                  <a:schemeClr val="accent1">
                    <a:lumMod val="75000"/>
                  </a:schemeClr>
                </a:solidFill>
                <a:effectLst/>
              </a:rPr>
              <a:t> </a:t>
            </a:r>
            <a:r>
              <a:rPr lang="en-US" sz="3600" b="1" dirty="0" err="1">
                <a:solidFill>
                  <a:schemeClr val="accent1">
                    <a:lumMod val="75000"/>
                  </a:schemeClr>
                </a:solidFill>
                <a:effectLst/>
              </a:rPr>
              <a:t>Tenderit</a:t>
            </a:r>
            <a:endParaRPr lang="en-US" sz="3600" b="1" dirty="0">
              <a:solidFill>
                <a:schemeClr val="accent1">
                  <a:lumMod val="75000"/>
                </a:schemeClr>
              </a:solidFill>
              <a:effectLst/>
            </a:endParaRPr>
          </a:p>
          <a:p>
            <a:r>
              <a:rPr lang="en-US" sz="2800" b="1" dirty="0">
                <a:solidFill>
                  <a:schemeClr val="accent1">
                    <a:lumMod val="75000"/>
                  </a:schemeClr>
                </a:solidFill>
                <a:effectLst/>
              </a:rPr>
              <a:t>(</a:t>
            </a:r>
            <a:r>
              <a:rPr lang="en-US" sz="2800" b="1" dirty="0" err="1">
                <a:solidFill>
                  <a:schemeClr val="accent1">
                    <a:lumMod val="75000"/>
                  </a:schemeClr>
                </a:solidFill>
                <a:effectLst/>
              </a:rPr>
              <a:t>Neni</a:t>
            </a:r>
            <a:r>
              <a:rPr lang="en-US" sz="2800" b="1" dirty="0">
                <a:solidFill>
                  <a:schemeClr val="accent1">
                    <a:lumMod val="75000"/>
                  </a:schemeClr>
                </a:solidFill>
                <a:effectLst/>
              </a:rPr>
              <a:t> 30)</a:t>
            </a:r>
          </a:p>
        </p:txBody>
      </p:sp>
      <p:sp>
        <p:nvSpPr>
          <p:cNvPr id="10" name="Rectangle 3"/>
          <p:cNvSpPr txBox="1">
            <a:spLocks noRot="1" noChangeArrowheads="1"/>
          </p:cNvSpPr>
          <p:nvPr/>
        </p:nvSpPr>
        <p:spPr bwMode="auto">
          <a:xfrm>
            <a:off x="424260" y="1431265"/>
            <a:ext cx="8387953" cy="5338970"/>
          </a:xfrm>
          <a:prstGeom prst="rect">
            <a:avLst/>
          </a:prstGeom>
          <a:noFill/>
          <a:ln>
            <a:noFill/>
          </a:ln>
          <a:effec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a:lstStyle>
          <a:p>
            <a:pPr marL="457200" indent="-457200" algn="just">
              <a:lnSpc>
                <a:spcPct val="90000"/>
              </a:lnSpc>
              <a:buFont typeface="Wingdings" panose="05000000000000000000" pitchFamily="2" charset="2"/>
              <a:buChar char="Ø"/>
            </a:pPr>
            <a:r>
              <a:rPr lang="sq-AL" sz="2800" dirty="0">
                <a:effectLst/>
              </a:rPr>
              <a:t>Në situata të justifikueshme dhe/ose të veçanta kur vonesa të papritura shfaqen, duke nënkuptuar që procesi i vlerësimit nuk mund të finalizohet brenda afatit të periudhës së </a:t>
            </a:r>
            <a:r>
              <a:rPr lang="sq-AL" sz="2800" dirty="0" err="1">
                <a:effectLst/>
              </a:rPr>
              <a:t>validitetit</a:t>
            </a:r>
            <a:r>
              <a:rPr lang="sq-AL" sz="2800" dirty="0">
                <a:effectLst/>
              </a:rPr>
              <a:t> të tenderëve për arsye të detajeve komplekse teknike të sqaruara, </a:t>
            </a:r>
            <a:r>
              <a:rPr lang="sq-AL" sz="2800" b="1" dirty="0">
                <a:effectLst/>
              </a:rPr>
              <a:t>AK do të kërkoj nga OE të zgjasin </a:t>
            </a:r>
            <a:r>
              <a:rPr lang="sq-AL" sz="2800" b="1" dirty="0" err="1">
                <a:effectLst/>
              </a:rPr>
              <a:t>validitetin</a:t>
            </a:r>
            <a:r>
              <a:rPr lang="sq-AL" sz="2800" b="1" dirty="0">
                <a:effectLst/>
              </a:rPr>
              <a:t> e tenderëve të tyre</a:t>
            </a:r>
            <a:r>
              <a:rPr lang="sq-AL" sz="2800" dirty="0">
                <a:effectLst/>
              </a:rPr>
              <a:t>. </a:t>
            </a:r>
            <a:endParaRPr lang="en-US" sz="2800" dirty="0">
              <a:effectLst/>
            </a:endParaRPr>
          </a:p>
          <a:p>
            <a:pPr marL="457200" indent="-457200" algn="just">
              <a:lnSpc>
                <a:spcPct val="90000"/>
              </a:lnSpc>
              <a:buFont typeface="Wingdings" panose="05000000000000000000" pitchFamily="2" charset="2"/>
              <a:buChar char="Ø"/>
            </a:pPr>
            <a:r>
              <a:rPr lang="en-US" sz="2800" b="1" dirty="0">
                <a:effectLst/>
              </a:rPr>
              <a:t>Ë</a:t>
            </a:r>
            <a:r>
              <a:rPr lang="sq-AL" sz="2800" b="1" dirty="0">
                <a:effectLst/>
              </a:rPr>
              <a:t>shtë e rëndësishme të verifikohet që të gjithë tenderët pranojnë kërkesën për zgjatjen e validitetit të tenderit</a:t>
            </a:r>
            <a:r>
              <a:rPr lang="en-US" sz="2800" b="1" dirty="0">
                <a:effectLst/>
              </a:rPr>
              <a:t>.</a:t>
            </a:r>
          </a:p>
          <a:p>
            <a:pPr marL="457200" indent="-457200" algn="just">
              <a:lnSpc>
                <a:spcPct val="90000"/>
              </a:lnSpc>
              <a:buFont typeface="Wingdings" panose="05000000000000000000" pitchFamily="2" charset="2"/>
              <a:buChar char="Ø"/>
            </a:pPr>
            <a:r>
              <a:rPr lang="en-US" sz="2800" b="1" dirty="0">
                <a:solidFill>
                  <a:srgbClr val="FF0000"/>
                </a:solidFill>
                <a:latin typeface="Cambria" panose="02040503050406030204" pitchFamily="18" charset="0"/>
                <a:ea typeface="Cambria" panose="02040503050406030204" pitchFamily="18" charset="0"/>
              </a:rPr>
              <a:t>AP </a:t>
            </a:r>
            <a:r>
              <a:rPr lang="en-US" sz="2800" b="1" dirty="0" err="1">
                <a:solidFill>
                  <a:srgbClr val="FF0000"/>
                </a:solidFill>
                <a:latin typeface="Cambria" panose="02040503050406030204" pitchFamily="18" charset="0"/>
                <a:ea typeface="Cambria" panose="02040503050406030204" pitchFamily="18" charset="0"/>
              </a:rPr>
              <a:t>nuk</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anulohet</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në</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rast</a:t>
            </a:r>
            <a:r>
              <a:rPr lang="en-US" sz="2800" b="1" dirty="0">
                <a:solidFill>
                  <a:srgbClr val="FF0000"/>
                </a:solidFill>
                <a:latin typeface="Cambria" panose="02040503050406030204" pitchFamily="18" charset="0"/>
                <a:ea typeface="Cambria" panose="02040503050406030204" pitchFamily="18" charset="0"/>
              </a:rPr>
              <a:t> se </a:t>
            </a:r>
            <a:r>
              <a:rPr lang="en-US" sz="2800" b="1" dirty="0" err="1">
                <a:solidFill>
                  <a:srgbClr val="FF0000"/>
                </a:solidFill>
                <a:latin typeface="Cambria" panose="02040503050406030204" pitchFamily="18" charset="0"/>
                <a:ea typeface="Cambria" panose="02040503050406030204" pitchFamily="18" charset="0"/>
              </a:rPr>
              <a:t>skadon</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afati</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i</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validitetit</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të</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ofertave</a:t>
            </a:r>
            <a:r>
              <a:rPr lang="en-US" sz="2800" b="1" dirty="0">
                <a:solidFill>
                  <a:srgbClr val="FF0000"/>
                </a:solidFill>
                <a:latin typeface="Cambria" panose="02040503050406030204" pitchFamily="18" charset="0"/>
                <a:ea typeface="Cambria" panose="02040503050406030204" pitchFamily="18" charset="0"/>
              </a:rPr>
              <a:t>. </a:t>
            </a:r>
            <a:r>
              <a:rPr lang="en-US" sz="2800" b="1" i="1" dirty="0">
                <a:solidFill>
                  <a:srgbClr val="0070C0"/>
                </a:solidFill>
                <a:effectLst/>
                <a:latin typeface="Cambria" panose="02040503050406030204" pitchFamily="18" charset="0"/>
                <a:ea typeface="Cambria" panose="02040503050406030204" pitchFamily="18" charset="0"/>
              </a:rPr>
              <a:t>(</a:t>
            </a:r>
            <a:r>
              <a:rPr lang="en-US" sz="2800" b="1" i="1" dirty="0" err="1">
                <a:solidFill>
                  <a:srgbClr val="0070C0"/>
                </a:solidFill>
                <a:effectLst/>
                <a:latin typeface="Cambria" panose="02040503050406030204" pitchFamily="18" charset="0"/>
                <a:ea typeface="Cambria" panose="02040503050406030204" pitchFamily="18" charset="0"/>
              </a:rPr>
              <a:t>Vendimi</a:t>
            </a:r>
            <a:r>
              <a:rPr lang="en-US" sz="2800" b="1" i="1" dirty="0">
                <a:solidFill>
                  <a:srgbClr val="0070C0"/>
                </a:solidFill>
                <a:effectLst/>
                <a:latin typeface="Cambria" panose="02040503050406030204" pitchFamily="18" charset="0"/>
                <a:ea typeface="Cambria" panose="02040503050406030204" pitchFamily="18" charset="0"/>
              </a:rPr>
              <a:t> </a:t>
            </a:r>
            <a:r>
              <a:rPr lang="en-US" sz="2800" b="1" i="1" dirty="0" err="1">
                <a:solidFill>
                  <a:srgbClr val="0070C0"/>
                </a:solidFill>
                <a:effectLst/>
                <a:latin typeface="Cambria" panose="02040503050406030204" pitchFamily="18" charset="0"/>
                <a:ea typeface="Cambria" panose="02040503050406030204" pitchFamily="18" charset="0"/>
              </a:rPr>
              <a:t>i</a:t>
            </a:r>
            <a:r>
              <a:rPr lang="en-US" sz="2800" b="1" i="1" dirty="0">
                <a:solidFill>
                  <a:srgbClr val="0070C0"/>
                </a:solidFill>
                <a:effectLst/>
                <a:latin typeface="Cambria" panose="02040503050406030204" pitchFamily="18" charset="0"/>
                <a:ea typeface="Cambria" panose="02040503050406030204" pitchFamily="18" charset="0"/>
              </a:rPr>
              <a:t> </a:t>
            </a:r>
            <a:r>
              <a:rPr lang="en-US" sz="2800" b="1" i="1" dirty="0" err="1">
                <a:solidFill>
                  <a:srgbClr val="0070C0"/>
                </a:solidFill>
                <a:effectLst/>
                <a:latin typeface="Cambria" panose="02040503050406030204" pitchFamily="18" charset="0"/>
                <a:ea typeface="Cambria" panose="02040503050406030204" pitchFamily="18" charset="0"/>
              </a:rPr>
              <a:t>GjED</a:t>
            </a:r>
            <a:r>
              <a:rPr lang="en-US" sz="2800" b="1" i="1" dirty="0">
                <a:solidFill>
                  <a:srgbClr val="0070C0"/>
                </a:solidFill>
                <a:effectLst/>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242247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Rot="1" noChangeArrowheads="1"/>
          </p:cNvSpPr>
          <p:nvPr/>
        </p:nvSpPr>
        <p:spPr bwMode="auto">
          <a:xfrm>
            <a:off x="690387" y="241385"/>
            <a:ext cx="7763225" cy="576075"/>
          </a:xfrm>
          <a:prstGeom prst="rect">
            <a:avLst/>
          </a:prstGeom>
          <a:no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r>
              <a:rPr lang="en-GB" sz="4000" b="1" dirty="0" err="1">
                <a:solidFill>
                  <a:schemeClr val="accent1">
                    <a:lumMod val="75000"/>
                  </a:schemeClr>
                </a:solidFill>
                <a:effectLst/>
              </a:rPr>
              <a:t>Krijimi</a:t>
            </a:r>
            <a:r>
              <a:rPr lang="en-GB" sz="4000" b="1" dirty="0">
                <a:solidFill>
                  <a:schemeClr val="accent1">
                    <a:lumMod val="75000"/>
                  </a:schemeClr>
                </a:solidFill>
                <a:effectLst/>
              </a:rPr>
              <a:t> </a:t>
            </a:r>
            <a:r>
              <a:rPr lang="en-GB" sz="4000" b="1" dirty="0" err="1">
                <a:solidFill>
                  <a:schemeClr val="accent1">
                    <a:lumMod val="75000"/>
                  </a:schemeClr>
                </a:solidFill>
                <a:effectLst/>
              </a:rPr>
              <a:t>i</a:t>
            </a:r>
            <a:r>
              <a:rPr lang="en-GB" sz="4000" b="1" dirty="0">
                <a:solidFill>
                  <a:schemeClr val="accent1">
                    <a:lumMod val="75000"/>
                  </a:schemeClr>
                </a:solidFill>
                <a:effectLst/>
              </a:rPr>
              <a:t> </a:t>
            </a:r>
            <a:r>
              <a:rPr lang="en-GB" sz="4000" b="1" dirty="0" err="1">
                <a:solidFill>
                  <a:schemeClr val="accent1">
                    <a:lumMod val="75000"/>
                  </a:schemeClr>
                </a:solidFill>
                <a:effectLst/>
              </a:rPr>
              <a:t>komisionit</a:t>
            </a:r>
            <a:r>
              <a:rPr lang="en-GB" sz="4000" b="1" dirty="0">
                <a:solidFill>
                  <a:schemeClr val="accent1">
                    <a:lumMod val="75000"/>
                  </a:schemeClr>
                </a:solidFill>
                <a:effectLst/>
              </a:rPr>
              <a:t> </a:t>
            </a:r>
            <a:r>
              <a:rPr lang="en-GB" sz="4000" b="1" dirty="0" err="1">
                <a:solidFill>
                  <a:schemeClr val="accent1">
                    <a:lumMod val="75000"/>
                  </a:schemeClr>
                </a:solidFill>
                <a:effectLst/>
              </a:rPr>
              <a:t>vlerësues</a:t>
            </a:r>
            <a:r>
              <a:rPr lang="en-GB" sz="4000" b="1" dirty="0">
                <a:solidFill>
                  <a:schemeClr val="accent1">
                    <a:lumMod val="75000"/>
                  </a:schemeClr>
                </a:solidFill>
                <a:effectLst/>
              </a:rPr>
              <a:t> (</a:t>
            </a:r>
            <a:r>
              <a:rPr lang="en-GB" sz="4000" b="1" dirty="0" err="1">
                <a:solidFill>
                  <a:schemeClr val="accent1">
                    <a:lumMod val="75000"/>
                  </a:schemeClr>
                </a:solidFill>
                <a:effectLst/>
              </a:rPr>
              <a:t>neni</a:t>
            </a:r>
            <a:r>
              <a:rPr lang="en-GB" sz="4000" b="1" dirty="0">
                <a:solidFill>
                  <a:schemeClr val="accent1">
                    <a:lumMod val="75000"/>
                  </a:schemeClr>
                </a:solidFill>
                <a:effectLst/>
              </a:rPr>
              <a:t> 39)</a:t>
            </a:r>
            <a:endParaRPr lang="en-US" sz="4000" b="1" dirty="0">
              <a:solidFill>
                <a:schemeClr val="accent1">
                  <a:lumMod val="75000"/>
                </a:schemeClr>
              </a:solidFill>
              <a:effectLst/>
            </a:endParaRPr>
          </a:p>
        </p:txBody>
      </p:sp>
      <p:sp>
        <p:nvSpPr>
          <p:cNvPr id="10" name="Rectangle 3"/>
          <p:cNvSpPr txBox="1">
            <a:spLocks noRot="1" noChangeArrowheads="1"/>
          </p:cNvSpPr>
          <p:nvPr/>
        </p:nvSpPr>
        <p:spPr bwMode="auto">
          <a:xfrm>
            <a:off x="269875" y="894270"/>
            <a:ext cx="8604250" cy="5530343"/>
          </a:xfrm>
          <a:prstGeom prst="rect">
            <a:avLst/>
          </a:prstGeom>
          <a:noFill/>
          <a:ln>
            <a:noFill/>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a:lstStyle>
          <a:p>
            <a:pPr marL="457200" indent="-438150" algn="l">
              <a:lnSpc>
                <a:spcPct val="90000"/>
              </a:lnSpc>
            </a:pPr>
            <a:r>
              <a:rPr lang="en-GB" sz="2800" b="1" dirty="0">
                <a:effectLst/>
                <a:latin typeface="Cambria" panose="02040503050406030204" pitchFamily="18" charset="0"/>
                <a:ea typeface="Cambria" panose="02040503050406030204" pitchFamily="18" charset="0"/>
              </a:rPr>
              <a:t>AK </a:t>
            </a:r>
            <a:r>
              <a:rPr lang="en-GB" sz="2800" b="1" dirty="0" err="1">
                <a:effectLst/>
                <a:latin typeface="Cambria" panose="02040503050406030204" pitchFamily="18" charset="0"/>
                <a:ea typeface="Cambria" panose="02040503050406030204" pitchFamily="18" charset="0"/>
              </a:rPr>
              <a:t>obligohet</a:t>
            </a:r>
            <a:r>
              <a:rPr lang="en-GB" sz="2800" b="1" dirty="0">
                <a:effectLst/>
                <a:latin typeface="Cambria" panose="02040503050406030204" pitchFamily="18" charset="0"/>
                <a:ea typeface="Cambria" panose="02040503050406030204" pitchFamily="18" charset="0"/>
              </a:rPr>
              <a:t> </a:t>
            </a:r>
            <a:r>
              <a:rPr lang="en-GB" sz="2800" b="1" dirty="0" err="1">
                <a:effectLst/>
                <a:latin typeface="Cambria" panose="02040503050406030204" pitchFamily="18" charset="0"/>
                <a:ea typeface="Cambria" panose="02040503050406030204" pitchFamily="18" charset="0"/>
              </a:rPr>
              <a:t>të</a:t>
            </a:r>
            <a:r>
              <a:rPr lang="en-GB" sz="2800" b="1" dirty="0">
                <a:effectLst/>
                <a:latin typeface="Cambria" panose="02040503050406030204" pitchFamily="18" charset="0"/>
                <a:ea typeface="Cambria" panose="02040503050406030204" pitchFamily="18" charset="0"/>
              </a:rPr>
              <a:t> </a:t>
            </a:r>
            <a:r>
              <a:rPr lang="en-GB" sz="2800" b="1" dirty="0" err="1">
                <a:effectLst/>
                <a:latin typeface="Cambria" panose="02040503050406030204" pitchFamily="18" charset="0"/>
                <a:ea typeface="Cambria" panose="02040503050406030204" pitchFamily="18" charset="0"/>
              </a:rPr>
              <a:t>formojë</a:t>
            </a:r>
            <a:r>
              <a:rPr lang="en-GB" sz="2800" b="1" dirty="0">
                <a:effectLst/>
                <a:latin typeface="Cambria" panose="02040503050406030204" pitchFamily="18" charset="0"/>
                <a:ea typeface="Cambria" panose="02040503050406030204" pitchFamily="18" charset="0"/>
              </a:rPr>
              <a:t> </a:t>
            </a:r>
            <a:r>
              <a:rPr lang="en-GB" sz="2800" b="1" dirty="0" err="1">
                <a:effectLst/>
                <a:latin typeface="Cambria" panose="02040503050406030204" pitchFamily="18" charset="0"/>
                <a:ea typeface="Cambria" panose="02040503050406030204" pitchFamily="18" charset="0"/>
              </a:rPr>
              <a:t>një</a:t>
            </a:r>
            <a:r>
              <a:rPr lang="en-GB" sz="2800" b="1" dirty="0">
                <a:effectLst/>
                <a:latin typeface="Cambria" panose="02040503050406030204" pitchFamily="18" charset="0"/>
                <a:ea typeface="Cambria" panose="02040503050406030204" pitchFamily="18" charset="0"/>
              </a:rPr>
              <a:t> </a:t>
            </a:r>
            <a:r>
              <a:rPr lang="en-GB" sz="2800" b="1" dirty="0" err="1">
                <a:effectLst/>
                <a:latin typeface="Cambria" panose="02040503050406030204" pitchFamily="18" charset="0"/>
                <a:ea typeface="Cambria" panose="02040503050406030204" pitchFamily="18" charset="0"/>
              </a:rPr>
              <a:t>komision</a:t>
            </a:r>
            <a:r>
              <a:rPr lang="en-GB" sz="2800" b="1" dirty="0">
                <a:effectLst/>
                <a:latin typeface="Cambria" panose="02040503050406030204" pitchFamily="18" charset="0"/>
                <a:ea typeface="Cambria" panose="02040503050406030204" pitchFamily="18" charset="0"/>
              </a:rPr>
              <a:t> </a:t>
            </a:r>
            <a:r>
              <a:rPr lang="en-GB" sz="2800" b="1" dirty="0" err="1">
                <a:effectLst/>
                <a:latin typeface="Cambria" panose="02040503050406030204" pitchFamily="18" charset="0"/>
                <a:ea typeface="Cambria" panose="02040503050406030204" pitchFamily="18" charset="0"/>
              </a:rPr>
              <a:t>vlerësues</a:t>
            </a:r>
            <a:r>
              <a:rPr lang="en-GB" sz="2800" b="1" dirty="0">
                <a:effectLst/>
                <a:latin typeface="Cambria" panose="02040503050406030204" pitchFamily="18" charset="0"/>
                <a:ea typeface="Cambria" panose="02040503050406030204" pitchFamily="18" charset="0"/>
              </a:rPr>
              <a:t>.</a:t>
            </a:r>
          </a:p>
          <a:p>
            <a:pPr marL="457200" indent="-438150" algn="l">
              <a:lnSpc>
                <a:spcPct val="90000"/>
              </a:lnSpc>
            </a:pPr>
            <a:endParaRPr lang="en-GB" sz="2800" b="1" dirty="0">
              <a:effectLst/>
              <a:latin typeface="Cambria" panose="02040503050406030204" pitchFamily="18" charset="0"/>
              <a:ea typeface="Cambria" panose="02040503050406030204" pitchFamily="18" charset="0"/>
            </a:endParaRPr>
          </a:p>
          <a:p>
            <a:pPr marL="476250" indent="-457200" algn="just">
              <a:lnSpc>
                <a:spcPct val="90000"/>
              </a:lnSpc>
              <a:buFont typeface="Wingdings" panose="05000000000000000000" pitchFamily="2" charset="2"/>
              <a:buChar char="Ø"/>
            </a:pPr>
            <a:r>
              <a:rPr lang="en-GB" sz="2800" dirty="0" err="1">
                <a:effectLst/>
                <a:latin typeface="Cambria" panose="02040503050406030204" pitchFamily="18" charset="0"/>
                <a:ea typeface="Cambria" panose="02040503050406030204" pitchFamily="18" charset="0"/>
              </a:rPr>
              <a:t>Të</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gjithë</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anëtarët</a:t>
            </a:r>
            <a:r>
              <a:rPr lang="en-GB" sz="2800" dirty="0">
                <a:effectLst/>
                <a:latin typeface="Cambria" panose="02040503050406030204" pitchFamily="18" charset="0"/>
                <a:ea typeface="Cambria" panose="02040503050406030204" pitchFamily="18" charset="0"/>
              </a:rPr>
              <a:t> e KV </a:t>
            </a:r>
            <a:r>
              <a:rPr lang="en-GB" sz="2800" dirty="0" err="1">
                <a:effectLst/>
                <a:latin typeface="Cambria" panose="02040503050406030204" pitchFamily="18" charset="0"/>
                <a:ea typeface="Cambria" panose="02040503050406030204" pitchFamily="18" charset="0"/>
              </a:rPr>
              <a:t>marrin</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përgjegjësi</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të</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plotë</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individuale</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për</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vlerësimin</a:t>
            </a:r>
            <a:r>
              <a:rPr lang="en-GB" sz="2800" dirty="0">
                <a:effectLst/>
                <a:latin typeface="Cambria" panose="02040503050406030204" pitchFamily="18" charset="0"/>
                <a:ea typeface="Cambria" panose="02040503050406030204" pitchFamily="18" charset="0"/>
              </a:rPr>
              <a:t> e </a:t>
            </a:r>
            <a:r>
              <a:rPr lang="en-GB" sz="2800" dirty="0" err="1">
                <a:effectLst/>
                <a:latin typeface="Cambria" panose="02040503050406030204" pitchFamily="18" charset="0"/>
                <a:ea typeface="Cambria" panose="02040503050406030204" pitchFamily="18" charset="0"/>
              </a:rPr>
              <a:t>kryer</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të</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ofertës</a:t>
            </a:r>
            <a:r>
              <a:rPr lang="en-GB" sz="2800" dirty="0">
                <a:effectLst/>
                <a:latin typeface="Cambria" panose="02040503050406030204" pitchFamily="18" charset="0"/>
                <a:ea typeface="Cambria" panose="02040503050406030204" pitchFamily="18" charset="0"/>
              </a:rPr>
              <a:t>.</a:t>
            </a:r>
          </a:p>
          <a:p>
            <a:pPr marL="19050" algn="just">
              <a:lnSpc>
                <a:spcPct val="90000"/>
              </a:lnSpc>
            </a:pPr>
            <a:endParaRPr lang="en-GB" sz="2800" dirty="0">
              <a:effectLst/>
              <a:latin typeface="Cambria" panose="02040503050406030204" pitchFamily="18" charset="0"/>
              <a:ea typeface="Cambria" panose="02040503050406030204" pitchFamily="18" charset="0"/>
            </a:endParaRPr>
          </a:p>
          <a:p>
            <a:pPr marL="476250" indent="-457200" algn="just">
              <a:lnSpc>
                <a:spcPct val="90000"/>
              </a:lnSpc>
              <a:buFont typeface="Wingdings" panose="05000000000000000000" pitchFamily="2" charset="2"/>
              <a:buChar char="Ø"/>
            </a:pPr>
            <a:r>
              <a:rPr lang="en-GB" sz="2800" dirty="0" err="1">
                <a:effectLst/>
                <a:latin typeface="Cambria" panose="02040503050406030204" pitchFamily="18" charset="0"/>
                <a:ea typeface="Cambria" panose="02040503050406030204" pitchFamily="18" charset="0"/>
              </a:rPr>
              <a:t>Në</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rast</a:t>
            </a:r>
            <a:r>
              <a:rPr lang="en-GB" sz="2800" dirty="0">
                <a:effectLst/>
                <a:latin typeface="Cambria" panose="02040503050406030204" pitchFamily="18" charset="0"/>
                <a:ea typeface="Cambria" panose="02040503050406030204" pitchFamily="18" charset="0"/>
              </a:rPr>
              <a:t> se </a:t>
            </a:r>
            <a:r>
              <a:rPr lang="en-GB" sz="2800" dirty="0" err="1">
                <a:effectLst/>
                <a:latin typeface="Cambria" panose="02040503050406030204" pitchFamily="18" charset="0"/>
                <a:ea typeface="Cambria" panose="02040503050406030204" pitchFamily="18" charset="0"/>
              </a:rPr>
              <a:t>për</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vlerësimin</a:t>
            </a:r>
            <a:r>
              <a:rPr lang="en-GB" sz="2800" dirty="0">
                <a:effectLst/>
                <a:latin typeface="Cambria" panose="02040503050406030204" pitchFamily="18" charset="0"/>
                <a:ea typeface="Cambria" panose="02040503050406030204" pitchFamily="18" charset="0"/>
              </a:rPr>
              <a:t> e </a:t>
            </a:r>
            <a:r>
              <a:rPr lang="en-GB" sz="2800" dirty="0" err="1">
                <a:effectLst/>
                <a:latin typeface="Cambria" panose="02040503050406030204" pitchFamily="18" charset="0"/>
                <a:ea typeface="Cambria" panose="02040503050406030204" pitchFamily="18" charset="0"/>
              </a:rPr>
              <a:t>ofertave</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është</a:t>
            </a:r>
            <a:r>
              <a:rPr lang="en-GB" sz="2800" dirty="0">
                <a:effectLst/>
                <a:latin typeface="Cambria" panose="02040503050406030204" pitchFamily="18" charset="0"/>
                <a:ea typeface="Cambria" panose="02040503050406030204" pitchFamily="18" charset="0"/>
              </a:rPr>
              <a:t> e </a:t>
            </a:r>
            <a:r>
              <a:rPr lang="en-GB" sz="2800" dirty="0" err="1">
                <a:effectLst/>
                <a:latin typeface="Cambria" panose="02040503050406030204" pitchFamily="18" charset="0"/>
                <a:ea typeface="Cambria" panose="02040503050406030204" pitchFamily="18" charset="0"/>
              </a:rPr>
              <a:t>nevojshme</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të</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caktohen</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ekspert</a:t>
            </a:r>
            <a:r>
              <a:rPr lang="en-GB" sz="2800" dirty="0">
                <a:effectLst/>
                <a:latin typeface="Cambria" panose="02040503050406030204" pitchFamily="18" charset="0"/>
                <a:ea typeface="Cambria" panose="02040503050406030204" pitchFamily="18" charset="0"/>
              </a:rPr>
              <a:t> me </a:t>
            </a:r>
            <a:r>
              <a:rPr lang="en-GB" sz="2800" dirty="0" err="1">
                <a:effectLst/>
                <a:latin typeface="Cambria" panose="02040503050406030204" pitchFamily="18" charset="0"/>
                <a:ea typeface="Cambria" panose="02040503050406030204" pitchFamily="18" charset="0"/>
              </a:rPr>
              <a:t>njohuri</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dhe</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përvojë</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specifike</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dhe</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brenda</a:t>
            </a:r>
            <a:r>
              <a:rPr lang="en-GB" sz="2800" dirty="0">
                <a:effectLst/>
                <a:latin typeface="Cambria" panose="02040503050406030204" pitchFamily="18" charset="0"/>
                <a:ea typeface="Cambria" panose="02040503050406030204" pitchFamily="18" charset="0"/>
              </a:rPr>
              <a:t> AK </a:t>
            </a:r>
            <a:r>
              <a:rPr lang="en-GB" sz="2800" dirty="0" err="1">
                <a:effectLst/>
                <a:latin typeface="Cambria" panose="02040503050406030204" pitchFamily="18" charset="0"/>
                <a:ea typeface="Cambria" panose="02040503050406030204" pitchFamily="18" charset="0"/>
              </a:rPr>
              <a:t>nuk</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ka</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të</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tillë</a:t>
            </a:r>
            <a:r>
              <a:rPr lang="en-GB" sz="2800" dirty="0">
                <a:effectLst/>
                <a:latin typeface="Cambria" panose="02040503050406030204" pitchFamily="18" charset="0"/>
                <a:ea typeface="Cambria" panose="02040503050406030204" pitchFamily="18" charset="0"/>
              </a:rPr>
              <a:t>, AK </a:t>
            </a:r>
            <a:r>
              <a:rPr lang="en-GB" sz="2800" dirty="0" err="1">
                <a:effectLst/>
                <a:latin typeface="Cambria" panose="02040503050406030204" pitchFamily="18" charset="0"/>
                <a:ea typeface="Cambria" panose="02040503050406030204" pitchFamily="18" charset="0"/>
              </a:rPr>
              <a:t>mund</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të</a:t>
            </a:r>
            <a:r>
              <a:rPr lang="en-GB" sz="2800" dirty="0">
                <a:effectLst/>
                <a:latin typeface="Cambria" panose="02040503050406030204" pitchFamily="18" charset="0"/>
                <a:ea typeface="Cambria" panose="02040503050406030204" pitchFamily="18" charset="0"/>
              </a:rPr>
              <a:t> </a:t>
            </a:r>
            <a:r>
              <a:rPr lang="en-GB" sz="2800" dirty="0" err="1">
                <a:effectLst/>
                <a:latin typeface="Cambria" panose="02040503050406030204" pitchFamily="18" charset="0"/>
                <a:ea typeface="Cambria" panose="02040503050406030204" pitchFamily="18" charset="0"/>
              </a:rPr>
              <a:t>angazhojë</a:t>
            </a:r>
            <a:r>
              <a:rPr lang="en-GB" sz="2800" dirty="0">
                <a:effectLst/>
                <a:latin typeface="Cambria" panose="02040503050406030204" pitchFamily="18" charset="0"/>
                <a:ea typeface="Cambria" panose="02040503050406030204" pitchFamily="18" charset="0"/>
              </a:rPr>
              <a:t> </a:t>
            </a:r>
            <a:r>
              <a:rPr lang="en-GB" sz="2800" b="1" dirty="0" err="1">
                <a:solidFill>
                  <a:srgbClr val="FF0000"/>
                </a:solidFill>
                <a:effectLst/>
                <a:latin typeface="Cambria" panose="02040503050406030204" pitchFamily="18" charset="0"/>
                <a:ea typeface="Cambria" panose="02040503050406030204" pitchFamily="18" charset="0"/>
              </a:rPr>
              <a:t>ekspert</a:t>
            </a:r>
            <a:r>
              <a:rPr lang="en-GB" sz="2800" b="1" dirty="0">
                <a:solidFill>
                  <a:srgbClr val="FF0000"/>
                </a:solidFill>
                <a:effectLst/>
                <a:latin typeface="Cambria" panose="02040503050406030204" pitchFamily="18" charset="0"/>
                <a:ea typeface="Cambria" panose="02040503050406030204" pitchFamily="18" charset="0"/>
              </a:rPr>
              <a:t> </a:t>
            </a:r>
            <a:r>
              <a:rPr lang="en-GB" sz="2800" b="1" dirty="0" err="1">
                <a:solidFill>
                  <a:srgbClr val="FF0000"/>
                </a:solidFill>
                <a:effectLst/>
                <a:latin typeface="Cambria" panose="02040503050406030204" pitchFamily="18" charset="0"/>
                <a:ea typeface="Cambria" panose="02040503050406030204" pitchFamily="18" charset="0"/>
              </a:rPr>
              <a:t>të</a:t>
            </a:r>
            <a:r>
              <a:rPr lang="en-GB" sz="2800" b="1" dirty="0">
                <a:solidFill>
                  <a:srgbClr val="FF0000"/>
                </a:solidFill>
                <a:effectLst/>
                <a:latin typeface="Cambria" panose="02040503050406030204" pitchFamily="18" charset="0"/>
                <a:ea typeface="Cambria" panose="02040503050406030204" pitchFamily="18" charset="0"/>
              </a:rPr>
              <a:t> </a:t>
            </a:r>
            <a:r>
              <a:rPr lang="en-GB" sz="2800" b="1" dirty="0" err="1">
                <a:solidFill>
                  <a:srgbClr val="FF0000"/>
                </a:solidFill>
                <a:effectLst/>
                <a:latin typeface="Cambria" panose="02040503050406030204" pitchFamily="18" charset="0"/>
                <a:ea typeface="Cambria" panose="02040503050406030204" pitchFamily="18" charset="0"/>
              </a:rPr>
              <a:t>jashtëm</a:t>
            </a:r>
            <a:r>
              <a:rPr lang="en-GB" sz="2800" dirty="0">
                <a:effectLst/>
                <a:latin typeface="Cambria" panose="02040503050406030204" pitchFamily="18" charset="0"/>
                <a:ea typeface="Cambria" panose="02040503050406030204" pitchFamily="18" charset="0"/>
              </a:rPr>
              <a:t>.</a:t>
            </a:r>
          </a:p>
          <a:p>
            <a:pPr marL="19050" algn="just">
              <a:lnSpc>
                <a:spcPct val="90000"/>
              </a:lnSpc>
            </a:pPr>
            <a:endParaRPr lang="en-GB" sz="2800" dirty="0">
              <a:effectLst/>
              <a:latin typeface="Cambria" panose="02040503050406030204" pitchFamily="18" charset="0"/>
              <a:ea typeface="Cambria" panose="02040503050406030204" pitchFamily="18" charset="0"/>
            </a:endParaRPr>
          </a:p>
          <a:p>
            <a:pPr marL="476250" indent="-457200" algn="just">
              <a:lnSpc>
                <a:spcPct val="90000"/>
              </a:lnSpc>
              <a:buFont typeface="Wingdings" panose="05000000000000000000" pitchFamily="2" charset="2"/>
              <a:buChar char="Ø"/>
            </a:pPr>
            <a:r>
              <a:rPr lang="sq-AL" sz="2800" dirty="0">
                <a:effectLst/>
              </a:rPr>
              <a:t>Kurdo që eksperti i jashtëm mund të sigurohet nga ndonjë </a:t>
            </a:r>
            <a:r>
              <a:rPr lang="en-US" sz="2800" dirty="0">
                <a:effectLst/>
              </a:rPr>
              <a:t>AK </a:t>
            </a:r>
            <a:r>
              <a:rPr lang="en-US" sz="2800" dirty="0" err="1">
                <a:effectLst/>
              </a:rPr>
              <a:t>tjetër</a:t>
            </a:r>
            <a:r>
              <a:rPr lang="en-US" sz="2800" dirty="0">
                <a:effectLst/>
              </a:rPr>
              <a:t>,</a:t>
            </a:r>
            <a:r>
              <a:rPr lang="sq-AL" sz="2800" dirty="0">
                <a:effectLst/>
              </a:rPr>
              <a:t> angazhimi i ekspertit të tillë do të sigurohet </a:t>
            </a:r>
            <a:r>
              <a:rPr lang="sq-AL" sz="2800" b="1" dirty="0">
                <a:solidFill>
                  <a:srgbClr val="FF0000"/>
                </a:solidFill>
                <a:effectLst/>
              </a:rPr>
              <a:t>me aprovim në mes të dy  ZKA-ve</a:t>
            </a:r>
            <a:r>
              <a:rPr lang="en-US" sz="2800" b="1" dirty="0">
                <a:solidFill>
                  <a:srgbClr val="FF0000"/>
                </a:solidFill>
                <a:effectLst/>
              </a:rPr>
              <a:t>.</a:t>
            </a:r>
            <a:endParaRPr lang="en-GB" sz="2800" b="1" dirty="0">
              <a:solidFill>
                <a:srgbClr val="FF0000"/>
              </a:solidFill>
              <a:effectLst/>
              <a:latin typeface="Cambria" panose="02040503050406030204" pitchFamily="18" charset="0"/>
              <a:ea typeface="Cambria" panose="02040503050406030204" pitchFamily="18" charset="0"/>
            </a:endParaRPr>
          </a:p>
          <a:p>
            <a:pPr marL="808038" lvl="1" indent="0">
              <a:lnSpc>
                <a:spcPct val="90000"/>
              </a:lnSpc>
              <a:buNone/>
            </a:pPr>
            <a:endParaRPr lang="en-GB" dirty="0">
              <a:effectLst/>
              <a:latin typeface="Cambria" panose="02040503050406030204" pitchFamily="18" charset="0"/>
              <a:ea typeface="Cambria" panose="02040503050406030204" pitchFamily="18" charset="0"/>
            </a:endParaRPr>
          </a:p>
          <a:p>
            <a:pPr marL="808038" lvl="1" indent="0">
              <a:lnSpc>
                <a:spcPct val="90000"/>
              </a:lnSpc>
              <a:buNone/>
            </a:pPr>
            <a:r>
              <a:rPr lang="en-GB" dirty="0">
                <a:effectLst/>
                <a:latin typeface="Cambria" panose="02040503050406030204" pitchFamily="18" charset="0"/>
                <a:ea typeface="Cambria" panose="02040503050406030204" pitchFamily="18" charset="0"/>
              </a:rPr>
              <a:t> </a:t>
            </a:r>
            <a:endParaRPr lang="en-US" dirty="0">
              <a:effectLst/>
              <a:latin typeface="Cambria" panose="02040503050406030204" pitchFamily="18" charset="0"/>
              <a:ea typeface="Cambria" panose="02040503050406030204" pitchFamily="18" charset="0"/>
            </a:endParaRPr>
          </a:p>
          <a:p>
            <a:pPr marL="457200" indent="-438150" algn="just">
              <a:lnSpc>
                <a:spcPct val="90000"/>
              </a:lnSpc>
            </a:pPr>
            <a:endParaRPr lang="en-GB" sz="1400" b="1" dirty="0"/>
          </a:p>
        </p:txBody>
      </p:sp>
    </p:spTree>
    <p:extLst>
      <p:ext uri="{BB962C8B-B14F-4D97-AF65-F5344CB8AC3E}">
        <p14:creationId xmlns:p14="http://schemas.microsoft.com/office/powerpoint/2010/main" val="16276400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634" y="548625"/>
            <a:ext cx="8794745" cy="806505"/>
          </a:xfrm>
        </p:spPr>
        <p:txBody>
          <a:bodyPr>
            <a:noAutofit/>
          </a:bodyPr>
          <a:lstStyle/>
          <a:p>
            <a:br>
              <a:rPr lang="en-GB" sz="2400" b="1" dirty="0">
                <a:solidFill>
                  <a:schemeClr val="accent1">
                    <a:lumMod val="75000"/>
                  </a:schemeClr>
                </a:solidFill>
              </a:rPr>
            </a:br>
            <a:r>
              <a:rPr lang="en-GB" sz="3200" b="1" dirty="0" err="1">
                <a:solidFill>
                  <a:schemeClr val="accent1">
                    <a:lumMod val="75000"/>
                  </a:schemeClr>
                </a:solidFill>
              </a:rPr>
              <a:t>Krijimi</a:t>
            </a:r>
            <a:r>
              <a:rPr lang="en-GB" sz="3200" b="1" dirty="0">
                <a:solidFill>
                  <a:schemeClr val="accent1">
                    <a:lumMod val="75000"/>
                  </a:schemeClr>
                </a:solidFill>
              </a:rPr>
              <a:t> </a:t>
            </a:r>
            <a:r>
              <a:rPr lang="en-GB" sz="3200" b="1" dirty="0" err="1">
                <a:solidFill>
                  <a:schemeClr val="accent1">
                    <a:lumMod val="75000"/>
                  </a:schemeClr>
                </a:solidFill>
              </a:rPr>
              <a:t>i</a:t>
            </a:r>
            <a:r>
              <a:rPr lang="en-GB" sz="3200" b="1" dirty="0">
                <a:solidFill>
                  <a:schemeClr val="accent1">
                    <a:lumMod val="75000"/>
                  </a:schemeClr>
                </a:solidFill>
              </a:rPr>
              <a:t> </a:t>
            </a:r>
            <a:r>
              <a:rPr lang="en-GB" sz="3200" b="1" dirty="0" err="1">
                <a:solidFill>
                  <a:schemeClr val="accent1">
                    <a:lumMod val="75000"/>
                  </a:schemeClr>
                </a:solidFill>
              </a:rPr>
              <a:t>komisionit</a:t>
            </a:r>
            <a:r>
              <a:rPr lang="en-GB" sz="3200" b="1" dirty="0">
                <a:solidFill>
                  <a:schemeClr val="accent1">
                    <a:lumMod val="75000"/>
                  </a:schemeClr>
                </a:solidFill>
              </a:rPr>
              <a:t> </a:t>
            </a:r>
            <a:r>
              <a:rPr lang="en-GB" sz="3200" b="1" dirty="0" err="1">
                <a:solidFill>
                  <a:schemeClr val="accent1">
                    <a:lumMod val="75000"/>
                  </a:schemeClr>
                </a:solidFill>
              </a:rPr>
              <a:t>vlerësues</a:t>
            </a:r>
            <a:r>
              <a:rPr lang="en-GB" sz="3200" b="1" dirty="0">
                <a:solidFill>
                  <a:schemeClr val="accent1">
                    <a:lumMod val="75000"/>
                  </a:schemeClr>
                </a:solidFill>
              </a:rPr>
              <a:t> (</a:t>
            </a:r>
            <a:r>
              <a:rPr lang="en-GB" sz="3200" b="1" dirty="0" err="1">
                <a:solidFill>
                  <a:schemeClr val="accent1">
                    <a:lumMod val="75000"/>
                  </a:schemeClr>
                </a:solidFill>
              </a:rPr>
              <a:t>neni</a:t>
            </a:r>
            <a:r>
              <a:rPr lang="en-GB" sz="3200" b="1" dirty="0">
                <a:solidFill>
                  <a:schemeClr val="accent1">
                    <a:lumMod val="75000"/>
                  </a:schemeClr>
                </a:solidFill>
              </a:rPr>
              <a:t> 39)</a:t>
            </a:r>
            <a:br>
              <a:rPr lang="en-US" sz="2400" b="1" dirty="0">
                <a:solidFill>
                  <a:schemeClr val="accent1">
                    <a:lumMod val="75000"/>
                  </a:schemeClr>
                </a:solidFill>
              </a:rPr>
            </a:br>
            <a:r>
              <a:rPr lang="en-GB" sz="2400" b="1" i="1" dirty="0" err="1">
                <a:solidFill>
                  <a:schemeClr val="accent1">
                    <a:lumMod val="75000"/>
                  </a:schemeClr>
                </a:solidFill>
              </a:rPr>
              <a:t>vazhdim</a:t>
            </a:r>
            <a:endParaRPr lang="en-US" sz="2400" b="1" i="1" dirty="0">
              <a:solidFill>
                <a:schemeClr val="accent1">
                  <a:lumMod val="75000"/>
                </a:schemeClr>
              </a:solidFill>
            </a:endParaRPr>
          </a:p>
        </p:txBody>
      </p:sp>
      <p:sp>
        <p:nvSpPr>
          <p:cNvPr id="3" name="Subtitle 2"/>
          <p:cNvSpPr>
            <a:spLocks noGrp="1"/>
          </p:cNvSpPr>
          <p:nvPr>
            <p:ph type="subTitle" idx="1"/>
          </p:nvPr>
        </p:nvSpPr>
        <p:spPr>
          <a:xfrm>
            <a:off x="155425" y="1508750"/>
            <a:ext cx="8833150" cy="5107864"/>
          </a:xfrm>
        </p:spPr>
        <p:txBody>
          <a:bodyPr>
            <a:normAutofit lnSpcReduction="10000"/>
          </a:bodyPr>
          <a:lstStyle/>
          <a:p>
            <a:pPr algn="just">
              <a:defRPr/>
            </a:pPr>
            <a:r>
              <a:rPr lang="en-US" sz="2400" b="1" dirty="0" err="1">
                <a:latin typeface="Cambria" panose="02040503050406030204" pitchFamily="18" charset="0"/>
                <a:ea typeface="Cambria" panose="02040503050406030204" pitchFamily="18" charset="0"/>
              </a:rPr>
              <a:t>Ri-vlerësimi</a:t>
            </a:r>
            <a:r>
              <a:rPr lang="en-US" sz="2400" b="1" dirty="0">
                <a:latin typeface="Cambria" panose="02040503050406030204" pitchFamily="18" charset="0"/>
                <a:ea typeface="Cambria" panose="02040503050406030204" pitchFamily="18" charset="0"/>
              </a:rPr>
              <a:t> </a:t>
            </a:r>
            <a:r>
              <a:rPr lang="en-US" sz="2400" b="1" dirty="0" err="1">
                <a:latin typeface="Cambria" panose="02040503050406030204" pitchFamily="18" charset="0"/>
                <a:ea typeface="Cambria" panose="02040503050406030204" pitchFamily="18" charset="0"/>
              </a:rPr>
              <a:t>i</a:t>
            </a:r>
            <a:r>
              <a:rPr lang="en-US" sz="2400" b="1" dirty="0">
                <a:latin typeface="Cambria" panose="02040503050406030204" pitchFamily="18" charset="0"/>
                <a:ea typeface="Cambria" panose="02040503050406030204" pitchFamily="18" charset="0"/>
              </a:rPr>
              <a:t> </a:t>
            </a:r>
            <a:r>
              <a:rPr lang="en-US" sz="2400" b="1" dirty="0" err="1">
                <a:latin typeface="Cambria" panose="02040503050406030204" pitchFamily="18" charset="0"/>
                <a:ea typeface="Cambria" panose="02040503050406030204" pitchFamily="18" charset="0"/>
              </a:rPr>
              <a:t>tenderëve</a:t>
            </a:r>
            <a:r>
              <a:rPr lang="en-US" sz="2400" b="1" dirty="0">
                <a:latin typeface="Cambria" panose="02040503050406030204" pitchFamily="18" charset="0"/>
                <a:ea typeface="Cambria" panose="02040503050406030204" pitchFamily="18" charset="0"/>
              </a:rPr>
              <a:t>:</a:t>
            </a:r>
          </a:p>
          <a:p>
            <a:pPr marL="457200" lvl="2" indent="-457200" algn="just">
              <a:spcBef>
                <a:spcPts val="750"/>
              </a:spcBef>
              <a:buFont typeface="Wingdings" pitchFamily="2" charset="2"/>
              <a:buChar char="§"/>
              <a:defRPr/>
            </a:pPr>
            <a:r>
              <a:rPr lang="sq-AL" sz="2800" dirty="0"/>
              <a:t>Kurdo që aktiviteti i prokurimit kthehet në rivlerësim në bazë të </a:t>
            </a:r>
            <a:r>
              <a:rPr lang="sq-AL" sz="2800" b="1" dirty="0">
                <a:solidFill>
                  <a:srgbClr val="FF0000"/>
                </a:solidFill>
              </a:rPr>
              <a:t>një kërkese të OE për rishqyrtim </a:t>
            </a:r>
            <a:r>
              <a:rPr lang="sq-AL" sz="2800" dirty="0"/>
              <a:t>të vendimit të AK-së, AK e kthen lëndën në rivlerësim për të korigju</a:t>
            </a:r>
            <a:r>
              <a:rPr lang="en-US" sz="2800" dirty="0"/>
              <a:t>a</a:t>
            </a:r>
            <a:r>
              <a:rPr lang="sq-AL" sz="2800" dirty="0"/>
              <a:t>r parregullsitë e mundshme ligjore. </a:t>
            </a:r>
            <a:endParaRPr lang="en-US" sz="2800" dirty="0"/>
          </a:p>
          <a:p>
            <a:pPr marL="457200" lvl="2" indent="-457200" algn="just">
              <a:spcBef>
                <a:spcPts val="750"/>
              </a:spcBef>
              <a:buFont typeface="Wingdings" pitchFamily="2" charset="2"/>
              <a:buChar char="§"/>
              <a:defRPr/>
            </a:pPr>
            <a:r>
              <a:rPr lang="sq-AL" sz="2800" dirty="0"/>
              <a:t>Kurdo që aktiviteti i prokurimit kthehet në rivlerësim në bazë </a:t>
            </a:r>
            <a:r>
              <a:rPr lang="sq-AL" sz="2800" b="1" dirty="0">
                <a:solidFill>
                  <a:srgbClr val="FF0000"/>
                </a:solidFill>
              </a:rPr>
              <a:t>të një vendimi të OSHP-së, </a:t>
            </a:r>
            <a:r>
              <a:rPr lang="sq-AL" sz="2800" dirty="0"/>
              <a:t>rivlerësimi bëhet për të </a:t>
            </a:r>
            <a:r>
              <a:rPr lang="sq-AL" sz="2800" dirty="0" err="1"/>
              <a:t>korigju</a:t>
            </a:r>
            <a:r>
              <a:rPr lang="en-US" sz="2800" dirty="0"/>
              <a:t>a</a:t>
            </a:r>
            <a:r>
              <a:rPr lang="sq-AL" sz="2800" dirty="0"/>
              <a:t>r parregullsitë e mundshme ligjore sipas vendimit të OSHP-së.</a:t>
            </a:r>
            <a:endParaRPr lang="en-US" sz="2800" dirty="0"/>
          </a:p>
          <a:p>
            <a:pPr marL="457200" lvl="2" indent="-457200" algn="just">
              <a:spcBef>
                <a:spcPts val="750"/>
              </a:spcBef>
              <a:buFont typeface="Wingdings" pitchFamily="2" charset="2"/>
              <a:buChar char="§"/>
              <a:defRPr/>
            </a:pPr>
            <a:r>
              <a:rPr lang="sq-AL" sz="2800" dirty="0"/>
              <a:t> Rivlerësimi i tenderëve mund të bëhet nga i njëjti komision, i cili ka kryer vlerësimin e tenderëve</a:t>
            </a:r>
            <a:r>
              <a:rPr lang="en-US" sz="2800" dirty="0"/>
              <a:t>.</a:t>
            </a:r>
          </a:p>
          <a:p>
            <a:pPr marL="457200" lvl="2" indent="-457200" algn="just">
              <a:spcBef>
                <a:spcPts val="750"/>
              </a:spcBef>
              <a:buFont typeface="Wingdings" pitchFamily="2" charset="2"/>
              <a:buChar char="§"/>
              <a:defRPr/>
            </a:pPr>
            <a:r>
              <a:rPr lang="en-GB" sz="2800" b="1" dirty="0" err="1">
                <a:solidFill>
                  <a:srgbClr val="002060"/>
                </a:solidFill>
              </a:rPr>
              <a:t>Në</a:t>
            </a:r>
            <a:r>
              <a:rPr lang="en-GB" sz="2800" b="1" dirty="0">
                <a:solidFill>
                  <a:srgbClr val="002060"/>
                </a:solidFill>
              </a:rPr>
              <a:t> </a:t>
            </a:r>
            <a:r>
              <a:rPr lang="en-GB" sz="2800" b="1" dirty="0" err="1">
                <a:solidFill>
                  <a:srgbClr val="002060"/>
                </a:solidFill>
              </a:rPr>
              <a:t>rast</a:t>
            </a:r>
            <a:r>
              <a:rPr lang="en-GB" sz="2800" b="1" dirty="0">
                <a:solidFill>
                  <a:srgbClr val="002060"/>
                </a:solidFill>
              </a:rPr>
              <a:t> </a:t>
            </a:r>
            <a:r>
              <a:rPr lang="en-GB" sz="2800" b="1" dirty="0" err="1">
                <a:solidFill>
                  <a:srgbClr val="002060"/>
                </a:solidFill>
              </a:rPr>
              <a:t>të</a:t>
            </a:r>
            <a:r>
              <a:rPr lang="en-GB" sz="2800" b="1" dirty="0">
                <a:solidFill>
                  <a:srgbClr val="002060"/>
                </a:solidFill>
              </a:rPr>
              <a:t> </a:t>
            </a:r>
            <a:r>
              <a:rPr lang="en-GB" sz="2800" b="1" dirty="0" err="1">
                <a:solidFill>
                  <a:srgbClr val="002060"/>
                </a:solidFill>
              </a:rPr>
              <a:t>rivlerësimit</a:t>
            </a:r>
            <a:r>
              <a:rPr lang="en-GB" sz="2800" b="1" dirty="0">
                <a:solidFill>
                  <a:srgbClr val="002060"/>
                </a:solidFill>
              </a:rPr>
              <a:t>, </a:t>
            </a:r>
            <a:r>
              <a:rPr lang="en-GB" sz="2800" b="1" dirty="0" err="1">
                <a:solidFill>
                  <a:srgbClr val="002060"/>
                </a:solidFill>
              </a:rPr>
              <a:t>procesi</a:t>
            </a:r>
            <a:r>
              <a:rPr lang="en-GB" sz="2800" b="1" dirty="0">
                <a:solidFill>
                  <a:srgbClr val="002060"/>
                </a:solidFill>
              </a:rPr>
              <a:t> </a:t>
            </a:r>
            <a:r>
              <a:rPr lang="en-GB" sz="2800" b="1" dirty="0" err="1">
                <a:solidFill>
                  <a:srgbClr val="002060"/>
                </a:solidFill>
              </a:rPr>
              <a:t>nuk</a:t>
            </a:r>
            <a:r>
              <a:rPr lang="en-GB" sz="2800" b="1" dirty="0">
                <a:solidFill>
                  <a:srgbClr val="002060"/>
                </a:solidFill>
              </a:rPr>
              <a:t> </a:t>
            </a:r>
            <a:r>
              <a:rPr lang="en-GB" sz="2800" b="1" dirty="0" err="1">
                <a:solidFill>
                  <a:srgbClr val="002060"/>
                </a:solidFill>
              </a:rPr>
              <a:t>kthehet</a:t>
            </a:r>
            <a:r>
              <a:rPr lang="en-GB" sz="2800" b="1" dirty="0">
                <a:solidFill>
                  <a:srgbClr val="002060"/>
                </a:solidFill>
              </a:rPr>
              <a:t> </a:t>
            </a:r>
            <a:r>
              <a:rPr lang="en-GB" sz="2800" b="1" dirty="0" err="1">
                <a:solidFill>
                  <a:srgbClr val="002060"/>
                </a:solidFill>
              </a:rPr>
              <a:t>në</a:t>
            </a:r>
            <a:r>
              <a:rPr lang="en-GB" sz="2800" b="1" dirty="0">
                <a:solidFill>
                  <a:srgbClr val="002060"/>
                </a:solidFill>
              </a:rPr>
              <a:t> </a:t>
            </a:r>
            <a:r>
              <a:rPr lang="en-GB" sz="2800" b="1" dirty="0" err="1">
                <a:solidFill>
                  <a:srgbClr val="002060"/>
                </a:solidFill>
              </a:rPr>
              <a:t>pikën</a:t>
            </a:r>
            <a:r>
              <a:rPr lang="en-GB" sz="2800" b="1" dirty="0">
                <a:solidFill>
                  <a:srgbClr val="002060"/>
                </a:solidFill>
              </a:rPr>
              <a:t> </a:t>
            </a:r>
            <a:r>
              <a:rPr lang="en-GB" sz="2800" b="1" dirty="0" err="1">
                <a:solidFill>
                  <a:srgbClr val="002060"/>
                </a:solidFill>
              </a:rPr>
              <a:t>fillestare</a:t>
            </a:r>
            <a:r>
              <a:rPr lang="en-GB" sz="2800" b="1" dirty="0">
                <a:solidFill>
                  <a:srgbClr val="002060"/>
                </a:solidFill>
              </a:rPr>
              <a:t>. </a:t>
            </a:r>
            <a:r>
              <a:rPr lang="en-GB" sz="2800" i="1" dirty="0"/>
              <a:t>(</a:t>
            </a:r>
            <a:r>
              <a:rPr lang="en-GB" sz="2800" i="1" dirty="0" err="1"/>
              <a:t>Praktika</a:t>
            </a:r>
            <a:r>
              <a:rPr lang="en-GB" sz="2800" i="1" dirty="0"/>
              <a:t> </a:t>
            </a:r>
            <a:r>
              <a:rPr lang="en-GB" sz="2800" i="1" dirty="0" err="1"/>
              <a:t>kroate</a:t>
            </a:r>
            <a:r>
              <a:rPr lang="en-GB" sz="2800" i="1" dirty="0"/>
              <a:t> </a:t>
            </a:r>
            <a:r>
              <a:rPr lang="en-GB" sz="2800" i="1" dirty="0" err="1"/>
              <a:t>dhe</a:t>
            </a:r>
            <a:r>
              <a:rPr lang="en-GB" sz="2800" i="1" dirty="0"/>
              <a:t> e </a:t>
            </a:r>
            <a:r>
              <a:rPr lang="en-GB" sz="2800" i="1" dirty="0" err="1"/>
              <a:t>Shqipërisë</a:t>
            </a:r>
            <a:r>
              <a:rPr lang="en-GB" sz="2800" i="1" dirty="0"/>
              <a:t>).</a:t>
            </a:r>
          </a:p>
          <a:p>
            <a:pPr marL="457200" lvl="2" indent="-457200" algn="just">
              <a:spcBef>
                <a:spcPts val="750"/>
              </a:spcBef>
              <a:buFont typeface="Wingdings" pitchFamily="2" charset="2"/>
              <a:buChar char="§"/>
              <a:defRPr/>
            </a:pPr>
            <a:endParaRPr lang="sq-AL" sz="2800" dirty="0"/>
          </a:p>
          <a:p>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118931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a:solidFill>
                  <a:schemeClr val="accent1">
                    <a:lumMod val="75000"/>
                  </a:schemeClr>
                </a:solidFill>
              </a:rPr>
              <a:t>Përmbajtja</a:t>
            </a:r>
            <a:r>
              <a:rPr lang="en-US" sz="3200" dirty="0">
                <a:solidFill>
                  <a:schemeClr val="accent1">
                    <a:lumMod val="75000"/>
                  </a:schemeClr>
                </a:solidFill>
              </a:rPr>
              <a:t>:</a:t>
            </a:r>
            <a:br>
              <a:rPr lang="en-US" sz="3200" dirty="0">
                <a:solidFill>
                  <a:schemeClr val="accent1">
                    <a:lumMod val="75000"/>
                  </a:schemeClr>
                </a:solidFill>
              </a:rPr>
            </a:br>
            <a:endParaRPr lang="sq-AL" dirty="0">
              <a:solidFill>
                <a:schemeClr val="accent1">
                  <a:lumMod val="75000"/>
                </a:schemeClr>
              </a:solidFill>
            </a:endParaRPr>
          </a:p>
        </p:txBody>
      </p:sp>
      <p:sp>
        <p:nvSpPr>
          <p:cNvPr id="3" name="Content Placeholder 2"/>
          <p:cNvSpPr>
            <a:spLocks noGrp="1"/>
          </p:cNvSpPr>
          <p:nvPr>
            <p:ph idx="1"/>
          </p:nvPr>
        </p:nvSpPr>
        <p:spPr>
          <a:xfrm>
            <a:off x="117020" y="1201510"/>
            <a:ext cx="8759950" cy="5519966"/>
          </a:xfrm>
        </p:spPr>
        <p:txBody>
          <a:bodyPr>
            <a:normAutofit/>
          </a:bodyPr>
          <a:lstStyle/>
          <a:p>
            <a:pPr algn="just">
              <a:spcBef>
                <a:spcPct val="50000"/>
              </a:spcBef>
              <a:defRPr/>
            </a:pPr>
            <a:r>
              <a:rPr lang="en-US" sz="2400" dirty="0" err="1"/>
              <a:t>Qëllimi</a:t>
            </a:r>
            <a:r>
              <a:rPr lang="en-US" sz="2400" dirty="0"/>
              <a:t> </a:t>
            </a:r>
            <a:r>
              <a:rPr lang="en-US" sz="2400" dirty="0" err="1"/>
              <a:t>dhe</a:t>
            </a:r>
            <a:r>
              <a:rPr lang="en-US" sz="2400" dirty="0"/>
              <a:t> </a:t>
            </a:r>
            <a:r>
              <a:rPr lang="en-US" sz="2400" dirty="0" err="1"/>
              <a:t>fushëveprimi</a:t>
            </a:r>
            <a:r>
              <a:rPr lang="en-US" sz="2400" dirty="0"/>
              <a:t> </a:t>
            </a:r>
            <a:r>
              <a:rPr lang="en-US" sz="2400" dirty="0" err="1"/>
              <a:t>i</a:t>
            </a:r>
            <a:r>
              <a:rPr lang="en-US" sz="2400" dirty="0"/>
              <a:t> </a:t>
            </a:r>
            <a:r>
              <a:rPr lang="sq-AL" sz="2400" b="1" dirty="0">
                <a:effectLst/>
                <a:latin typeface="Times New Roman" panose="02020603050405020304" pitchFamily="18" charset="0"/>
                <a:ea typeface="Calibri" panose="020F0502020204030204" pitchFamily="34" charset="0"/>
              </a:rPr>
              <a:t>“</a:t>
            </a:r>
            <a:r>
              <a:rPr lang="en-US" sz="2400" b="1" dirty="0" err="1">
                <a:effectLst/>
                <a:latin typeface="Times New Roman" panose="02020603050405020304" pitchFamily="18" charset="0"/>
                <a:ea typeface="Calibri" panose="020F0502020204030204" pitchFamily="34" charset="0"/>
              </a:rPr>
              <a:t>Ploësimit</a:t>
            </a:r>
            <a:r>
              <a:rPr lang="en-US" sz="2400" b="1" dirty="0">
                <a:effectLst/>
                <a:latin typeface="Times New Roman" panose="02020603050405020304" pitchFamily="18" charset="0"/>
                <a:ea typeface="Calibri" panose="020F0502020204030204" pitchFamily="34" charset="0"/>
              </a:rPr>
              <a:t> </a:t>
            </a:r>
            <a:r>
              <a:rPr lang="en-US" sz="2400" b="1" dirty="0" err="1">
                <a:effectLst/>
                <a:latin typeface="Times New Roman" panose="02020603050405020304" pitchFamily="18" charset="0"/>
                <a:ea typeface="Calibri" panose="020F0502020204030204" pitchFamily="34" charset="0"/>
              </a:rPr>
              <a:t>dhe</a:t>
            </a:r>
            <a:r>
              <a:rPr lang="en-US" sz="2400" b="1" dirty="0">
                <a:effectLst/>
                <a:latin typeface="Times New Roman" panose="02020603050405020304" pitchFamily="18" charset="0"/>
                <a:ea typeface="Calibri" panose="020F0502020204030204" pitchFamily="34" charset="0"/>
              </a:rPr>
              <a:t> </a:t>
            </a:r>
            <a:r>
              <a:rPr lang="en-US" sz="2400" b="1" dirty="0" err="1">
                <a:effectLst/>
                <a:latin typeface="Times New Roman" panose="02020603050405020304" pitchFamily="18" charset="0"/>
                <a:ea typeface="Calibri" panose="020F0502020204030204" pitchFamily="34" charset="0"/>
              </a:rPr>
              <a:t>ndryshimit</a:t>
            </a:r>
            <a:r>
              <a:rPr lang="en-US" sz="2400" b="1" dirty="0">
                <a:effectLst/>
                <a:latin typeface="Times New Roman" panose="02020603050405020304" pitchFamily="18" charset="0"/>
                <a:ea typeface="Calibri" panose="020F0502020204030204" pitchFamily="34" charset="0"/>
              </a:rPr>
              <a:t> </a:t>
            </a:r>
            <a:r>
              <a:rPr lang="en-US" sz="2400" b="1" dirty="0" err="1">
                <a:effectLst/>
                <a:latin typeface="Times New Roman" panose="02020603050405020304" pitchFamily="18" charset="0"/>
                <a:ea typeface="Calibri" panose="020F0502020204030204" pitchFamily="34" charset="0"/>
              </a:rPr>
              <a:t>të</a:t>
            </a:r>
            <a:r>
              <a:rPr lang="en-US" sz="2400" b="1" dirty="0">
                <a:effectLst/>
                <a:latin typeface="Times New Roman" panose="02020603050405020304" pitchFamily="18" charset="0"/>
                <a:ea typeface="Calibri" panose="020F0502020204030204" pitchFamily="34" charset="0"/>
              </a:rPr>
              <a:t> </a:t>
            </a:r>
          </a:p>
          <a:p>
            <a:pPr marL="0" indent="0" algn="just">
              <a:spcBef>
                <a:spcPct val="50000"/>
              </a:spcBef>
              <a:buNone/>
              <a:defRPr/>
            </a:pPr>
            <a:r>
              <a:rPr lang="en-US" sz="2400" b="1" dirty="0">
                <a:solidFill>
                  <a:srgbClr val="000000"/>
                </a:solidFill>
                <a:latin typeface="Times New Roman" panose="02020603050405020304" pitchFamily="18" charset="0"/>
                <a:ea typeface="Calibri" panose="020F0502020204030204" pitchFamily="34" charset="0"/>
              </a:rPr>
              <a:t>      </a:t>
            </a:r>
            <a:r>
              <a:rPr lang="sq-AL" sz="2400" b="1" dirty="0">
                <a:solidFill>
                  <a:srgbClr val="000000"/>
                </a:solidFill>
                <a:effectLst/>
                <a:latin typeface="Times New Roman" panose="02020603050405020304" pitchFamily="18" charset="0"/>
                <a:ea typeface="Calibri" panose="020F0502020204030204" pitchFamily="34" charset="0"/>
              </a:rPr>
              <a:t>Rregullore</a:t>
            </a:r>
            <a:r>
              <a:rPr lang="en-US" sz="2400" b="1" dirty="0">
                <a:solidFill>
                  <a:srgbClr val="000000"/>
                </a:solidFill>
                <a:effectLst/>
                <a:latin typeface="Times New Roman" panose="02020603050405020304" pitchFamily="18" charset="0"/>
                <a:ea typeface="Calibri" panose="020F0502020204030204" pitchFamily="34" charset="0"/>
              </a:rPr>
              <a:t>s</a:t>
            </a:r>
            <a:r>
              <a:rPr lang="sq-AL" sz="2400" b="1" dirty="0">
                <a:solidFill>
                  <a:srgbClr val="000000"/>
                </a:solidFill>
                <a:effectLst/>
                <a:latin typeface="Times New Roman" panose="02020603050405020304" pitchFamily="18" charset="0"/>
                <a:ea typeface="Calibri" panose="020F0502020204030204" pitchFamily="34" charset="0"/>
              </a:rPr>
              <a:t> Nr. 001/2022 Për Prokurimin Publik”</a:t>
            </a:r>
            <a:r>
              <a:rPr lang="en-US" sz="2400" b="1" dirty="0">
                <a:solidFill>
                  <a:srgbClr val="000000"/>
                </a:solidFill>
                <a:effectLst/>
                <a:latin typeface="Times New Roman" panose="02020603050405020304" pitchFamily="18" charset="0"/>
                <a:ea typeface="Calibri" panose="020F0502020204030204" pitchFamily="34" charset="0"/>
              </a:rPr>
              <a:t> </a:t>
            </a:r>
            <a:r>
              <a:rPr lang="en-US" sz="2400" dirty="0">
                <a:solidFill>
                  <a:srgbClr val="000000"/>
                </a:solidFill>
                <a:effectLst/>
                <a:latin typeface="Times New Roman" panose="02020603050405020304" pitchFamily="18" charset="0"/>
                <a:ea typeface="Calibri" panose="020F0502020204030204" pitchFamily="34" charset="0"/>
              </a:rPr>
              <a:t>(</a:t>
            </a:r>
            <a:r>
              <a:rPr lang="en-US" sz="2400" dirty="0" err="1">
                <a:solidFill>
                  <a:srgbClr val="000000"/>
                </a:solidFill>
                <a:effectLst/>
                <a:latin typeface="Times New Roman" panose="02020603050405020304" pitchFamily="18" charset="0"/>
                <a:ea typeface="Calibri" panose="020F0502020204030204" pitchFamily="34" charset="0"/>
              </a:rPr>
              <a:t>neni</a:t>
            </a:r>
            <a:r>
              <a:rPr lang="en-US" sz="2400" dirty="0">
                <a:solidFill>
                  <a:srgbClr val="000000"/>
                </a:solidFill>
                <a:effectLst/>
                <a:latin typeface="Times New Roman" panose="02020603050405020304" pitchFamily="18" charset="0"/>
                <a:ea typeface="Calibri" panose="020F0502020204030204" pitchFamily="34" charset="0"/>
              </a:rPr>
              <a:t> 1)</a:t>
            </a:r>
          </a:p>
          <a:p>
            <a:pPr>
              <a:spcBef>
                <a:spcPct val="50000"/>
              </a:spcBef>
              <a:defRPr/>
            </a:pPr>
            <a:r>
              <a:rPr lang="sq-AL" sz="2400" dirty="0"/>
              <a:t>Informatat sekrete afariste dhe qasja në dokumentacion</a:t>
            </a:r>
            <a:r>
              <a:rPr lang="en-US" sz="2400" dirty="0"/>
              <a:t> (</a:t>
            </a:r>
            <a:r>
              <a:rPr lang="en-US" sz="2400" dirty="0" err="1"/>
              <a:t>neni</a:t>
            </a:r>
            <a:r>
              <a:rPr lang="en-US" sz="2400" dirty="0"/>
              <a:t> 7)</a:t>
            </a:r>
            <a:endParaRPr lang="sq-AL" sz="2400" dirty="0"/>
          </a:p>
          <a:p>
            <a:pPr>
              <a:spcBef>
                <a:spcPct val="50000"/>
              </a:spcBef>
              <a:defRPr/>
            </a:pPr>
            <a:r>
              <a:rPr lang="en-US" sz="2400" dirty="0" err="1"/>
              <a:t>Përcaktimi</a:t>
            </a:r>
            <a:r>
              <a:rPr lang="en-US" sz="2400" dirty="0"/>
              <a:t> </a:t>
            </a:r>
            <a:r>
              <a:rPr lang="en-US" sz="2400" dirty="0" err="1"/>
              <a:t>i</a:t>
            </a:r>
            <a:r>
              <a:rPr lang="en-US" sz="2400" dirty="0"/>
              <a:t> </a:t>
            </a:r>
            <a:r>
              <a:rPr lang="en-US" sz="2400" dirty="0" err="1"/>
              <a:t>Nevojave</a:t>
            </a:r>
            <a:r>
              <a:rPr lang="en-US" sz="2400" dirty="0"/>
              <a:t> </a:t>
            </a:r>
            <a:r>
              <a:rPr lang="en-US" sz="2400" dirty="0" err="1"/>
              <a:t>dhe</a:t>
            </a:r>
            <a:r>
              <a:rPr lang="en-US" sz="2400" dirty="0"/>
              <a:t> </a:t>
            </a:r>
            <a:r>
              <a:rPr lang="en-US" sz="2400" dirty="0" err="1"/>
              <a:t>Disponueshmërisë</a:t>
            </a:r>
            <a:r>
              <a:rPr lang="en-US" sz="2400" dirty="0"/>
              <a:t> </a:t>
            </a:r>
            <a:r>
              <a:rPr lang="en-US" sz="2400" dirty="0" err="1"/>
              <a:t>së</a:t>
            </a:r>
            <a:r>
              <a:rPr lang="en-US" sz="2400" dirty="0"/>
              <a:t> </a:t>
            </a:r>
            <a:r>
              <a:rPr lang="en-US" sz="2400" dirty="0" err="1"/>
              <a:t>Fondeve</a:t>
            </a:r>
            <a:r>
              <a:rPr lang="en-US" sz="2400" dirty="0"/>
              <a:t> (</a:t>
            </a:r>
            <a:r>
              <a:rPr lang="en-US" sz="2400" dirty="0" err="1"/>
              <a:t>neni</a:t>
            </a:r>
            <a:r>
              <a:rPr lang="en-US" sz="2400" dirty="0"/>
              <a:t> 8)</a:t>
            </a:r>
          </a:p>
          <a:p>
            <a:r>
              <a:rPr lang="sq-AL" sz="2400" dirty="0"/>
              <a:t>Regjistri përmbledhës i prokurimit</a:t>
            </a:r>
            <a:r>
              <a:rPr lang="en-US" sz="2400" dirty="0"/>
              <a:t> (n</a:t>
            </a:r>
            <a:r>
              <a:rPr lang="sq-AL" sz="2400" dirty="0"/>
              <a:t>eni </a:t>
            </a:r>
            <a:r>
              <a:rPr lang="en-US" sz="2400" dirty="0"/>
              <a:t>26)</a:t>
            </a:r>
            <a:endParaRPr lang="sq-AL" sz="2400" dirty="0"/>
          </a:p>
          <a:p>
            <a:r>
              <a:rPr lang="sq-AL" sz="2400" dirty="0"/>
              <a:t>Dosja e tenderit</a:t>
            </a:r>
            <a:r>
              <a:rPr lang="en-US" sz="2400" dirty="0"/>
              <a:t> (n</a:t>
            </a:r>
            <a:r>
              <a:rPr lang="sq-AL" sz="2400" dirty="0"/>
              <a:t>eni 17</a:t>
            </a:r>
            <a:r>
              <a:rPr lang="en-US" sz="2400" dirty="0"/>
              <a:t>) </a:t>
            </a:r>
            <a:endParaRPr lang="sq-AL" sz="2400" dirty="0"/>
          </a:p>
          <a:p>
            <a:r>
              <a:rPr lang="sq-AL" sz="2400" dirty="0"/>
              <a:t>Specifikimet teknike </a:t>
            </a:r>
            <a:r>
              <a:rPr lang="en-US" sz="2400" dirty="0"/>
              <a:t>(n</a:t>
            </a:r>
            <a:r>
              <a:rPr lang="sq-AL" sz="2400" dirty="0"/>
              <a:t>eni</a:t>
            </a:r>
            <a:r>
              <a:rPr lang="en-US" sz="2400" dirty="0"/>
              <a:t> 19)</a:t>
            </a:r>
            <a:endParaRPr lang="sq-AL" sz="2400" dirty="0"/>
          </a:p>
          <a:p>
            <a:r>
              <a:rPr lang="sq-AL" sz="2400" dirty="0"/>
              <a:t>Ofrimi i informacioneve shtesë ose sqarimeve dhe zgjatjet e afateve kohore </a:t>
            </a:r>
            <a:r>
              <a:rPr lang="en-US" sz="2400" dirty="0"/>
              <a:t>(</a:t>
            </a:r>
            <a:r>
              <a:rPr lang="en-US" sz="2400" dirty="0" err="1"/>
              <a:t>neni</a:t>
            </a:r>
            <a:r>
              <a:rPr lang="en-US" sz="2400" dirty="0"/>
              <a:t> 24)</a:t>
            </a:r>
            <a:endParaRPr lang="sq-AL" sz="2400" dirty="0"/>
          </a:p>
          <a:p>
            <a:r>
              <a:rPr lang="sq-AL" sz="2400" dirty="0"/>
              <a:t>Kriteret e Përzgjedhjes</a:t>
            </a:r>
            <a:r>
              <a:rPr lang="en-US" sz="2400" dirty="0"/>
              <a:t> (</a:t>
            </a:r>
            <a:r>
              <a:rPr lang="en-US" sz="2400" dirty="0" err="1"/>
              <a:t>neni</a:t>
            </a:r>
            <a:r>
              <a:rPr lang="en-US" sz="2400" dirty="0"/>
              <a:t> 25)</a:t>
            </a:r>
            <a:endParaRPr lang="sq-AL" sz="2400" dirty="0"/>
          </a:p>
          <a:p>
            <a:r>
              <a:rPr lang="sq-AL" sz="2400" dirty="0"/>
              <a:t>Grupi i Operatorëve Ekonomik</a:t>
            </a:r>
            <a:r>
              <a:rPr lang="en-US" sz="2400" dirty="0"/>
              <a:t> (</a:t>
            </a:r>
            <a:r>
              <a:rPr lang="en-US" sz="2400" dirty="0" err="1"/>
              <a:t>neni</a:t>
            </a:r>
            <a:r>
              <a:rPr lang="en-US" sz="2400" dirty="0"/>
              <a:t> 26)</a:t>
            </a:r>
            <a:endParaRPr lang="sq-AL" sz="2400" dirty="0"/>
          </a:p>
          <a:p>
            <a:r>
              <a:rPr lang="sq-AL" sz="2400" dirty="0"/>
              <a:t>Validiteti i Tenderit</a:t>
            </a:r>
            <a:r>
              <a:rPr lang="en-US" sz="2400" dirty="0"/>
              <a:t> (</a:t>
            </a:r>
            <a:r>
              <a:rPr lang="en-US" sz="2400" dirty="0" err="1"/>
              <a:t>neni</a:t>
            </a:r>
            <a:r>
              <a:rPr lang="en-US" sz="2400" dirty="0"/>
              <a:t> 30)</a:t>
            </a:r>
            <a:endParaRPr lang="sq-AL" sz="2400" dirty="0"/>
          </a:p>
          <a:p>
            <a:pPr marL="342900" indent="-342900">
              <a:spcBef>
                <a:spcPct val="50000"/>
              </a:spcBef>
              <a:defRPr/>
            </a:pPr>
            <a:endParaRPr lang="en-US" sz="2400" dirty="0"/>
          </a:p>
          <a:p>
            <a:endParaRPr lang="sq-AL" dirty="0"/>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2</a:t>
            </a:fld>
            <a:endParaRPr lang="en-US" altLang="en-US"/>
          </a:p>
        </p:txBody>
      </p:sp>
    </p:spTree>
    <p:extLst>
      <p:ext uri="{BB962C8B-B14F-4D97-AF65-F5344CB8AC3E}">
        <p14:creationId xmlns:p14="http://schemas.microsoft.com/office/powerpoint/2010/main" val="1011620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sz="3600" b="1" dirty="0" err="1">
                <a:solidFill>
                  <a:schemeClr val="accent1">
                    <a:lumMod val="75000"/>
                  </a:schemeClr>
                </a:solidFill>
              </a:rPr>
              <a:t>Krijimi</a:t>
            </a:r>
            <a:r>
              <a:rPr lang="en-GB" sz="3600" b="1" dirty="0">
                <a:solidFill>
                  <a:schemeClr val="accent1">
                    <a:lumMod val="75000"/>
                  </a:schemeClr>
                </a:solidFill>
              </a:rPr>
              <a:t> </a:t>
            </a:r>
            <a:r>
              <a:rPr lang="en-GB" sz="3600" b="1" dirty="0" err="1">
                <a:solidFill>
                  <a:schemeClr val="accent1">
                    <a:lumMod val="75000"/>
                  </a:schemeClr>
                </a:solidFill>
              </a:rPr>
              <a:t>i</a:t>
            </a:r>
            <a:r>
              <a:rPr lang="en-GB" sz="3600" b="1" dirty="0">
                <a:solidFill>
                  <a:schemeClr val="accent1">
                    <a:lumMod val="75000"/>
                  </a:schemeClr>
                </a:solidFill>
              </a:rPr>
              <a:t> </a:t>
            </a:r>
            <a:r>
              <a:rPr lang="en-GB" sz="3600" b="1" dirty="0" err="1">
                <a:solidFill>
                  <a:schemeClr val="accent1">
                    <a:lumMod val="75000"/>
                  </a:schemeClr>
                </a:solidFill>
              </a:rPr>
              <a:t>komisionit</a:t>
            </a:r>
            <a:r>
              <a:rPr lang="en-GB" sz="3600" b="1" dirty="0">
                <a:solidFill>
                  <a:schemeClr val="accent1">
                    <a:lumMod val="75000"/>
                  </a:schemeClr>
                </a:solidFill>
              </a:rPr>
              <a:t> </a:t>
            </a:r>
            <a:r>
              <a:rPr lang="en-GB" sz="3600" b="1" dirty="0" err="1">
                <a:solidFill>
                  <a:schemeClr val="accent1">
                    <a:lumMod val="75000"/>
                  </a:schemeClr>
                </a:solidFill>
              </a:rPr>
              <a:t>vlerësues</a:t>
            </a:r>
            <a:r>
              <a:rPr lang="en-GB" sz="3600" b="1" dirty="0">
                <a:solidFill>
                  <a:schemeClr val="accent1">
                    <a:lumMod val="75000"/>
                  </a:schemeClr>
                </a:solidFill>
              </a:rPr>
              <a:t> (</a:t>
            </a:r>
            <a:r>
              <a:rPr lang="en-GB" sz="3600" b="1" dirty="0" err="1">
                <a:solidFill>
                  <a:schemeClr val="accent1">
                    <a:lumMod val="75000"/>
                  </a:schemeClr>
                </a:solidFill>
              </a:rPr>
              <a:t>neni</a:t>
            </a:r>
            <a:r>
              <a:rPr lang="en-GB" sz="3600" b="1" dirty="0">
                <a:solidFill>
                  <a:schemeClr val="accent1">
                    <a:lumMod val="75000"/>
                  </a:schemeClr>
                </a:solidFill>
              </a:rPr>
              <a:t> 39)</a:t>
            </a:r>
            <a:br>
              <a:rPr lang="en-US" sz="2800" b="1" dirty="0">
                <a:solidFill>
                  <a:schemeClr val="accent1">
                    <a:lumMod val="75000"/>
                  </a:schemeClr>
                </a:solidFill>
              </a:rPr>
            </a:br>
            <a:r>
              <a:rPr lang="en-GB" sz="2800" b="1" i="1" dirty="0" err="1">
                <a:solidFill>
                  <a:schemeClr val="accent1">
                    <a:lumMod val="75000"/>
                  </a:schemeClr>
                </a:solidFill>
              </a:rPr>
              <a:t>vazhdim</a:t>
            </a:r>
            <a:endParaRPr lang="en-US" dirty="0"/>
          </a:p>
        </p:txBody>
      </p:sp>
      <p:sp>
        <p:nvSpPr>
          <p:cNvPr id="3" name="Content Placeholder 2"/>
          <p:cNvSpPr>
            <a:spLocks noGrp="1"/>
          </p:cNvSpPr>
          <p:nvPr>
            <p:ph idx="1"/>
          </p:nvPr>
        </p:nvSpPr>
        <p:spPr/>
        <p:txBody>
          <a:bodyPr/>
          <a:lstStyle/>
          <a:p>
            <a:pPr marL="342900" indent="-342900">
              <a:buFont typeface="Wingdings" panose="05000000000000000000" pitchFamily="2" charset="2"/>
              <a:buChar char="Ø"/>
            </a:pPr>
            <a:r>
              <a:rPr lang="en-US" sz="2000" b="1" dirty="0">
                <a:latin typeface="Cambria" panose="02040503050406030204" pitchFamily="18" charset="0"/>
                <a:ea typeface="Cambria" panose="02040503050406030204" pitchFamily="18" charset="0"/>
              </a:rPr>
              <a:t>ZPP </a:t>
            </a:r>
            <a:r>
              <a:rPr lang="en-US" sz="2000" b="1" dirty="0" err="1">
                <a:latin typeface="Cambria" panose="02040503050406030204" pitchFamily="18" charset="0"/>
                <a:ea typeface="Cambria" panose="02040503050406030204" pitchFamily="18" charset="0"/>
              </a:rPr>
              <a:t>mund</a:t>
            </a:r>
            <a:r>
              <a:rPr lang="en-US" sz="2000" b="1" dirty="0">
                <a:latin typeface="Cambria" panose="02040503050406030204" pitchFamily="18" charset="0"/>
                <a:ea typeface="Cambria" panose="02040503050406030204" pitchFamily="18" charset="0"/>
              </a:rPr>
              <a:t>:</a:t>
            </a:r>
          </a:p>
          <a:p>
            <a:pPr marL="0" indent="0">
              <a:buNone/>
            </a:pPr>
            <a:endParaRPr lang="en-US" sz="2000" b="1"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ü"/>
            </a:pPr>
            <a:r>
              <a:rPr lang="sq-AL" sz="2000" b="1" dirty="0">
                <a:solidFill>
                  <a:srgbClr val="FF0000"/>
                </a:solidFill>
              </a:rPr>
              <a:t>të pranojë </a:t>
            </a:r>
            <a:r>
              <a:rPr lang="sq-AL" sz="2000" dirty="0"/>
              <a:t>rekomandimin e komisionit vlerësues dhe të nxjerrë vendimin përfundimar mbi dhënien e kontratës</a:t>
            </a:r>
            <a:r>
              <a:rPr lang="en-US" sz="2000" dirty="0"/>
              <a:t>;</a:t>
            </a:r>
          </a:p>
          <a:p>
            <a:pPr marL="0" indent="0">
              <a:buNone/>
            </a:pPr>
            <a:endParaRPr lang="en-US" sz="2000" dirty="0"/>
          </a:p>
          <a:p>
            <a:pPr marL="342900" indent="-342900">
              <a:buFont typeface="Wingdings" panose="05000000000000000000" pitchFamily="2" charset="2"/>
              <a:buChar char="ü"/>
            </a:pPr>
            <a:r>
              <a:rPr lang="sq-AL" sz="2000" b="1" dirty="0">
                <a:solidFill>
                  <a:srgbClr val="FF0000"/>
                </a:solidFill>
              </a:rPr>
              <a:t>të refuzojë </a:t>
            </a:r>
            <a:r>
              <a:rPr lang="sq-AL" sz="2000" dirty="0"/>
              <a:t>duke dhënë arsyet me shkrim,</a:t>
            </a:r>
            <a:r>
              <a:rPr lang="en-US" sz="2000" dirty="0"/>
              <a:t> </a:t>
            </a:r>
            <a:r>
              <a:rPr lang="en-US" sz="2000" dirty="0" err="1"/>
              <a:t>të</a:t>
            </a:r>
            <a:r>
              <a:rPr lang="en-US" sz="2000" dirty="0"/>
              <a:t> </a:t>
            </a:r>
            <a:r>
              <a:rPr lang="sq-AL" sz="2000" dirty="0"/>
              <a:t>njoftojë menjëherë ZKA dhe të kërkojë rivlerësimin e tenderëve. </a:t>
            </a:r>
            <a:endParaRPr lang="en-US" sz="2000" dirty="0"/>
          </a:p>
          <a:p>
            <a:pPr marL="0" indent="0">
              <a:buNone/>
            </a:pPr>
            <a:endParaRPr lang="en-US" sz="2000" dirty="0"/>
          </a:p>
          <a:p>
            <a:pPr marL="342900" indent="-342900">
              <a:buFont typeface="Wingdings" panose="05000000000000000000" pitchFamily="2" charset="2"/>
              <a:buChar char="Ø"/>
            </a:pPr>
            <a:r>
              <a:rPr lang="sq-AL" sz="2000" dirty="0"/>
              <a:t>Rivlerësimi i tenderëve </a:t>
            </a:r>
            <a:r>
              <a:rPr lang="sq-AL" sz="2000" b="1" dirty="0"/>
              <a:t>mund</a:t>
            </a:r>
            <a:r>
              <a:rPr lang="sq-AL" sz="2000" dirty="0"/>
              <a:t> të bëhet nga i njëjti komision</a:t>
            </a:r>
            <a:r>
              <a:rPr lang="en-US" sz="2000" dirty="0"/>
              <a:t>.</a:t>
            </a:r>
            <a:r>
              <a:rPr lang="sq-AL" sz="2000" dirty="0"/>
              <a:t> </a:t>
            </a:r>
            <a:r>
              <a:rPr lang="en-US" sz="2000" dirty="0">
                <a:latin typeface="Cambria" panose="02040503050406030204" pitchFamily="18" charset="0"/>
                <a:ea typeface="Cambria" panose="02040503050406030204" pitchFamily="18" charset="0"/>
              </a:rPr>
              <a:t> </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20</a:t>
            </a:fld>
            <a:endParaRPr lang="en-US" altLang="en-US"/>
          </a:p>
        </p:txBody>
      </p:sp>
    </p:spTree>
    <p:extLst>
      <p:ext uri="{BB962C8B-B14F-4D97-AF65-F5344CB8AC3E}">
        <p14:creationId xmlns:p14="http://schemas.microsoft.com/office/powerpoint/2010/main" val="530161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605954"/>
          </a:xfrm>
        </p:spPr>
        <p:txBody>
          <a:bodyPr>
            <a:normAutofit/>
          </a:bodyPr>
          <a:lstStyle/>
          <a:p>
            <a:r>
              <a:rPr lang="en-US" sz="2800" dirty="0">
                <a:solidFill>
                  <a:schemeClr val="accent1">
                    <a:lumMod val="75000"/>
                  </a:schemeClr>
                </a:solidFill>
                <a:latin typeface="Cambria" panose="02040503050406030204" pitchFamily="18" charset="0"/>
                <a:ea typeface="Cambria" panose="02040503050406030204" pitchFamily="18" charset="0"/>
              </a:rPr>
              <a:t>                  </a:t>
            </a:r>
            <a:r>
              <a:rPr lang="en-US" sz="2800" dirty="0" err="1">
                <a:solidFill>
                  <a:schemeClr val="accent1">
                    <a:lumMod val="75000"/>
                  </a:schemeClr>
                </a:solidFill>
                <a:latin typeface="Cambria" panose="02040503050406030204" pitchFamily="18" charset="0"/>
                <a:ea typeface="Cambria" panose="02040503050406030204" pitchFamily="18" charset="0"/>
              </a:rPr>
              <a:t>Procedura</a:t>
            </a:r>
            <a:r>
              <a:rPr lang="en-US" sz="2800" dirty="0">
                <a:solidFill>
                  <a:schemeClr val="accent1">
                    <a:lumMod val="75000"/>
                  </a:schemeClr>
                </a:solidFill>
                <a:latin typeface="Cambria" panose="02040503050406030204" pitchFamily="18" charset="0"/>
                <a:ea typeface="Cambria" panose="02040503050406030204" pitchFamily="18" charset="0"/>
              </a:rPr>
              <a:t> e </a:t>
            </a:r>
            <a:r>
              <a:rPr lang="en-US" sz="2800" dirty="0" err="1">
                <a:solidFill>
                  <a:schemeClr val="accent1">
                    <a:lumMod val="75000"/>
                  </a:schemeClr>
                </a:solidFill>
                <a:latin typeface="Cambria" panose="02040503050406030204" pitchFamily="18" charset="0"/>
                <a:ea typeface="Cambria" panose="02040503050406030204" pitchFamily="18" charset="0"/>
              </a:rPr>
              <a:t>Hapur</a:t>
            </a:r>
            <a:r>
              <a:rPr lang="en-US" sz="2800" dirty="0">
                <a:solidFill>
                  <a:schemeClr val="accent1">
                    <a:lumMod val="75000"/>
                  </a:schemeClr>
                </a:solidFill>
                <a:latin typeface="Cambria" panose="02040503050406030204" pitchFamily="18" charset="0"/>
                <a:ea typeface="Cambria" panose="02040503050406030204" pitchFamily="18" charset="0"/>
              </a:rPr>
              <a:t>/ e </a:t>
            </a:r>
            <a:r>
              <a:rPr lang="en-US" sz="2800" dirty="0" err="1">
                <a:solidFill>
                  <a:schemeClr val="accent1">
                    <a:lumMod val="75000"/>
                  </a:schemeClr>
                </a:solidFill>
                <a:latin typeface="Cambria" panose="02040503050406030204" pitchFamily="18" charset="0"/>
                <a:ea typeface="Cambria" panose="02040503050406030204" pitchFamily="18" charset="0"/>
              </a:rPr>
              <a:t>kufizuar</a:t>
            </a:r>
            <a:endParaRPr lang="en-US" sz="2800" dirty="0">
              <a:solidFill>
                <a:schemeClr val="accent1">
                  <a:lumMod val="75000"/>
                </a:schemeClr>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769905" y="1278320"/>
            <a:ext cx="7335355" cy="5078031"/>
          </a:xfrm>
        </p:spPr>
        <p:txBody>
          <a:bodyPr>
            <a:noAutofit/>
          </a:bodyPr>
          <a:lstStyle/>
          <a:p>
            <a:pPr marL="457200" lvl="1" indent="-457200" algn="just">
              <a:lnSpc>
                <a:spcPct val="115000"/>
              </a:lnSpc>
              <a:spcBef>
                <a:spcPts val="0"/>
              </a:spcBef>
              <a:spcAft>
                <a:spcPts val="1000"/>
              </a:spcAft>
              <a:buFont typeface="Wingdings" panose="05000000000000000000" pitchFamily="2" charset="2"/>
              <a:buChar char="Ø"/>
            </a:pPr>
            <a:r>
              <a:rPr lang="sq-AL" sz="2800" b="1" dirty="0"/>
              <a:t>Dosja e tenderit, </a:t>
            </a:r>
            <a:r>
              <a:rPr lang="sq-AL" sz="2800" dirty="0"/>
              <a:t>duke përfshirë edhe anekset, përcakton të gjitha kushtet materiale të kontratës</a:t>
            </a:r>
            <a:r>
              <a:rPr lang="en-US" sz="2800" dirty="0"/>
              <a:t>.</a:t>
            </a:r>
          </a:p>
          <a:p>
            <a:pPr marL="0" lvl="1" indent="0" algn="just">
              <a:lnSpc>
                <a:spcPct val="115000"/>
              </a:lnSpc>
              <a:spcBef>
                <a:spcPts val="0"/>
              </a:spcBef>
              <a:spcAft>
                <a:spcPts val="1000"/>
              </a:spcAft>
              <a:buNone/>
            </a:pPr>
            <a:endParaRPr lang="en-US" sz="2800" dirty="0"/>
          </a:p>
          <a:p>
            <a:pPr marL="457200" lvl="1" indent="-457200" algn="just">
              <a:lnSpc>
                <a:spcPct val="115000"/>
              </a:lnSpc>
              <a:spcBef>
                <a:spcPts val="0"/>
              </a:spcBef>
              <a:spcAft>
                <a:spcPts val="1000"/>
              </a:spcAft>
              <a:buFont typeface="Wingdings" panose="05000000000000000000" pitchFamily="2" charset="2"/>
              <a:buChar char="Ø"/>
            </a:pPr>
            <a:r>
              <a:rPr lang="en-US" sz="2800" dirty="0"/>
              <a:t>N</a:t>
            </a:r>
            <a:r>
              <a:rPr lang="sq-AL" sz="2800" b="1" dirty="0"/>
              <a:t>uk ka hapësirë për ndonjë negocijim të kushteve të kontratës para nënshkrimit.</a:t>
            </a:r>
            <a:endParaRPr lang="en-US" sz="2800" b="1" dirty="0"/>
          </a:p>
          <a:p>
            <a:pPr marL="0" lvl="1" indent="0" algn="just">
              <a:lnSpc>
                <a:spcPct val="115000"/>
              </a:lnSpc>
              <a:spcBef>
                <a:spcPts val="0"/>
              </a:spcBef>
              <a:spcAft>
                <a:spcPts val="1000"/>
              </a:spcAft>
              <a:buNone/>
            </a:pPr>
            <a:endParaRPr lang="en-US" sz="2800" b="1" dirty="0"/>
          </a:p>
          <a:p>
            <a:pPr marL="457200" lvl="1" indent="-457200">
              <a:lnSpc>
                <a:spcPct val="115000"/>
              </a:lnSpc>
              <a:spcBef>
                <a:spcPts val="0"/>
              </a:spcBef>
              <a:spcAft>
                <a:spcPts val="1000"/>
              </a:spcAft>
              <a:buFont typeface="Wingdings" panose="05000000000000000000" pitchFamily="2" charset="2"/>
              <a:buChar char="Ø"/>
            </a:pPr>
            <a:r>
              <a:rPr lang="en-US" sz="2800" dirty="0"/>
              <a:t>N</a:t>
            </a:r>
            <a:r>
              <a:rPr lang="sq-AL" sz="2800" dirty="0" err="1"/>
              <a:t>egociata</a:t>
            </a:r>
            <a:r>
              <a:rPr lang="sq-AL" sz="2800" dirty="0"/>
              <a:t> të tilla do të krijojnë një </a:t>
            </a:r>
            <a:r>
              <a:rPr lang="sq-AL" sz="2800" b="1" dirty="0"/>
              <a:t>shkelje të parimit të trajtimit të barabartë</a:t>
            </a:r>
            <a:r>
              <a:rPr lang="sq-AL" sz="2800" dirty="0"/>
              <a:t>. </a:t>
            </a:r>
          </a:p>
          <a:p>
            <a:pPr marL="0" marR="71755" lvl="0" indent="0" algn="just">
              <a:lnSpc>
                <a:spcPct val="115000"/>
              </a:lnSpc>
              <a:spcBef>
                <a:spcPts val="0"/>
              </a:spcBef>
              <a:spcAft>
                <a:spcPts val="1000"/>
              </a:spcAft>
              <a:buNone/>
            </a:pPr>
            <a:r>
              <a:rPr lang="sq-AL" sz="2400" dirty="0">
                <a:solidFill>
                  <a:srgbClr val="000000"/>
                </a:solidFill>
                <a:effectLst/>
                <a:latin typeface="Calibria"/>
                <a:ea typeface="MS Mincho" panose="02020609040205080304" pitchFamily="49" charset="-128"/>
                <a:cs typeface="Times New Roman" panose="02020603050405020304" pitchFamily="18" charset="0"/>
              </a:rPr>
              <a:t> </a:t>
            </a:r>
            <a:endParaRPr lang="en-US" sz="2400" dirty="0">
              <a:effectLst/>
              <a:latin typeface="Calibria"/>
              <a:ea typeface="MS Mincho" panose="02020609040205080304" pitchFamily="49" charset="-128"/>
              <a:cs typeface="Times New Roman" panose="02020603050405020304" pitchFamily="18" charset="0"/>
            </a:endParaRPr>
          </a:p>
          <a:p>
            <a:endParaRPr lang="en-US" sz="2400" dirty="0">
              <a:latin typeface="Cambria" panose="02040503050406030204" pitchFamily="18" charset="0"/>
              <a:ea typeface="Cambria" panose="02040503050406030204" pitchFamily="18" charset="0"/>
            </a:endParaRPr>
          </a:p>
          <a:p>
            <a:pPr marL="0" indent="0">
              <a:buNone/>
            </a:pPr>
            <a:endParaRPr lang="en-US" sz="2400" dirty="0">
              <a:latin typeface="Cambria" panose="02040503050406030204" pitchFamily="18" charset="0"/>
              <a:ea typeface="Cambria" panose="02040503050406030204" pitchFamily="18" charset="0"/>
            </a:endParaRPr>
          </a:p>
        </p:txBody>
      </p:sp>
      <p:sp>
        <p:nvSpPr>
          <p:cNvPr id="5" name="Slide Number Placeholder 4"/>
          <p:cNvSpPr>
            <a:spLocks noGrp="1"/>
          </p:cNvSpPr>
          <p:nvPr>
            <p:ph type="sldNum" sz="quarter" idx="12"/>
          </p:nvPr>
        </p:nvSpPr>
        <p:spPr/>
        <p:txBody>
          <a:bodyPr/>
          <a:lstStyle/>
          <a:p>
            <a:pPr>
              <a:defRPr/>
            </a:pPr>
            <a:fld id="{27D149EC-AD9C-499E-93F6-B952DDA697AE}" type="slidenum">
              <a:rPr lang="en-US" altLang="en-US" smtClean="0"/>
              <a:pPr>
                <a:defRPr/>
              </a:pPr>
              <a:t>21</a:t>
            </a:fld>
            <a:endParaRPr lang="en-US" altLang="en-US"/>
          </a:p>
        </p:txBody>
      </p:sp>
    </p:spTree>
    <p:extLst>
      <p:ext uri="{BB962C8B-B14F-4D97-AF65-F5344CB8AC3E}">
        <p14:creationId xmlns:p14="http://schemas.microsoft.com/office/powerpoint/2010/main" val="30817861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CE189-9BEE-9122-AFC9-18AD7BBFD4AC}"/>
              </a:ext>
            </a:extLst>
          </p:cNvPr>
          <p:cNvSpPr>
            <a:spLocks noGrp="1"/>
          </p:cNvSpPr>
          <p:nvPr>
            <p:ph type="title"/>
          </p:nvPr>
        </p:nvSpPr>
        <p:spPr/>
        <p:txBody>
          <a:bodyPr/>
          <a:lstStyle/>
          <a:p>
            <a:pPr algn="ctr"/>
            <a:r>
              <a:rPr lang="en-US" sz="3600" dirty="0" err="1">
                <a:solidFill>
                  <a:schemeClr val="accent1">
                    <a:lumMod val="75000"/>
                  </a:schemeClr>
                </a:solidFill>
                <a:latin typeface="Cambria" panose="02040503050406030204" pitchFamily="18" charset="0"/>
                <a:ea typeface="Cambria" panose="02040503050406030204" pitchFamily="18" charset="0"/>
              </a:rPr>
              <a:t>Procedura</a:t>
            </a:r>
            <a:r>
              <a:rPr lang="en-US" sz="3600" dirty="0">
                <a:solidFill>
                  <a:schemeClr val="accent1">
                    <a:lumMod val="75000"/>
                  </a:schemeClr>
                </a:solidFill>
                <a:latin typeface="Cambria" panose="02040503050406030204" pitchFamily="18" charset="0"/>
                <a:ea typeface="Cambria" panose="02040503050406030204" pitchFamily="18" charset="0"/>
              </a:rPr>
              <a:t> e </a:t>
            </a:r>
            <a:r>
              <a:rPr lang="en-US" sz="3600" dirty="0" err="1">
                <a:solidFill>
                  <a:schemeClr val="accent1">
                    <a:lumMod val="75000"/>
                  </a:schemeClr>
                </a:solidFill>
                <a:latin typeface="Cambria" panose="02040503050406030204" pitchFamily="18" charset="0"/>
                <a:ea typeface="Cambria" panose="02040503050406030204" pitchFamily="18" charset="0"/>
              </a:rPr>
              <a:t>Negociuar</a:t>
            </a:r>
            <a:r>
              <a:rPr lang="en-US" sz="3600" dirty="0">
                <a:solidFill>
                  <a:schemeClr val="accent1">
                    <a:lumMod val="75000"/>
                  </a:schemeClr>
                </a:solidFill>
                <a:latin typeface="Cambria" panose="02040503050406030204" pitchFamily="18" charset="0"/>
                <a:ea typeface="Cambria" panose="02040503050406030204" pitchFamily="18" charset="0"/>
              </a:rPr>
              <a:t> pa </a:t>
            </a:r>
            <a:r>
              <a:rPr lang="en-US" sz="3600" dirty="0" err="1">
                <a:solidFill>
                  <a:schemeClr val="accent1">
                    <a:lumMod val="75000"/>
                  </a:schemeClr>
                </a:solidFill>
                <a:latin typeface="Cambria" panose="02040503050406030204" pitchFamily="18" charset="0"/>
                <a:ea typeface="Cambria" panose="02040503050406030204" pitchFamily="18" charset="0"/>
              </a:rPr>
              <a:t>Publikimin</a:t>
            </a:r>
            <a:r>
              <a:rPr lang="en-US" sz="3600" dirty="0">
                <a:solidFill>
                  <a:schemeClr val="accent1">
                    <a:lumMod val="75000"/>
                  </a:schemeClr>
                </a:solidFill>
                <a:latin typeface="Cambria" panose="02040503050406030204" pitchFamily="18" charset="0"/>
                <a:ea typeface="Cambria" panose="02040503050406030204" pitchFamily="18" charset="0"/>
              </a:rPr>
              <a:t> e </a:t>
            </a:r>
            <a:r>
              <a:rPr lang="en-US" sz="3600" dirty="0" err="1">
                <a:solidFill>
                  <a:schemeClr val="accent1">
                    <a:lumMod val="75000"/>
                  </a:schemeClr>
                </a:solidFill>
                <a:latin typeface="Cambria" panose="02040503050406030204" pitchFamily="18" charset="0"/>
                <a:ea typeface="Cambria" panose="02040503050406030204" pitchFamily="18" charset="0"/>
              </a:rPr>
              <a:t>Njoftimit</a:t>
            </a:r>
            <a:r>
              <a:rPr lang="en-US" sz="3600" dirty="0">
                <a:solidFill>
                  <a:schemeClr val="accent1">
                    <a:lumMod val="75000"/>
                  </a:schemeClr>
                </a:solidFill>
                <a:latin typeface="Cambria" panose="02040503050406030204" pitchFamily="18" charset="0"/>
                <a:ea typeface="Cambria" panose="02040503050406030204" pitchFamily="18" charset="0"/>
              </a:rPr>
              <a:t> </a:t>
            </a:r>
            <a:r>
              <a:rPr lang="en-US" sz="3600" dirty="0" err="1">
                <a:solidFill>
                  <a:schemeClr val="accent1">
                    <a:lumMod val="75000"/>
                  </a:schemeClr>
                </a:solidFill>
                <a:latin typeface="Cambria" panose="02040503050406030204" pitchFamily="18" charset="0"/>
                <a:ea typeface="Cambria" panose="02040503050406030204" pitchFamily="18" charset="0"/>
              </a:rPr>
              <a:t>për</a:t>
            </a:r>
            <a:r>
              <a:rPr lang="en-US" sz="3600" dirty="0">
                <a:solidFill>
                  <a:schemeClr val="accent1">
                    <a:lumMod val="75000"/>
                  </a:schemeClr>
                </a:solidFill>
                <a:latin typeface="Cambria" panose="02040503050406030204" pitchFamily="18" charset="0"/>
                <a:ea typeface="Cambria" panose="02040503050406030204" pitchFamily="18" charset="0"/>
              </a:rPr>
              <a:t> </a:t>
            </a:r>
            <a:r>
              <a:rPr lang="en-US" sz="3600" dirty="0" err="1">
                <a:solidFill>
                  <a:schemeClr val="accent1">
                    <a:lumMod val="75000"/>
                  </a:schemeClr>
                </a:solidFill>
                <a:latin typeface="Cambria" panose="02040503050406030204" pitchFamily="18" charset="0"/>
                <a:ea typeface="Cambria" panose="02040503050406030204" pitchFamily="18" charset="0"/>
              </a:rPr>
              <a:t>Kontratë</a:t>
            </a:r>
            <a:r>
              <a:rPr lang="en-US" sz="3600" dirty="0">
                <a:solidFill>
                  <a:schemeClr val="accent1">
                    <a:lumMod val="75000"/>
                  </a:schemeClr>
                </a:solidFill>
                <a:latin typeface="Cambria" panose="02040503050406030204" pitchFamily="18" charset="0"/>
                <a:ea typeface="Cambria" panose="02040503050406030204" pitchFamily="18" charset="0"/>
              </a:rPr>
              <a:t> (</a:t>
            </a:r>
            <a:r>
              <a:rPr lang="en-US" sz="3600" dirty="0" err="1">
                <a:solidFill>
                  <a:schemeClr val="accent1">
                    <a:lumMod val="75000"/>
                  </a:schemeClr>
                </a:solidFill>
                <a:latin typeface="Cambria" panose="02040503050406030204" pitchFamily="18" charset="0"/>
                <a:ea typeface="Cambria" panose="02040503050406030204" pitchFamily="18" charset="0"/>
              </a:rPr>
              <a:t>neni</a:t>
            </a:r>
            <a:r>
              <a:rPr lang="en-US" sz="3600" dirty="0">
                <a:solidFill>
                  <a:schemeClr val="accent1">
                    <a:lumMod val="75000"/>
                  </a:schemeClr>
                </a:solidFill>
                <a:latin typeface="Cambria" panose="02040503050406030204" pitchFamily="18" charset="0"/>
                <a:ea typeface="Cambria" panose="02040503050406030204" pitchFamily="18" charset="0"/>
              </a:rPr>
              <a:t> 50)</a:t>
            </a:r>
            <a:endParaRPr lang="en-US" dirty="0"/>
          </a:p>
        </p:txBody>
      </p:sp>
      <p:sp>
        <p:nvSpPr>
          <p:cNvPr id="3" name="Content Placeholder 2">
            <a:extLst>
              <a:ext uri="{FF2B5EF4-FFF2-40B4-BE49-F238E27FC236}">
                <a16:creationId xmlns:a16="http://schemas.microsoft.com/office/drawing/2014/main" id="{3299BE8D-0B4F-A2D7-8214-148E6ED0A9EA}"/>
              </a:ext>
            </a:extLst>
          </p:cNvPr>
          <p:cNvSpPr>
            <a:spLocks noGrp="1"/>
          </p:cNvSpPr>
          <p:nvPr>
            <p:ph idx="1"/>
          </p:nvPr>
        </p:nvSpPr>
        <p:spPr/>
        <p:txBody>
          <a:bodyPr>
            <a:normAutofit lnSpcReduction="10000"/>
          </a:bodyPr>
          <a:lstStyle/>
          <a:p>
            <a:pPr marR="71755" algn="just">
              <a:lnSpc>
                <a:spcPct val="115000"/>
              </a:lnSpc>
              <a:spcBef>
                <a:spcPts val="0"/>
              </a:spcBef>
              <a:spcAft>
                <a:spcPts val="0"/>
              </a:spcAft>
              <a:buFont typeface="Wingdings" panose="05000000000000000000" pitchFamily="2" charset="2"/>
              <a:buChar char="Ø"/>
            </a:pP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PNPNJK e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përdorë</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AK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për</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të</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negociuar</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termet</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dhe</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kushtet</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e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kontratës</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me </a:t>
            </a:r>
            <a:r>
              <a:rPr lang="en-US" sz="2400" b="1"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një</a:t>
            </a:r>
            <a:r>
              <a:rPr lang="en-US" sz="24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apo</a:t>
            </a:r>
            <a:r>
              <a:rPr lang="en-US" sz="24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disa</a:t>
            </a:r>
            <a:r>
              <a:rPr lang="en-US" sz="2400" b="1"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b="1" dirty="0">
                <a:solidFill>
                  <a:srgbClr val="000000"/>
                </a:solidFill>
                <a:latin typeface="Cambria" panose="02040503050406030204" pitchFamily="18" charset="0"/>
                <a:ea typeface="Cambria" panose="02040503050406030204" pitchFamily="18" charset="0"/>
                <a:cs typeface="Times New Roman" panose="02020603050405020304" pitchFamily="18" charset="0"/>
              </a:rPr>
              <a:t>OE</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pa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patur</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nevojë</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me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publiku</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NJK.</a:t>
            </a:r>
          </a:p>
          <a:p>
            <a:pPr marL="0" marR="71755" indent="0" algn="just">
              <a:lnSpc>
                <a:spcPct val="115000"/>
              </a:lnSpc>
              <a:spcBef>
                <a:spcPts val="0"/>
              </a:spcBef>
              <a:spcAft>
                <a:spcPts val="0"/>
              </a:spcAft>
              <a:buNone/>
            </a:pPr>
            <a:endPar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endParaRPr>
          </a:p>
          <a:p>
            <a:pPr marR="71755" algn="just">
              <a:lnSpc>
                <a:spcPct val="115000"/>
              </a:lnSpc>
              <a:spcBef>
                <a:spcPts val="0"/>
              </a:spcBef>
              <a:spcAft>
                <a:spcPts val="0"/>
              </a:spcAft>
              <a:buFont typeface="Wingdings" panose="05000000000000000000" pitchFamily="2" charset="2"/>
              <a:buChar char="Ø"/>
            </a:pP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Është</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një</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procedurë</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e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jashtëzakonshme</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e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cila</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shmangë</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parimet</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themelore</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të</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PP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Transparaenca</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konkurrenca</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a:t>
            </a:r>
            <a:r>
              <a:rPr lang="sq-AL"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endPar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endParaRPr>
          </a:p>
          <a:p>
            <a:pPr marL="0" marR="71755" indent="0" algn="just">
              <a:lnSpc>
                <a:spcPct val="115000"/>
              </a:lnSpc>
              <a:spcBef>
                <a:spcPts val="0"/>
              </a:spcBef>
              <a:spcAft>
                <a:spcPts val="0"/>
              </a:spcAft>
              <a:buNone/>
            </a:pPr>
            <a:endPar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endParaRPr>
          </a:p>
          <a:p>
            <a:pPr marR="71755" algn="just">
              <a:lnSpc>
                <a:spcPct val="115000"/>
              </a:lnSpc>
              <a:spcBef>
                <a:spcPts val="0"/>
              </a:spcBef>
              <a:spcAft>
                <a:spcPts val="0"/>
              </a:spcAft>
              <a:buFont typeface="Wingdings" panose="05000000000000000000" pitchFamily="2" charset="2"/>
              <a:buChar char="Ø"/>
            </a:pP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Përdoret</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vetëm</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në</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rastet</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kur</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plotësohet</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një</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nga</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kushtet</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e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përcaktuara</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me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nenin</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35 </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të</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 LPP-</a:t>
            </a:r>
            <a:r>
              <a:rPr lang="en-US" sz="2400" dirty="0" err="1">
                <a:solidFill>
                  <a:srgbClr val="000000"/>
                </a:solidFill>
                <a:latin typeface="Cambria" panose="02040503050406030204" pitchFamily="18" charset="0"/>
                <a:ea typeface="Cambria" panose="02040503050406030204" pitchFamily="18" charset="0"/>
                <a:cs typeface="Times New Roman" panose="02020603050405020304" pitchFamily="18" charset="0"/>
              </a:rPr>
              <a:t>së</a:t>
            </a:r>
            <a:r>
              <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rPr>
              <a:t>.</a:t>
            </a:r>
          </a:p>
          <a:p>
            <a:pPr marL="0" marR="71755" indent="0" algn="just">
              <a:lnSpc>
                <a:spcPct val="115000"/>
              </a:lnSpc>
              <a:spcBef>
                <a:spcPts val="0"/>
              </a:spcBef>
              <a:spcAft>
                <a:spcPts val="0"/>
              </a:spcAft>
              <a:buNone/>
            </a:pPr>
            <a:endParaRPr lang="en-US" sz="2400" dirty="0">
              <a:solidFill>
                <a:srgbClr val="000000"/>
              </a:solidFill>
              <a:latin typeface="Cambria" panose="02040503050406030204" pitchFamily="18" charset="0"/>
              <a:ea typeface="Cambria" panose="02040503050406030204" pitchFamily="18" charset="0"/>
              <a:cs typeface="Times New Roman" panose="02020603050405020304" pitchFamily="18" charset="0"/>
            </a:endParaRPr>
          </a:p>
          <a:p>
            <a:pPr marR="71755" algn="just">
              <a:lnSpc>
                <a:spcPct val="115000"/>
              </a:lnSpc>
              <a:spcBef>
                <a:spcPts val="0"/>
              </a:spcBef>
              <a:spcAft>
                <a:spcPts val="0"/>
              </a:spcAft>
              <a:buFont typeface="Wingdings" panose="05000000000000000000" pitchFamily="2" charset="2"/>
              <a:buChar char="Ø"/>
            </a:pP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A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duhet</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të</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formohet</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një</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KV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dhe</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negocijimi</a:t>
            </a:r>
            <a:r>
              <a:rPr lang="en-US" sz="2400" dirty="0">
                <a:solidFill>
                  <a:srgbClr val="000000"/>
                </a:solidFill>
                <a:effectLst/>
                <a:latin typeface="Cambria" panose="02040503050406030204" pitchFamily="18" charset="0"/>
                <a:ea typeface="Cambria" panose="02040503050406030204" pitchFamily="18" charset="0"/>
                <a:cs typeface="Times New Roman" panose="02020603050405020304" pitchFamily="18" charset="0"/>
              </a:rPr>
              <a:t>?</a:t>
            </a:r>
          </a:p>
          <a:p>
            <a:pPr marL="0" indent="0">
              <a:buNone/>
            </a:pPr>
            <a:endParaRPr lang="en-US" sz="2400" dirty="0">
              <a:latin typeface="Cambria" panose="02040503050406030204" pitchFamily="18" charset="0"/>
              <a:ea typeface="Cambria" panose="02040503050406030204" pitchFamily="18" charset="0"/>
            </a:endParaRPr>
          </a:p>
        </p:txBody>
      </p:sp>
      <p:sp>
        <p:nvSpPr>
          <p:cNvPr id="4" name="Slide Number Placeholder 3">
            <a:extLst>
              <a:ext uri="{FF2B5EF4-FFF2-40B4-BE49-F238E27FC236}">
                <a16:creationId xmlns:a16="http://schemas.microsoft.com/office/drawing/2014/main" id="{717D8866-8771-1BE4-7D7C-ACC6D5CB7599}"/>
              </a:ext>
            </a:extLst>
          </p:cNvPr>
          <p:cNvSpPr>
            <a:spLocks noGrp="1"/>
          </p:cNvSpPr>
          <p:nvPr>
            <p:ph type="sldNum" sz="quarter" idx="12"/>
          </p:nvPr>
        </p:nvSpPr>
        <p:spPr/>
        <p:txBody>
          <a:bodyPr/>
          <a:lstStyle/>
          <a:p>
            <a:pPr>
              <a:defRPr/>
            </a:pPr>
            <a:fld id="{27D149EC-AD9C-499E-93F6-B952DDA697AE}" type="slidenum">
              <a:rPr lang="en-US" altLang="en-US" smtClean="0"/>
              <a:pPr>
                <a:defRPr/>
              </a:pPr>
              <a:t>22</a:t>
            </a:fld>
            <a:endParaRPr lang="en-US" altLang="en-US"/>
          </a:p>
        </p:txBody>
      </p:sp>
    </p:spTree>
    <p:extLst>
      <p:ext uri="{BB962C8B-B14F-4D97-AF65-F5344CB8AC3E}">
        <p14:creationId xmlns:p14="http://schemas.microsoft.com/office/powerpoint/2010/main" val="77068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0"/>
            <a:ext cx="7886700" cy="1325563"/>
          </a:xfrm>
        </p:spPr>
        <p:txBody>
          <a:bodyPr>
            <a:normAutofit/>
          </a:bodyPr>
          <a:lstStyle/>
          <a:p>
            <a:pPr algn="ctr"/>
            <a:r>
              <a:rPr lang="en-US" sz="3200" b="1" dirty="0">
                <a:solidFill>
                  <a:schemeClr val="accent1">
                    <a:lumMod val="75000"/>
                  </a:schemeClr>
                </a:solidFill>
                <a:latin typeface="Cambria" panose="02040503050406030204" pitchFamily="18" charset="0"/>
                <a:ea typeface="Cambria" panose="02040503050406030204" pitchFamily="18" charset="0"/>
              </a:rPr>
              <a:t> </a:t>
            </a:r>
            <a:r>
              <a:rPr lang="en-US" sz="3200" b="1" dirty="0" err="1">
                <a:solidFill>
                  <a:schemeClr val="accent1">
                    <a:lumMod val="75000"/>
                  </a:schemeClr>
                </a:solidFill>
                <a:latin typeface="Cambria" panose="02040503050406030204" pitchFamily="18" charset="0"/>
                <a:ea typeface="Cambria" panose="02040503050406030204" pitchFamily="18" charset="0"/>
              </a:rPr>
              <a:t>Procedura</a:t>
            </a:r>
            <a:r>
              <a:rPr lang="en-US" sz="3200" b="1" dirty="0">
                <a:solidFill>
                  <a:schemeClr val="accent1">
                    <a:lumMod val="75000"/>
                  </a:schemeClr>
                </a:solidFill>
                <a:latin typeface="Cambria" panose="02040503050406030204" pitchFamily="18" charset="0"/>
                <a:ea typeface="Cambria" panose="02040503050406030204" pitchFamily="18" charset="0"/>
              </a:rPr>
              <a:t> e </a:t>
            </a:r>
            <a:r>
              <a:rPr lang="en-US" sz="3200" b="1" dirty="0" err="1">
                <a:solidFill>
                  <a:schemeClr val="accent1">
                    <a:lumMod val="75000"/>
                  </a:schemeClr>
                </a:solidFill>
                <a:latin typeface="Cambria" panose="02040503050406030204" pitchFamily="18" charset="0"/>
                <a:ea typeface="Cambria" panose="02040503050406030204" pitchFamily="18" charset="0"/>
              </a:rPr>
              <a:t>Negociuar</a:t>
            </a:r>
            <a:r>
              <a:rPr lang="en-US" sz="3200" b="1" dirty="0">
                <a:solidFill>
                  <a:schemeClr val="accent1">
                    <a:lumMod val="75000"/>
                  </a:schemeClr>
                </a:solidFill>
                <a:latin typeface="Cambria" panose="02040503050406030204" pitchFamily="18" charset="0"/>
                <a:ea typeface="Cambria" panose="02040503050406030204" pitchFamily="18" charset="0"/>
              </a:rPr>
              <a:t> pa </a:t>
            </a:r>
            <a:r>
              <a:rPr lang="en-US" sz="3200" b="1" dirty="0" err="1">
                <a:solidFill>
                  <a:schemeClr val="accent1">
                    <a:lumMod val="75000"/>
                  </a:schemeClr>
                </a:solidFill>
                <a:latin typeface="Cambria" panose="02040503050406030204" pitchFamily="18" charset="0"/>
                <a:ea typeface="Cambria" panose="02040503050406030204" pitchFamily="18" charset="0"/>
              </a:rPr>
              <a:t>Publikimin</a:t>
            </a:r>
            <a:r>
              <a:rPr lang="en-US" sz="3200" b="1" dirty="0">
                <a:solidFill>
                  <a:schemeClr val="accent1">
                    <a:lumMod val="75000"/>
                  </a:schemeClr>
                </a:solidFill>
                <a:latin typeface="Cambria" panose="02040503050406030204" pitchFamily="18" charset="0"/>
                <a:ea typeface="Cambria" panose="02040503050406030204" pitchFamily="18" charset="0"/>
              </a:rPr>
              <a:t> e </a:t>
            </a:r>
            <a:r>
              <a:rPr lang="en-US" sz="3200" b="1" dirty="0" err="1">
                <a:solidFill>
                  <a:schemeClr val="accent1">
                    <a:lumMod val="75000"/>
                  </a:schemeClr>
                </a:solidFill>
                <a:latin typeface="Cambria" panose="02040503050406030204" pitchFamily="18" charset="0"/>
                <a:ea typeface="Cambria" panose="02040503050406030204" pitchFamily="18" charset="0"/>
              </a:rPr>
              <a:t>Njoftimit</a:t>
            </a:r>
            <a:r>
              <a:rPr lang="en-US" sz="3200" b="1" dirty="0">
                <a:solidFill>
                  <a:schemeClr val="accent1">
                    <a:lumMod val="75000"/>
                  </a:schemeClr>
                </a:solidFill>
                <a:latin typeface="Cambria" panose="02040503050406030204" pitchFamily="18" charset="0"/>
                <a:ea typeface="Cambria" panose="02040503050406030204" pitchFamily="18" charset="0"/>
              </a:rPr>
              <a:t> </a:t>
            </a:r>
            <a:r>
              <a:rPr lang="en-US" sz="3200" b="1" dirty="0" err="1">
                <a:solidFill>
                  <a:schemeClr val="accent1">
                    <a:lumMod val="75000"/>
                  </a:schemeClr>
                </a:solidFill>
                <a:latin typeface="Cambria" panose="02040503050406030204" pitchFamily="18" charset="0"/>
                <a:ea typeface="Cambria" panose="02040503050406030204" pitchFamily="18" charset="0"/>
              </a:rPr>
              <a:t>për</a:t>
            </a:r>
            <a:r>
              <a:rPr lang="en-US" sz="3200" b="1" dirty="0">
                <a:solidFill>
                  <a:schemeClr val="accent1">
                    <a:lumMod val="75000"/>
                  </a:schemeClr>
                </a:solidFill>
                <a:latin typeface="Cambria" panose="02040503050406030204" pitchFamily="18" charset="0"/>
                <a:ea typeface="Cambria" panose="02040503050406030204" pitchFamily="18" charset="0"/>
              </a:rPr>
              <a:t> </a:t>
            </a:r>
            <a:r>
              <a:rPr lang="en-US" sz="3200" b="1" dirty="0" err="1">
                <a:solidFill>
                  <a:schemeClr val="accent1">
                    <a:lumMod val="75000"/>
                  </a:schemeClr>
                </a:solidFill>
                <a:latin typeface="Cambria" panose="02040503050406030204" pitchFamily="18" charset="0"/>
                <a:ea typeface="Cambria" panose="02040503050406030204" pitchFamily="18" charset="0"/>
              </a:rPr>
              <a:t>Kontratë</a:t>
            </a:r>
            <a:r>
              <a:rPr lang="en-US" sz="3200" b="1" dirty="0">
                <a:solidFill>
                  <a:schemeClr val="accent1">
                    <a:lumMod val="75000"/>
                  </a:schemeClr>
                </a:solidFill>
                <a:latin typeface="Cambria" panose="02040503050406030204" pitchFamily="18" charset="0"/>
                <a:ea typeface="Cambria" panose="02040503050406030204" pitchFamily="18" charset="0"/>
              </a:rPr>
              <a:t> (</a:t>
            </a:r>
            <a:r>
              <a:rPr lang="en-US" sz="3200" b="1" dirty="0" err="1">
                <a:solidFill>
                  <a:schemeClr val="accent1">
                    <a:lumMod val="75000"/>
                  </a:schemeClr>
                </a:solidFill>
                <a:latin typeface="Cambria" panose="02040503050406030204" pitchFamily="18" charset="0"/>
                <a:ea typeface="Cambria" panose="02040503050406030204" pitchFamily="18" charset="0"/>
              </a:rPr>
              <a:t>neni</a:t>
            </a:r>
            <a:r>
              <a:rPr lang="en-US" sz="3200" b="1" dirty="0">
                <a:solidFill>
                  <a:schemeClr val="accent1">
                    <a:lumMod val="75000"/>
                  </a:schemeClr>
                </a:solidFill>
                <a:latin typeface="Cambria" panose="02040503050406030204" pitchFamily="18" charset="0"/>
                <a:ea typeface="Cambria" panose="02040503050406030204" pitchFamily="18" charset="0"/>
              </a:rPr>
              <a:t> 50) </a:t>
            </a:r>
            <a:r>
              <a:rPr lang="en-US" sz="3200" b="1" i="1" dirty="0" err="1">
                <a:solidFill>
                  <a:schemeClr val="accent1">
                    <a:lumMod val="75000"/>
                  </a:schemeClr>
                </a:solidFill>
                <a:latin typeface="Cambria" panose="02040503050406030204" pitchFamily="18" charset="0"/>
                <a:ea typeface="Cambria" panose="02040503050406030204" pitchFamily="18" charset="0"/>
              </a:rPr>
              <a:t>vazhdim</a:t>
            </a:r>
            <a:endParaRPr lang="en-US" sz="3200" b="1" i="1" dirty="0">
              <a:solidFill>
                <a:schemeClr val="accent1">
                  <a:lumMod val="75000"/>
                </a:schemeClr>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232235" y="1280840"/>
            <a:ext cx="8449100" cy="5120235"/>
          </a:xfrm>
        </p:spPr>
        <p:txBody>
          <a:bodyPr>
            <a:normAutofit fontScale="25000" lnSpcReduction="20000"/>
          </a:bodyPr>
          <a:lstStyle/>
          <a:p>
            <a:pPr algn="just">
              <a:buFont typeface="Wingdings" panose="05000000000000000000" pitchFamily="2" charset="2"/>
              <a:buChar char="Ø"/>
            </a:pPr>
            <a:r>
              <a:rPr lang="en-US" sz="8000" dirty="0" err="1">
                <a:latin typeface="Cambria" panose="02040503050406030204" pitchFamily="18" charset="0"/>
                <a:ea typeface="Cambria" panose="02040503050406030204" pitchFamily="18" charset="0"/>
              </a:rPr>
              <a:t>Kurdo</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që</a:t>
            </a:r>
            <a:r>
              <a:rPr lang="en-US" sz="8000" dirty="0">
                <a:latin typeface="Cambria" panose="02040503050406030204" pitchFamily="18" charset="0"/>
                <a:ea typeface="Cambria" panose="02040503050406030204" pitchFamily="18" charset="0"/>
              </a:rPr>
              <a:t> AK </a:t>
            </a:r>
            <a:r>
              <a:rPr lang="en-US" sz="8000" dirty="0" err="1">
                <a:latin typeface="Cambria" panose="02040503050406030204" pitchFamily="18" charset="0"/>
                <a:ea typeface="Cambria" panose="02040503050406030204" pitchFamily="18" charset="0"/>
              </a:rPr>
              <a:t>përdorë</a:t>
            </a:r>
            <a:r>
              <a:rPr lang="en-US" sz="8000" dirty="0">
                <a:latin typeface="Cambria" panose="02040503050406030204" pitchFamily="18" charset="0"/>
                <a:ea typeface="Cambria" panose="02040503050406030204" pitchFamily="18" charset="0"/>
              </a:rPr>
              <a:t> PNPNJK, </a:t>
            </a:r>
            <a:r>
              <a:rPr lang="en-US" sz="8000" dirty="0" err="1">
                <a:latin typeface="Cambria" panose="02040503050406030204" pitchFamily="18" charset="0"/>
                <a:ea typeface="Cambria" panose="02040503050406030204" pitchFamily="18" charset="0"/>
              </a:rPr>
              <a:t>duhet</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të</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krijoj</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një</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komision</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për</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vlerësimin</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dhe</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negocijimin</a:t>
            </a:r>
            <a:r>
              <a:rPr lang="en-US" sz="8000" dirty="0">
                <a:latin typeface="Cambria" panose="02040503050406030204" pitchFamily="18" charset="0"/>
                <a:ea typeface="Cambria" panose="02040503050406030204" pitchFamily="18" charset="0"/>
              </a:rPr>
              <a:t> e </a:t>
            </a:r>
            <a:r>
              <a:rPr lang="en-US" sz="8000" dirty="0" err="1">
                <a:latin typeface="Cambria" panose="02040503050406030204" pitchFamily="18" charset="0"/>
                <a:ea typeface="Cambria" panose="02040503050406030204" pitchFamily="18" charset="0"/>
              </a:rPr>
              <a:t>ofertave</a:t>
            </a:r>
            <a:r>
              <a:rPr lang="en-US" sz="8000" dirty="0">
                <a:latin typeface="Cambria" panose="02040503050406030204" pitchFamily="18" charset="0"/>
                <a:ea typeface="Cambria" panose="02040503050406030204" pitchFamily="18" charset="0"/>
              </a:rPr>
              <a:t>.</a:t>
            </a:r>
          </a:p>
          <a:p>
            <a:pPr marL="0" indent="0" algn="just">
              <a:buNone/>
            </a:pPr>
            <a:endParaRPr lang="en-US" sz="80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US" sz="8000" dirty="0">
                <a:latin typeface="Cambria" panose="02040503050406030204" pitchFamily="18" charset="0"/>
                <a:ea typeface="Cambria" panose="02040503050406030204" pitchFamily="18" charset="0"/>
              </a:rPr>
              <a:t>K</a:t>
            </a:r>
            <a:r>
              <a:rPr lang="sq-AL" sz="8000" dirty="0">
                <a:latin typeface="Cambria" panose="02040503050406030204" pitchFamily="18" charset="0"/>
                <a:ea typeface="Cambria" panose="02040503050406030204" pitchFamily="18" charset="0"/>
              </a:rPr>
              <a:t>omision</a:t>
            </a:r>
            <a:r>
              <a:rPr lang="en-US" sz="8000" dirty="0" err="1">
                <a:latin typeface="Cambria" panose="02040503050406030204" pitchFamily="18" charset="0"/>
                <a:ea typeface="Cambria" panose="02040503050406030204" pitchFamily="18" charset="0"/>
              </a:rPr>
              <a:t>i</a:t>
            </a:r>
            <a:r>
              <a:rPr lang="sq-AL" sz="8000" dirty="0">
                <a:latin typeface="Cambria" panose="02040503050406030204" pitchFamily="18" charset="0"/>
                <a:ea typeface="Cambria" panose="02040503050406030204" pitchFamily="18" charset="0"/>
              </a:rPr>
              <a:t> përbëhet nga të paktën </a:t>
            </a:r>
            <a:r>
              <a:rPr lang="sq-AL" sz="8000" b="1" dirty="0">
                <a:latin typeface="Cambria" panose="02040503050406030204" pitchFamily="18" charset="0"/>
                <a:ea typeface="Cambria" panose="02040503050406030204" pitchFamily="18" charset="0"/>
              </a:rPr>
              <a:t>tre (3) anëtarë</a:t>
            </a:r>
            <a:r>
              <a:rPr lang="en-US" sz="8000" b="1" dirty="0">
                <a:latin typeface="Cambria" panose="02040503050406030204" pitchFamily="18" charset="0"/>
                <a:ea typeface="Cambria" panose="02040503050406030204" pitchFamily="18" charset="0"/>
              </a:rPr>
              <a:t> </a:t>
            </a:r>
            <a:r>
              <a:rPr lang="en-US" sz="8000" dirty="0">
                <a:latin typeface="Cambria" panose="02040503050406030204" pitchFamily="18" charset="0"/>
                <a:ea typeface="Cambria" panose="02040503050406030204" pitchFamily="18" charset="0"/>
              </a:rPr>
              <a:t>me </a:t>
            </a:r>
            <a:r>
              <a:rPr lang="en-US" sz="8000" dirty="0" err="1">
                <a:latin typeface="Cambria" panose="02040503050406030204" pitchFamily="18" charset="0"/>
                <a:ea typeface="Cambria" panose="02040503050406030204" pitchFamily="18" charset="0"/>
              </a:rPr>
              <a:t>njohuri</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dhe</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eksperiencë</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konform</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natyrës</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së</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objketit</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të</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kontratës</a:t>
            </a:r>
            <a:r>
              <a:rPr lang="sq-AL" sz="8000" dirty="0">
                <a:latin typeface="Cambria" panose="02040503050406030204" pitchFamily="18" charset="0"/>
                <a:ea typeface="Cambria" panose="02040503050406030204" pitchFamily="18" charset="0"/>
              </a:rPr>
              <a:t>, të cilët emërohen nga AK</a:t>
            </a:r>
            <a:r>
              <a:rPr lang="en-US" sz="8000" dirty="0">
                <a:latin typeface="Cambria" panose="02040503050406030204" pitchFamily="18" charset="0"/>
                <a:ea typeface="Cambria" panose="02040503050406030204" pitchFamily="18" charset="0"/>
              </a:rPr>
              <a:t>.</a:t>
            </a:r>
            <a:r>
              <a:rPr lang="sq-AL" sz="8000" dirty="0">
                <a:latin typeface="Cambria" panose="02040503050406030204" pitchFamily="18" charset="0"/>
                <a:ea typeface="Cambria" panose="02040503050406030204" pitchFamily="18" charset="0"/>
              </a:rPr>
              <a:t> </a:t>
            </a:r>
            <a:r>
              <a:rPr lang="en-US" sz="8000" b="1" dirty="0">
                <a:latin typeface="Cambria" panose="02040503050406030204" pitchFamily="18" charset="0"/>
                <a:ea typeface="Cambria" panose="02040503050406030204" pitchFamily="18" charset="0"/>
              </a:rPr>
              <a:t> </a:t>
            </a:r>
          </a:p>
          <a:p>
            <a:pPr marL="0" indent="0" algn="just">
              <a:buNone/>
            </a:pPr>
            <a:r>
              <a:rPr lang="en-US" sz="8000" b="1" dirty="0">
                <a:latin typeface="Cambria" panose="02040503050406030204" pitchFamily="18" charset="0"/>
                <a:ea typeface="Cambria" panose="02040503050406030204" pitchFamily="18" charset="0"/>
              </a:rPr>
              <a:t>                          </a:t>
            </a:r>
          </a:p>
          <a:p>
            <a:pPr algn="just">
              <a:buFont typeface="Wingdings" panose="05000000000000000000" pitchFamily="2" charset="2"/>
              <a:buChar char="Ø"/>
            </a:pPr>
            <a:r>
              <a:rPr lang="en-US" sz="8000" b="1"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Komisioni</a:t>
            </a:r>
            <a:r>
              <a:rPr lang="en-US" sz="8000" dirty="0">
                <a:latin typeface="Cambria" panose="02040503050406030204" pitchFamily="18" charset="0"/>
                <a:ea typeface="Cambria" panose="02040503050406030204" pitchFamily="18" charset="0"/>
              </a:rPr>
              <a:t> do </a:t>
            </a:r>
            <a:r>
              <a:rPr lang="en-US" sz="8000" dirty="0" err="1">
                <a:latin typeface="Cambria" panose="02040503050406030204" pitchFamily="18" charset="0"/>
                <a:ea typeface="Cambria" panose="02040503050406030204" pitchFamily="18" charset="0"/>
              </a:rPr>
              <a:t>ti</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vlerësoj</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ofertat</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sipas</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kritereve</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të</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përcaktuara</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në</a:t>
            </a:r>
            <a:r>
              <a:rPr lang="en-US" sz="8000" dirty="0">
                <a:latin typeface="Cambria" panose="02040503050406030204" pitchFamily="18" charset="0"/>
                <a:ea typeface="Cambria" panose="02040503050406030204" pitchFamily="18" charset="0"/>
              </a:rPr>
              <a:t> DT, </a:t>
            </a:r>
            <a:r>
              <a:rPr lang="en-US" sz="8000" dirty="0" err="1">
                <a:latin typeface="Cambria" panose="02040503050406030204" pitchFamily="18" charset="0"/>
                <a:ea typeface="Cambria" panose="02040503050406030204" pitchFamily="18" charset="0"/>
              </a:rPr>
              <a:t>dhe</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më</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pastaj</a:t>
            </a:r>
            <a:r>
              <a:rPr lang="en-US" sz="8000" dirty="0">
                <a:latin typeface="Cambria" panose="02040503050406030204" pitchFamily="18" charset="0"/>
                <a:ea typeface="Cambria" panose="02040503050406030204" pitchFamily="18" charset="0"/>
              </a:rPr>
              <a:t> do </a:t>
            </a:r>
            <a:r>
              <a:rPr lang="en-US" sz="8000" dirty="0" err="1">
                <a:latin typeface="Cambria" panose="02040503050406030204" pitchFamily="18" charset="0"/>
                <a:ea typeface="Cambria" panose="02040503050406030204" pitchFamily="18" charset="0"/>
              </a:rPr>
              <a:t>të</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negocioj</a:t>
            </a:r>
            <a:r>
              <a:rPr lang="en-US" sz="8000" dirty="0">
                <a:latin typeface="Cambria" panose="02040503050406030204" pitchFamily="18" charset="0"/>
                <a:ea typeface="Cambria" panose="02040503050406030204" pitchFamily="18" charset="0"/>
              </a:rPr>
              <a:t> me </a:t>
            </a:r>
            <a:r>
              <a:rPr lang="en-US" sz="8000" dirty="0" err="1">
                <a:latin typeface="Cambria" panose="02040503050406030204" pitchFamily="18" charset="0"/>
                <a:ea typeface="Cambria" panose="02040503050406030204" pitchFamily="18" charset="0"/>
              </a:rPr>
              <a:t>ofertuesit</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për</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të</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arritë</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kushtet</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më</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të</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favorshme</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për</a:t>
            </a:r>
            <a:r>
              <a:rPr lang="en-US" sz="8000" dirty="0">
                <a:latin typeface="Cambria" panose="02040503050406030204" pitchFamily="18" charset="0"/>
                <a:ea typeface="Cambria" panose="02040503050406030204" pitchFamily="18" charset="0"/>
              </a:rPr>
              <a:t> AK.</a:t>
            </a:r>
          </a:p>
          <a:p>
            <a:pPr marL="0" indent="0" algn="just">
              <a:buNone/>
            </a:pPr>
            <a:endParaRPr lang="en-US" sz="80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sq-AL" sz="8000" dirty="0">
                <a:latin typeface="Cambria" panose="02040503050406030204" pitchFamily="18" charset="0"/>
                <a:ea typeface="Cambria" panose="02040503050406030204" pitchFamily="18" charset="0"/>
              </a:rPr>
              <a:t>I gjithë procesi i vlerësimit dhe negocimit do të bëhet vetëm përmes platformës së prokurimit elektronik. </a:t>
            </a:r>
            <a:endParaRPr lang="en-US" sz="8000" dirty="0">
              <a:latin typeface="Cambria" panose="02040503050406030204" pitchFamily="18" charset="0"/>
              <a:ea typeface="Cambria" panose="02040503050406030204" pitchFamily="18" charset="0"/>
            </a:endParaRPr>
          </a:p>
          <a:p>
            <a:pPr marL="0" indent="0" algn="just">
              <a:buNone/>
            </a:pPr>
            <a:endParaRPr lang="en-US" sz="80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US" sz="8000" dirty="0" err="1">
                <a:latin typeface="Cambria" panose="02040503050406030204" pitchFamily="18" charset="0"/>
                <a:ea typeface="Cambria" panose="02040503050406030204" pitchFamily="18" charset="0"/>
              </a:rPr>
              <a:t>Të</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gjitha</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fazat</a:t>
            </a:r>
            <a:r>
              <a:rPr lang="en-US" sz="8000" dirty="0">
                <a:latin typeface="Cambria" panose="02040503050406030204" pitchFamily="18" charset="0"/>
                <a:ea typeface="Cambria" panose="02040503050406030204" pitchFamily="18" charset="0"/>
              </a:rPr>
              <a:t> e </a:t>
            </a:r>
            <a:r>
              <a:rPr lang="en-US" sz="8000" dirty="0" err="1">
                <a:latin typeface="Cambria" panose="02040503050406030204" pitchFamily="18" charset="0"/>
                <a:ea typeface="Cambria" panose="02040503050406030204" pitchFamily="18" charset="0"/>
              </a:rPr>
              <a:t>negocijimit</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duhet</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të</a:t>
            </a:r>
            <a:r>
              <a:rPr lang="en-US" sz="8000" dirty="0">
                <a:latin typeface="Cambria" panose="02040503050406030204" pitchFamily="18" charset="0"/>
                <a:ea typeface="Cambria" panose="02040503050406030204" pitchFamily="18" charset="0"/>
              </a:rPr>
              <a:t> </a:t>
            </a:r>
            <a:r>
              <a:rPr lang="en-US" sz="8000" dirty="0" err="1">
                <a:latin typeface="Cambria" panose="02040503050406030204" pitchFamily="18" charset="0"/>
                <a:ea typeface="Cambria" panose="02040503050406030204" pitchFamily="18" charset="0"/>
              </a:rPr>
              <a:t>dokumentohen</a:t>
            </a:r>
            <a:r>
              <a:rPr lang="en-US" sz="8000" dirty="0">
                <a:latin typeface="Cambria" panose="02040503050406030204" pitchFamily="18" charset="0"/>
                <a:ea typeface="Cambria" panose="02040503050406030204" pitchFamily="18" charset="0"/>
              </a:rPr>
              <a:t>.</a:t>
            </a:r>
          </a:p>
          <a:p>
            <a:pPr marL="0" indent="0" algn="just">
              <a:buNone/>
            </a:pPr>
            <a:endParaRPr lang="en-US" sz="80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sq-AL" sz="8000" dirty="0">
                <a:latin typeface="Cambria" panose="02040503050406030204" pitchFamily="18" charset="0"/>
                <a:ea typeface="Cambria" panose="02040503050406030204" pitchFamily="18" charset="0"/>
              </a:rPr>
              <a:t>Pasi të kenë përfunduar negociatat dhe të jetë arritur një marrëveshje mbi kushtet e kontratës, përfshirë çmimin, kushtet e furnizimit, kërkesat teknike etj, Autoriteti Kontraktues finalizon kontratën me Operatorin Ekonomik të përzgjedhur. </a:t>
            </a:r>
            <a:endParaRPr lang="en-US" sz="8000" dirty="0">
              <a:latin typeface="Cambria" panose="02040503050406030204" pitchFamily="18" charset="0"/>
              <a:ea typeface="Cambria" panose="02040503050406030204" pitchFamily="18" charset="0"/>
            </a:endParaRPr>
          </a:p>
          <a:p>
            <a:pPr marL="0" indent="0" algn="just">
              <a:buNone/>
            </a:pPr>
            <a:r>
              <a:rPr lang="en-US" sz="5000" b="1" dirty="0">
                <a:latin typeface="Cambria" panose="02040503050406030204" pitchFamily="18" charset="0"/>
                <a:ea typeface="Cambria" panose="02040503050406030204" pitchFamily="18" charset="0"/>
              </a:rPr>
              <a:t>                                     </a:t>
            </a:r>
            <a:br>
              <a:rPr lang="en-US" sz="2400" b="1" dirty="0">
                <a:latin typeface="Cambria" panose="02040503050406030204" pitchFamily="18" charset="0"/>
                <a:ea typeface="Cambria" panose="02040503050406030204" pitchFamily="18" charset="0"/>
              </a:rPr>
            </a:br>
            <a:endParaRPr lang="en-US" sz="2400" b="1" dirty="0">
              <a:latin typeface="Cambria" panose="02040503050406030204" pitchFamily="18" charset="0"/>
              <a:ea typeface="Cambria" panose="02040503050406030204" pitchFamily="18" charset="0"/>
            </a:endParaRPr>
          </a:p>
          <a:p>
            <a:pPr marL="0" indent="0">
              <a:buNone/>
            </a:pPr>
            <a:endParaRPr lang="en-US" sz="1800" dirty="0">
              <a:latin typeface="Cambria" panose="02040503050406030204" pitchFamily="18" charset="0"/>
              <a:ea typeface="Cambria" panose="02040503050406030204" pitchFamily="18" charset="0"/>
            </a:endParaRPr>
          </a:p>
        </p:txBody>
      </p:sp>
      <p:sp>
        <p:nvSpPr>
          <p:cNvPr id="5" name="Slide Number Placeholder 4"/>
          <p:cNvSpPr>
            <a:spLocks noGrp="1"/>
          </p:cNvSpPr>
          <p:nvPr>
            <p:ph type="sldNum" sz="quarter" idx="12"/>
          </p:nvPr>
        </p:nvSpPr>
        <p:spPr/>
        <p:txBody>
          <a:bodyPr/>
          <a:lstStyle/>
          <a:p>
            <a:pPr>
              <a:defRPr/>
            </a:pPr>
            <a:fld id="{27D149EC-AD9C-499E-93F6-B952DDA697AE}" type="slidenum">
              <a:rPr lang="en-US" altLang="en-US" smtClean="0"/>
              <a:pPr>
                <a:defRPr/>
              </a:pPr>
              <a:t>23</a:t>
            </a:fld>
            <a:endParaRPr lang="en-US" altLang="en-US"/>
          </a:p>
        </p:txBody>
      </p:sp>
    </p:spTree>
    <p:extLst>
      <p:ext uri="{BB962C8B-B14F-4D97-AF65-F5344CB8AC3E}">
        <p14:creationId xmlns:p14="http://schemas.microsoft.com/office/powerpoint/2010/main" val="21747007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Rot="1" noChangeArrowheads="1"/>
          </p:cNvSpPr>
          <p:nvPr/>
        </p:nvSpPr>
        <p:spPr bwMode="auto">
          <a:xfrm>
            <a:off x="0" y="318195"/>
            <a:ext cx="8503168" cy="1325563"/>
          </a:xfrm>
          <a:prstGeom prst="rect">
            <a:avLst/>
          </a:prstGeom>
          <a:noFill/>
          <a:ln>
            <a:noFill/>
          </a:ln>
          <a:effec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a:lstStyle>
          <a:p>
            <a:r>
              <a:rPr lang="en-US" sz="2800" b="1" dirty="0" err="1">
                <a:solidFill>
                  <a:schemeClr val="accent1">
                    <a:lumMod val="75000"/>
                  </a:schemeClr>
                </a:solidFill>
                <a:effectLst/>
                <a:latin typeface="Cambria" panose="02040503050406030204" pitchFamily="18" charset="0"/>
                <a:ea typeface="Cambria" panose="02040503050406030204" pitchFamily="18" charset="0"/>
              </a:rPr>
              <a:t>Kontrata</a:t>
            </a:r>
            <a:r>
              <a:rPr lang="en-US" sz="2800" b="1" dirty="0">
                <a:solidFill>
                  <a:schemeClr val="accent1">
                    <a:lumMod val="75000"/>
                  </a:schemeClr>
                </a:solidFill>
                <a:effectLst/>
                <a:latin typeface="Cambria" panose="02040503050406030204" pitchFamily="18" charset="0"/>
                <a:ea typeface="Cambria" panose="02040503050406030204" pitchFamily="18" charset="0"/>
              </a:rPr>
              <a:t> </a:t>
            </a:r>
            <a:r>
              <a:rPr lang="en-US" sz="2800" b="1" dirty="0" err="1">
                <a:solidFill>
                  <a:schemeClr val="accent1">
                    <a:lumMod val="75000"/>
                  </a:schemeClr>
                </a:solidFill>
                <a:effectLst/>
                <a:latin typeface="Cambria" panose="02040503050406030204" pitchFamily="18" charset="0"/>
                <a:ea typeface="Cambria" panose="02040503050406030204" pitchFamily="18" charset="0"/>
              </a:rPr>
              <a:t>kornizë</a:t>
            </a:r>
            <a:r>
              <a:rPr lang="en-US" sz="2800" b="1" dirty="0">
                <a:solidFill>
                  <a:schemeClr val="accent1">
                    <a:lumMod val="75000"/>
                  </a:schemeClr>
                </a:solidFill>
                <a:effectLst/>
                <a:latin typeface="Cambria" panose="02040503050406030204" pitchFamily="18" charset="0"/>
                <a:ea typeface="Cambria" panose="02040503050406030204" pitchFamily="18" charset="0"/>
              </a:rPr>
              <a:t> (</a:t>
            </a:r>
            <a:r>
              <a:rPr lang="en-US" sz="2800" b="1" dirty="0" err="1">
                <a:solidFill>
                  <a:schemeClr val="accent1">
                    <a:lumMod val="75000"/>
                  </a:schemeClr>
                </a:solidFill>
                <a:effectLst/>
                <a:latin typeface="Cambria" panose="02040503050406030204" pitchFamily="18" charset="0"/>
                <a:ea typeface="Cambria" panose="02040503050406030204" pitchFamily="18" charset="0"/>
              </a:rPr>
              <a:t>neni</a:t>
            </a:r>
            <a:r>
              <a:rPr lang="en-US" sz="2800" b="1" dirty="0">
                <a:solidFill>
                  <a:schemeClr val="accent1">
                    <a:lumMod val="75000"/>
                  </a:schemeClr>
                </a:solidFill>
                <a:effectLst/>
                <a:latin typeface="Cambria" panose="02040503050406030204" pitchFamily="18" charset="0"/>
                <a:ea typeface="Cambria" panose="02040503050406030204" pitchFamily="18" charset="0"/>
              </a:rPr>
              <a:t> 54)</a:t>
            </a:r>
          </a:p>
          <a:p>
            <a:endParaRPr lang="en-US" sz="2800" b="1" dirty="0">
              <a:solidFill>
                <a:schemeClr val="accent1">
                  <a:lumMod val="75000"/>
                </a:schemeClr>
              </a:solidFill>
              <a:effectLst/>
              <a:latin typeface="Cambria" panose="02040503050406030204" pitchFamily="18" charset="0"/>
              <a:ea typeface="Cambria" panose="02040503050406030204" pitchFamily="18" charset="0"/>
            </a:endParaRPr>
          </a:p>
          <a:p>
            <a:endParaRPr lang="en-US" sz="2800" b="1" dirty="0">
              <a:solidFill>
                <a:schemeClr val="accent1">
                  <a:lumMod val="75000"/>
                </a:schemeClr>
              </a:solidFill>
              <a:effectLst/>
              <a:latin typeface="Cambria" panose="02040503050406030204" pitchFamily="18" charset="0"/>
              <a:ea typeface="Cambria" panose="02040503050406030204" pitchFamily="18" charset="0"/>
            </a:endParaRPr>
          </a:p>
        </p:txBody>
      </p:sp>
      <p:sp>
        <p:nvSpPr>
          <p:cNvPr id="7" name="Rectangle 3"/>
          <p:cNvSpPr txBox="1">
            <a:spLocks noRot="1" noChangeArrowheads="1"/>
          </p:cNvSpPr>
          <p:nvPr/>
        </p:nvSpPr>
        <p:spPr bwMode="auto">
          <a:xfrm>
            <a:off x="-113410" y="1239915"/>
            <a:ext cx="8656788" cy="5530321"/>
          </a:xfrm>
          <a:prstGeom prst="rect">
            <a:avLst/>
          </a:prstGeom>
          <a:noFill/>
          <a:ln>
            <a:noFill/>
          </a:ln>
          <a:effec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lr>
                <a:schemeClr val="hlink"/>
              </a:buClr>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defRPr>
            </a:lvl9pPr>
          </a:lstStyle>
          <a:p>
            <a:pPr marL="1139825" algn="l"/>
            <a:endParaRPr lang="en-US" sz="2800" b="1" dirty="0">
              <a:effectLst/>
              <a:latin typeface="Cambria" panose="02040503050406030204" pitchFamily="18" charset="0"/>
              <a:ea typeface="Cambria" panose="02040503050406030204" pitchFamily="18" charset="0"/>
            </a:endParaRPr>
          </a:p>
          <a:p>
            <a:pPr marL="1597025" indent="-457200" algn="l">
              <a:buFont typeface="Wingdings" panose="05000000000000000000" pitchFamily="2" charset="2"/>
              <a:buChar char="§"/>
            </a:pPr>
            <a:r>
              <a:rPr lang="en-US" sz="2800" b="1" dirty="0" err="1">
                <a:effectLst/>
                <a:latin typeface="Cambria" panose="02040503050406030204" pitchFamily="18" charset="0"/>
                <a:ea typeface="Cambria" panose="02040503050406030204" pitchFamily="18" charset="0"/>
              </a:rPr>
              <a:t>Përkufizimi</a:t>
            </a:r>
            <a:r>
              <a:rPr lang="en-US" sz="2800" b="1" dirty="0">
                <a:effectLst/>
                <a:latin typeface="Cambria" panose="02040503050406030204" pitchFamily="18" charset="0"/>
                <a:ea typeface="Cambria" panose="02040503050406030204" pitchFamily="18" charset="0"/>
              </a:rPr>
              <a:t>:</a:t>
            </a:r>
          </a:p>
          <a:p>
            <a:pPr marL="1597025" indent="-457200" algn="l">
              <a:buFont typeface="Wingdings" panose="05000000000000000000" pitchFamily="2" charset="2"/>
              <a:buChar char="§"/>
            </a:pPr>
            <a:endParaRPr lang="en-US" sz="2800" b="1" dirty="0">
              <a:effectLst/>
              <a:latin typeface="Cambria" panose="02040503050406030204" pitchFamily="18" charset="0"/>
              <a:ea typeface="Cambria" panose="02040503050406030204" pitchFamily="18" charset="0"/>
            </a:endParaRPr>
          </a:p>
          <a:p>
            <a:pPr marL="1425575" indent="-285750" algn="just">
              <a:buFont typeface="Wingdings" panose="05000000000000000000" pitchFamily="2" charset="2"/>
              <a:buChar char="q"/>
            </a:pPr>
            <a:r>
              <a:rPr lang="en-US" sz="2800" b="1" dirty="0">
                <a:effectLst/>
                <a:latin typeface="Cambria" panose="02040503050406030204" pitchFamily="18" charset="0"/>
                <a:ea typeface="Cambria" panose="02040503050406030204" pitchFamily="18" charset="0"/>
              </a:rPr>
              <a:t>“</a:t>
            </a:r>
            <a:r>
              <a:rPr lang="en-US" sz="2800" b="1" dirty="0" err="1">
                <a:effectLst/>
                <a:latin typeface="Cambria" panose="02040503050406030204" pitchFamily="18" charset="0"/>
                <a:ea typeface="Cambria" panose="02040503050406030204" pitchFamily="18" charset="0"/>
              </a:rPr>
              <a:t>Kontrata</a:t>
            </a:r>
            <a:r>
              <a:rPr lang="en-US" sz="2800" b="1" dirty="0">
                <a:effectLst/>
                <a:latin typeface="Cambria" panose="02040503050406030204" pitchFamily="18" charset="0"/>
                <a:ea typeface="Cambria" panose="02040503050406030204" pitchFamily="18" charset="0"/>
              </a:rPr>
              <a:t> </a:t>
            </a:r>
            <a:r>
              <a:rPr lang="en-US" sz="2800" b="1" dirty="0" err="1">
                <a:effectLst/>
                <a:latin typeface="Cambria" panose="02040503050406030204" pitchFamily="18" charset="0"/>
                <a:ea typeface="Cambria" panose="02040503050406030204" pitchFamily="18" charset="0"/>
              </a:rPr>
              <a:t>Publike</a:t>
            </a:r>
            <a:r>
              <a:rPr lang="en-US" sz="2800" b="1" dirty="0">
                <a:effectLst/>
                <a:latin typeface="Cambria" panose="02040503050406030204" pitchFamily="18" charset="0"/>
                <a:ea typeface="Cambria" panose="02040503050406030204" pitchFamily="18" charset="0"/>
              </a:rPr>
              <a:t> </a:t>
            </a:r>
            <a:r>
              <a:rPr lang="en-US" sz="2800" b="1" dirty="0" err="1">
                <a:effectLst/>
                <a:latin typeface="Cambria" panose="02040503050406030204" pitchFamily="18" charset="0"/>
                <a:ea typeface="Cambria" panose="02040503050406030204" pitchFamily="18" charset="0"/>
              </a:rPr>
              <a:t>Kornizë</a:t>
            </a:r>
            <a:r>
              <a:rPr lang="en-US" sz="2800" b="1"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është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një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marrëveshje</a:t>
            </a:r>
            <a:r>
              <a:rPr lang="en-US" sz="2800" dirty="0">
                <a:effectLst/>
                <a:latin typeface="Cambria" panose="02040503050406030204" pitchFamily="18" charset="0"/>
                <a:ea typeface="Cambria" panose="02040503050406030204" pitchFamily="18" charset="0"/>
              </a:rPr>
              <a:t> me </a:t>
            </a:r>
            <a:r>
              <a:rPr lang="en-US" sz="2800" dirty="0" err="1">
                <a:effectLst/>
                <a:latin typeface="Cambria" panose="02040503050406030204" pitchFamily="18" charset="0"/>
                <a:ea typeface="Cambria" panose="02040503050406030204" pitchFamily="18" charset="0"/>
              </a:rPr>
              <a:t>shkrim</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ndërmjet</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një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apo</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më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shumë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Autoriteteve</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Kontraktuese</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dhe</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një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apo</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më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shumë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Opertorëve</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Eonomik</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qëllimi</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i</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së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cilës</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është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të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themelojë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kushtet</a:t>
            </a:r>
            <a:r>
              <a:rPr lang="en-US" sz="2800" dirty="0">
                <a:effectLst/>
                <a:latin typeface="Cambria" panose="02040503050406030204" pitchFamily="18" charset="0"/>
                <a:ea typeface="Cambria" panose="02040503050406030204" pitchFamily="18" charset="0"/>
              </a:rPr>
              <a:t> e </a:t>
            </a:r>
            <a:r>
              <a:rPr lang="en-US" sz="2800" dirty="0" err="1">
                <a:effectLst/>
                <a:latin typeface="Cambria" panose="02040503050406030204" pitchFamily="18" charset="0"/>
                <a:ea typeface="Cambria" panose="02040503050406030204" pitchFamily="18" charset="0"/>
              </a:rPr>
              <a:t>qeverisjes</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së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kontratave</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që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duhet</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të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jepen</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gjatë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një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periudhe</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të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caktuar</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sidomos</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në</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lidhje</a:t>
            </a:r>
            <a:r>
              <a:rPr lang="en-US" sz="2800" dirty="0">
                <a:effectLst/>
                <a:latin typeface="Cambria" panose="02040503050406030204" pitchFamily="18" charset="0"/>
                <a:ea typeface="Cambria" panose="02040503050406030204" pitchFamily="18" charset="0"/>
              </a:rPr>
              <a:t> me </a:t>
            </a:r>
            <a:r>
              <a:rPr lang="en-US" sz="2800" dirty="0" err="1">
                <a:effectLst/>
                <a:latin typeface="Cambria" panose="02040503050406030204" pitchFamily="18" charset="0"/>
                <a:ea typeface="Cambria" panose="02040503050406030204" pitchFamily="18" charset="0"/>
              </a:rPr>
              <a:t>çmimin</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dhe</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ku</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është</a:t>
            </a:r>
            <a:r>
              <a:rPr lang="en-US" sz="2800" dirty="0">
                <a:effectLst/>
                <a:latin typeface="Cambria" panose="02040503050406030204" pitchFamily="18" charset="0"/>
                <a:ea typeface="Cambria" panose="02040503050406030204" pitchFamily="18" charset="0"/>
              </a:rPr>
              <a:t> e </a:t>
            </a:r>
            <a:r>
              <a:rPr lang="en-US" sz="2800" dirty="0" err="1">
                <a:effectLst/>
                <a:latin typeface="Cambria" panose="02040503050406030204" pitchFamily="18" charset="0"/>
                <a:ea typeface="Cambria" panose="02040503050406030204" pitchFamily="18" charset="0"/>
              </a:rPr>
              <a:t>përshtatshme</a:t>
            </a:r>
            <a:r>
              <a:rPr lang="en-US" sz="2800" dirty="0">
                <a:effectLst/>
                <a:latin typeface="Cambria" panose="02040503050406030204" pitchFamily="18" charset="0"/>
                <a:ea typeface="Cambria" panose="02040503050406030204" pitchFamily="18" charset="0"/>
              </a:rPr>
              <a:t>, </a:t>
            </a:r>
            <a:r>
              <a:rPr lang="en-US" sz="2800" dirty="0" err="1">
                <a:effectLst/>
                <a:latin typeface="Cambria" panose="02040503050406030204" pitchFamily="18" charset="0"/>
                <a:ea typeface="Cambria" panose="02040503050406030204" pitchFamily="18" charset="0"/>
              </a:rPr>
              <a:t>sasinë</a:t>
            </a:r>
            <a:r>
              <a:rPr lang="en-US" sz="2800" dirty="0">
                <a:effectLst/>
                <a:latin typeface="Cambria" panose="02040503050406030204" pitchFamily="18" charset="0"/>
                <a:ea typeface="Cambria" panose="02040503050406030204" pitchFamily="18" charset="0"/>
              </a:rPr>
              <a:t> e </a:t>
            </a:r>
            <a:r>
              <a:rPr lang="en-US" sz="2800" dirty="0" err="1">
                <a:effectLst/>
                <a:latin typeface="Cambria" panose="02040503050406030204" pitchFamily="18" charset="0"/>
                <a:ea typeface="Cambria" panose="02040503050406030204" pitchFamily="18" charset="0"/>
              </a:rPr>
              <a:t>paraparë</a:t>
            </a:r>
            <a:r>
              <a:rPr lang="en-US" sz="2800" dirty="0">
                <a:effectLst/>
                <a:latin typeface="Cambria" panose="02040503050406030204" pitchFamily="18" charset="0"/>
                <a:ea typeface="Cambria" panose="02040503050406030204" pitchFamily="18" charset="0"/>
              </a:rPr>
              <a:t>”.</a:t>
            </a:r>
            <a:endParaRPr lang="en-US" sz="2800" dirty="0"/>
          </a:p>
          <a:p>
            <a:pPr marL="2116138" lvl="1" indent="509588">
              <a:buFont typeface="Wingdings" pitchFamily="2" charset="2"/>
              <a:buNone/>
            </a:pPr>
            <a:r>
              <a:rPr lang="en-US" dirty="0"/>
              <a:t> </a:t>
            </a:r>
            <a:r>
              <a:rPr lang="en-US" b="1" dirty="0"/>
              <a:t>                                                                                           </a:t>
            </a:r>
          </a:p>
          <a:p>
            <a:pPr marL="2116138" lvl="1" indent="509588">
              <a:buFont typeface="Wingdings" pitchFamily="2" charset="2"/>
              <a:buNone/>
            </a:pPr>
            <a:r>
              <a:rPr lang="en-US" sz="1800" b="1" dirty="0"/>
              <a:t>                                                                                          </a:t>
            </a:r>
          </a:p>
        </p:txBody>
      </p:sp>
      <p:sp>
        <p:nvSpPr>
          <p:cNvPr id="8" name="Rectangle 4"/>
          <p:cNvSpPr>
            <a:spLocks noRot="1" noChangeArrowheads="1"/>
          </p:cNvSpPr>
          <p:nvPr/>
        </p:nvSpPr>
        <p:spPr bwMode="auto">
          <a:xfrm>
            <a:off x="9144098" y="3429000"/>
            <a:ext cx="112615" cy="153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eaLnBrk="1" hangingPunct="1">
              <a:spcBef>
                <a:spcPct val="0"/>
              </a:spcBef>
            </a:pPr>
            <a:endParaRPr lang="en-US" sz="4400" b="0">
              <a:solidFill>
                <a:schemeClr val="tx2"/>
              </a:solidFill>
              <a:effectLst>
                <a:outerShdw blurRad="38100" dist="38100" dir="2700000" algn="tl">
                  <a:srgbClr val="000000"/>
                </a:outerShdw>
              </a:effectLst>
            </a:endParaRPr>
          </a:p>
        </p:txBody>
      </p:sp>
    </p:spTree>
    <p:extLst>
      <p:ext uri="{BB962C8B-B14F-4D97-AF65-F5344CB8AC3E}">
        <p14:creationId xmlns:p14="http://schemas.microsoft.com/office/powerpoint/2010/main" val="24072287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7"/>
            <a:ext cx="8515350" cy="836384"/>
          </a:xfrm>
        </p:spPr>
        <p:txBody>
          <a:bodyPr>
            <a:normAutofit fontScale="90000"/>
          </a:bodyPr>
          <a:lstStyle/>
          <a:p>
            <a:pPr algn="ctr"/>
            <a:br>
              <a:rPr lang="en-US" sz="2800" b="1" dirty="0">
                <a:solidFill>
                  <a:schemeClr val="accent1">
                    <a:lumMod val="75000"/>
                  </a:schemeClr>
                </a:solidFill>
                <a:latin typeface="Cambria" panose="02040503050406030204" pitchFamily="18" charset="0"/>
                <a:ea typeface="Cambria" panose="02040503050406030204" pitchFamily="18" charset="0"/>
              </a:rPr>
            </a:br>
            <a:br>
              <a:rPr lang="en-US" sz="2800" b="1" dirty="0">
                <a:solidFill>
                  <a:schemeClr val="accent1">
                    <a:lumMod val="75000"/>
                  </a:schemeClr>
                </a:solidFill>
                <a:latin typeface="Cambria" panose="02040503050406030204" pitchFamily="18" charset="0"/>
                <a:ea typeface="Cambria" panose="02040503050406030204" pitchFamily="18" charset="0"/>
              </a:rPr>
            </a:br>
            <a:r>
              <a:rPr lang="en-US" sz="2800" b="1" dirty="0" err="1">
                <a:solidFill>
                  <a:schemeClr val="accent1">
                    <a:lumMod val="75000"/>
                  </a:schemeClr>
                </a:solidFill>
                <a:latin typeface="Cambria" panose="02040503050406030204" pitchFamily="18" charset="0"/>
                <a:ea typeface="Cambria" panose="02040503050406030204" pitchFamily="18" charset="0"/>
              </a:rPr>
              <a:t>Kontrata</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publike</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kornizë</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neni</a:t>
            </a:r>
            <a:r>
              <a:rPr lang="en-US" sz="2800" b="1" dirty="0">
                <a:solidFill>
                  <a:schemeClr val="accent1">
                    <a:lumMod val="75000"/>
                  </a:schemeClr>
                </a:solidFill>
                <a:latin typeface="Cambria" panose="02040503050406030204" pitchFamily="18" charset="0"/>
                <a:ea typeface="Cambria" panose="02040503050406030204" pitchFamily="18" charset="0"/>
              </a:rPr>
              <a:t> 54) </a:t>
            </a:r>
            <a:br>
              <a:rPr lang="en-US" sz="2800" b="1" dirty="0">
                <a:solidFill>
                  <a:schemeClr val="accent1">
                    <a:lumMod val="75000"/>
                  </a:schemeClr>
                </a:solidFill>
                <a:latin typeface="Cambria" panose="02040503050406030204" pitchFamily="18" charset="0"/>
                <a:ea typeface="Cambria" panose="02040503050406030204" pitchFamily="18" charset="0"/>
              </a:rPr>
            </a:br>
            <a:r>
              <a:rPr lang="en-US" sz="2800" b="1" i="1" dirty="0" err="1">
                <a:solidFill>
                  <a:schemeClr val="accent1">
                    <a:lumMod val="75000"/>
                  </a:schemeClr>
                </a:solidFill>
                <a:latin typeface="Cambria" panose="02040503050406030204" pitchFamily="18" charset="0"/>
                <a:ea typeface="Cambria" panose="02040503050406030204" pitchFamily="18" charset="0"/>
              </a:rPr>
              <a:t>Vazhdim</a:t>
            </a:r>
            <a:br>
              <a:rPr lang="en-US" sz="2800" b="1" dirty="0">
                <a:solidFill>
                  <a:schemeClr val="accent1">
                    <a:lumMod val="75000"/>
                  </a:schemeClr>
                </a:solidFill>
                <a:latin typeface="Cambria" panose="02040503050406030204" pitchFamily="18" charset="0"/>
                <a:ea typeface="Cambria" panose="02040503050406030204" pitchFamily="18" charset="0"/>
              </a:rPr>
            </a:br>
            <a:br>
              <a:rPr lang="en-US" sz="2800" b="1" dirty="0">
                <a:solidFill>
                  <a:schemeClr val="accent1">
                    <a:lumMod val="75000"/>
                  </a:schemeClr>
                </a:solidFill>
                <a:latin typeface="Cambria" panose="02040503050406030204" pitchFamily="18" charset="0"/>
                <a:ea typeface="Cambria" panose="02040503050406030204" pitchFamily="18" charset="0"/>
              </a:rPr>
            </a:br>
            <a:endParaRPr lang="sq-AL" sz="2800" dirty="0">
              <a:solidFill>
                <a:schemeClr val="accent1">
                  <a:lumMod val="75000"/>
                </a:schemeClr>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4183" y="1481347"/>
            <a:ext cx="9144000" cy="5387654"/>
          </a:xfrm>
        </p:spPr>
        <p:txBody>
          <a:bodyPr>
            <a:normAutofit/>
          </a:bodyPr>
          <a:lstStyle/>
          <a:p>
            <a:pPr>
              <a:buFont typeface="Wingdings" panose="05000000000000000000" pitchFamily="2" charset="2"/>
              <a:buChar char="Ø"/>
            </a:pPr>
            <a:r>
              <a:rPr lang="en-US" sz="2800" b="1" dirty="0" err="1">
                <a:latin typeface="Cambria" panose="02040503050406030204" pitchFamily="18" charset="0"/>
                <a:ea typeface="Cambria" panose="02040503050406030204" pitchFamily="18" charset="0"/>
              </a:rPr>
              <a:t>Dy</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llojet</a:t>
            </a:r>
            <a:r>
              <a:rPr lang="en-US" sz="2800" b="1" dirty="0">
                <a:latin typeface="Cambria" panose="02040503050406030204" pitchFamily="18" charset="0"/>
                <a:ea typeface="Cambria" panose="02040503050406030204" pitchFamily="18" charset="0"/>
              </a:rPr>
              <a:t> e </a:t>
            </a:r>
            <a:r>
              <a:rPr lang="en-US" sz="2800" b="1" dirty="0" err="1">
                <a:latin typeface="Cambria" panose="02040503050406030204" pitchFamily="18" charset="0"/>
                <a:ea typeface="Cambria" panose="02040503050406030204" pitchFamily="18" charset="0"/>
              </a:rPr>
              <a:t>kontratave</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publike</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kornizë</a:t>
            </a:r>
            <a:r>
              <a:rPr lang="en-US" sz="2800" b="1" dirty="0">
                <a:latin typeface="Cambria" panose="02040503050406030204" pitchFamily="18" charset="0"/>
                <a:ea typeface="Cambria" panose="02040503050406030204" pitchFamily="18" charset="0"/>
              </a:rPr>
              <a:t>:</a:t>
            </a:r>
            <a:r>
              <a:rPr lang="en-US" sz="2800" dirty="0">
                <a:latin typeface="Cambria" panose="02040503050406030204" pitchFamily="18" charset="0"/>
                <a:ea typeface="Cambria" panose="02040503050406030204" pitchFamily="18" charset="0"/>
                <a:sym typeface="Wingdings" pitchFamily="2" charset="2"/>
              </a:rPr>
              <a:t> </a:t>
            </a:r>
            <a:endParaRPr lang="en-US" sz="2800" dirty="0">
              <a:latin typeface="Cambria" panose="02040503050406030204" pitchFamily="18" charset="0"/>
              <a:ea typeface="Cambria" panose="02040503050406030204" pitchFamily="18" charset="0"/>
            </a:endParaRPr>
          </a:p>
          <a:p>
            <a:pPr marL="0" indent="0">
              <a:buNone/>
            </a:pPr>
            <a:endParaRPr lang="en-US" sz="2800" dirty="0">
              <a:latin typeface="Cambria" panose="02040503050406030204" pitchFamily="18" charset="0"/>
              <a:ea typeface="Cambria" panose="02040503050406030204" pitchFamily="18" charset="0"/>
            </a:endParaRPr>
          </a:p>
          <a:p>
            <a:pPr marL="571500" indent="-571500">
              <a:buFont typeface="+mj-lt"/>
              <a:buAutoNum type="romanUcPeriod"/>
            </a:pPr>
            <a:r>
              <a:rPr lang="en-US" sz="2800" b="1" dirty="0">
                <a:latin typeface="Cambria" panose="02040503050406030204" pitchFamily="18" charset="0"/>
                <a:ea typeface="Cambria" panose="02040503050406030204" pitchFamily="18" charset="0"/>
              </a:rPr>
              <a:t>Kur </a:t>
            </a:r>
            <a:r>
              <a:rPr lang="en-US" sz="2800" b="1" dirty="0" err="1">
                <a:latin typeface="Cambria" panose="02040503050406030204" pitchFamily="18" charset="0"/>
                <a:ea typeface="Cambria" panose="02040503050406030204" pitchFamily="18" charset="0"/>
              </a:rPr>
              <a:t>dihet</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sasia</a:t>
            </a:r>
            <a:r>
              <a:rPr lang="en-US" sz="2800" b="1" dirty="0">
                <a:latin typeface="Cambria" panose="02040503050406030204" pitchFamily="18" charset="0"/>
                <a:ea typeface="Cambria" panose="02040503050406030204" pitchFamily="18" charset="0"/>
              </a:rPr>
              <a:t> e </a:t>
            </a:r>
            <a:r>
              <a:rPr lang="en-US" sz="2800" b="1" dirty="0" err="1">
                <a:latin typeface="Cambria" panose="02040503050406030204" pitchFamily="18" charset="0"/>
                <a:ea typeface="Cambria" panose="02040503050406030204" pitchFamily="18" charset="0"/>
              </a:rPr>
              <a:t>përafërt</a:t>
            </a:r>
            <a:r>
              <a:rPr lang="en-US" sz="2800" b="1" dirty="0">
                <a:latin typeface="Cambria" panose="02040503050406030204" pitchFamily="18" charset="0"/>
                <a:ea typeface="Cambria" panose="02040503050406030204" pitchFamily="18" charset="0"/>
              </a:rPr>
              <a:t>:</a:t>
            </a:r>
          </a:p>
          <a:p>
            <a:pPr marL="0" indent="0">
              <a:buNone/>
            </a:pPr>
            <a:r>
              <a:rPr lang="en-US" sz="2800" dirty="0">
                <a:latin typeface="Cambria" panose="02040503050406030204" pitchFamily="18" charset="0"/>
                <a:ea typeface="Cambria" panose="02040503050406030204" pitchFamily="18" charset="0"/>
              </a:rPr>
              <a:t>        - </a:t>
            </a:r>
            <a:r>
              <a:rPr lang="en-US" sz="2800" dirty="0" err="1">
                <a:latin typeface="Cambria" panose="02040503050406030204" pitchFamily="18" charset="0"/>
                <a:ea typeface="Cambria" panose="02040503050406030204" pitchFamily="18" charset="0"/>
              </a:rPr>
              <a:t>vlen</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kufizimi</a:t>
            </a:r>
            <a:r>
              <a:rPr lang="en-US" sz="2800" dirty="0">
                <a:latin typeface="Cambria" panose="02040503050406030204" pitchFamily="18" charset="0"/>
                <a:ea typeface="Cambria" panose="02040503050406030204" pitchFamily="18" charset="0"/>
              </a:rPr>
              <a:t> +/- 30%;</a:t>
            </a:r>
          </a:p>
          <a:p>
            <a:pPr marL="0" indent="0">
              <a:buNone/>
            </a:pPr>
            <a:r>
              <a:rPr lang="en-US" sz="2800" dirty="0">
                <a:latin typeface="Cambria" panose="02040503050406030204" pitchFamily="18" charset="0"/>
                <a:ea typeface="Cambria" panose="02040503050406030204" pitchFamily="18" charset="0"/>
              </a:rPr>
              <a:t>         - </a:t>
            </a:r>
            <a:r>
              <a:rPr lang="en-US" sz="2800" b="1" dirty="0" err="1">
                <a:solidFill>
                  <a:srgbClr val="FF0000"/>
                </a:solidFill>
                <a:latin typeface="Cambria" panose="02040503050406030204" pitchFamily="18" charset="0"/>
                <a:ea typeface="Cambria" panose="02040503050406030204" pitchFamily="18" charset="0"/>
              </a:rPr>
              <a:t>Furnizime</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shërbime</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punë</a:t>
            </a:r>
            <a:r>
              <a:rPr lang="en-US" sz="2800" b="1" dirty="0">
                <a:solidFill>
                  <a:srgbClr val="FF0000"/>
                </a:solidFill>
                <a:latin typeface="Cambria" panose="02040503050406030204" pitchFamily="18" charset="0"/>
                <a:ea typeface="Cambria" panose="02040503050406030204" pitchFamily="18" charset="0"/>
              </a:rPr>
              <a:t> </a:t>
            </a:r>
            <a:r>
              <a:rPr lang="en-US" sz="2400" b="1" i="1" dirty="0">
                <a:solidFill>
                  <a:srgbClr val="FF0000"/>
                </a:solidFill>
                <a:latin typeface="Cambria" panose="02040503050406030204" pitchFamily="18" charset="0"/>
                <a:ea typeface="Cambria" panose="02040503050406030204" pitchFamily="18" charset="0"/>
              </a:rPr>
              <a:t>(</a:t>
            </a:r>
            <a:r>
              <a:rPr lang="en-US" sz="2400" b="1" i="1" dirty="0" err="1">
                <a:solidFill>
                  <a:srgbClr val="FF0000"/>
                </a:solidFill>
                <a:latin typeface="Cambria" panose="02040503050406030204" pitchFamily="18" charset="0"/>
                <a:ea typeface="Cambria" panose="02040503050406030204" pitchFamily="18" charset="0"/>
              </a:rPr>
              <a:t>riparime</a:t>
            </a:r>
            <a:r>
              <a:rPr lang="en-US" sz="2400" b="1" i="1" dirty="0">
                <a:solidFill>
                  <a:srgbClr val="FF0000"/>
                </a:solidFill>
                <a:latin typeface="Cambria" panose="02040503050406030204" pitchFamily="18" charset="0"/>
                <a:ea typeface="Cambria" panose="02040503050406030204" pitchFamily="18" charset="0"/>
              </a:rPr>
              <a:t>, </a:t>
            </a:r>
            <a:r>
              <a:rPr lang="en-US" sz="2400" b="1" i="1" dirty="0" err="1">
                <a:solidFill>
                  <a:srgbClr val="FF0000"/>
                </a:solidFill>
                <a:latin typeface="Cambria" panose="02040503050406030204" pitchFamily="18" charset="0"/>
                <a:ea typeface="Cambria" panose="02040503050406030204" pitchFamily="18" charset="0"/>
              </a:rPr>
              <a:t>mirëmbajtje</a:t>
            </a:r>
            <a:r>
              <a:rPr lang="en-US" sz="2400" b="1" i="1" dirty="0">
                <a:solidFill>
                  <a:srgbClr val="FF0000"/>
                </a:solidFill>
                <a:latin typeface="Cambria" panose="02040503050406030204" pitchFamily="18" charset="0"/>
                <a:ea typeface="Cambria" panose="02040503050406030204" pitchFamily="18" charset="0"/>
              </a:rPr>
              <a:t>);</a:t>
            </a:r>
          </a:p>
          <a:p>
            <a:pPr marL="0" indent="0">
              <a:buNone/>
            </a:pPr>
            <a:r>
              <a:rPr lang="en-US" sz="2800" dirty="0">
                <a:latin typeface="Cambria" panose="02040503050406030204" pitchFamily="18" charset="0"/>
                <a:ea typeface="Cambria" panose="02040503050406030204" pitchFamily="18" charset="0"/>
              </a:rPr>
              <a:t>         - </a:t>
            </a:r>
            <a:r>
              <a:rPr lang="en-US" sz="2800" dirty="0" err="1">
                <a:latin typeface="Cambria" panose="02040503050406030204" pitchFamily="18" charset="0"/>
                <a:ea typeface="Cambria" panose="02040503050406030204" pitchFamily="18" charset="0"/>
              </a:rPr>
              <a:t>Kontrata</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përfundon</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kur</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shpenzohet</a:t>
            </a:r>
            <a:r>
              <a:rPr lang="en-US" sz="2800" dirty="0">
                <a:latin typeface="Cambria" panose="02040503050406030204" pitchFamily="18" charset="0"/>
                <a:ea typeface="Cambria" panose="02040503050406030204" pitchFamily="18" charset="0"/>
              </a:rPr>
              <a:t> plus 30%.</a:t>
            </a:r>
          </a:p>
          <a:p>
            <a:pPr marL="0" indent="0">
              <a:buNone/>
            </a:pPr>
            <a:endParaRPr lang="en-US" sz="2800" dirty="0">
              <a:latin typeface="Cambria" panose="02040503050406030204" pitchFamily="18" charset="0"/>
              <a:ea typeface="Cambria" panose="02040503050406030204" pitchFamily="18" charset="0"/>
            </a:endParaRPr>
          </a:p>
          <a:p>
            <a:pPr marL="571500" indent="-571500">
              <a:buAutoNum type="romanUcPeriod" startAt="2"/>
            </a:pPr>
            <a:r>
              <a:rPr lang="en-US" sz="2800" b="1" dirty="0">
                <a:latin typeface="Cambria" panose="02040503050406030204" pitchFamily="18" charset="0"/>
                <a:ea typeface="Cambria" panose="02040503050406030204" pitchFamily="18" charset="0"/>
              </a:rPr>
              <a:t>Kur </a:t>
            </a:r>
            <a:r>
              <a:rPr lang="en-US" sz="2800" b="1" dirty="0" err="1">
                <a:latin typeface="Cambria" panose="02040503050406030204" pitchFamily="18" charset="0"/>
                <a:ea typeface="Cambria" panose="02040503050406030204" pitchFamily="18" charset="0"/>
              </a:rPr>
              <a:t>nuk</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dihet</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sasia</a:t>
            </a:r>
            <a:r>
              <a:rPr lang="en-US" sz="2800" b="1" dirty="0">
                <a:latin typeface="Cambria" panose="02040503050406030204" pitchFamily="18" charset="0"/>
                <a:ea typeface="Cambria" panose="02040503050406030204" pitchFamily="18" charset="0"/>
              </a:rPr>
              <a:t> e </a:t>
            </a:r>
            <a:r>
              <a:rPr lang="en-US" sz="2800" b="1" dirty="0" err="1">
                <a:latin typeface="Cambria" panose="02040503050406030204" pitchFamily="18" charset="0"/>
                <a:ea typeface="Cambria" panose="02040503050406030204" pitchFamily="18" charset="0"/>
              </a:rPr>
              <a:t>përafërt</a:t>
            </a:r>
            <a:r>
              <a:rPr lang="en-US" sz="2800" b="1" dirty="0">
                <a:latin typeface="Cambria" panose="02040503050406030204" pitchFamily="18" charset="0"/>
                <a:ea typeface="Cambria" panose="02040503050406030204" pitchFamily="18" charset="0"/>
              </a:rPr>
              <a:t>, KPK “</a:t>
            </a:r>
            <a:r>
              <a:rPr lang="en-US" sz="2800" b="1" dirty="0" err="1">
                <a:latin typeface="Cambria" panose="02040503050406030204" pitchFamily="18" charset="0"/>
                <a:ea typeface="Cambria" panose="02040503050406030204" pitchFamily="18" charset="0"/>
              </a:rPr>
              <a:t>çmime</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njësi</a:t>
            </a:r>
            <a:r>
              <a:rPr lang="en-US" sz="2800" b="1" dirty="0">
                <a:latin typeface="Cambria" panose="02040503050406030204" pitchFamily="18" charset="0"/>
                <a:ea typeface="Cambria" panose="02040503050406030204" pitchFamily="18" charset="0"/>
              </a:rPr>
              <a:t>”:</a:t>
            </a:r>
          </a:p>
          <a:p>
            <a:pPr marL="0" indent="0">
              <a:buNone/>
            </a:pPr>
            <a:r>
              <a:rPr lang="en-US" sz="2800" dirty="0">
                <a:latin typeface="Cambria" panose="02040503050406030204" pitchFamily="18" charset="0"/>
                <a:ea typeface="Cambria" panose="02040503050406030204" pitchFamily="18" charset="0"/>
              </a:rPr>
              <a:t>         - </a:t>
            </a:r>
            <a:r>
              <a:rPr lang="en-US" sz="2800" dirty="0" err="1">
                <a:latin typeface="Cambria" panose="02040503050406030204" pitchFamily="18" charset="0"/>
                <a:ea typeface="Cambria" panose="02040503050406030204" pitchFamily="18" charset="0"/>
              </a:rPr>
              <a:t>Nuk</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vlen</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kufizimi</a:t>
            </a:r>
            <a:r>
              <a:rPr lang="en-US" sz="2800" dirty="0">
                <a:latin typeface="Cambria" panose="02040503050406030204" pitchFamily="18" charset="0"/>
                <a:ea typeface="Cambria" panose="02040503050406030204" pitchFamily="18" charset="0"/>
              </a:rPr>
              <a:t> +/-30%;</a:t>
            </a:r>
          </a:p>
          <a:p>
            <a:pPr marL="0" indent="0">
              <a:buNone/>
            </a:pPr>
            <a:r>
              <a:rPr lang="en-US" sz="2800" dirty="0">
                <a:latin typeface="Cambria" panose="02040503050406030204" pitchFamily="18" charset="0"/>
                <a:ea typeface="Cambria" panose="02040503050406030204" pitchFamily="18" charset="0"/>
              </a:rPr>
              <a:t>         - </a:t>
            </a:r>
            <a:r>
              <a:rPr lang="en-US" sz="2800" b="1" dirty="0" err="1">
                <a:solidFill>
                  <a:srgbClr val="FF0000"/>
                </a:solidFill>
                <a:latin typeface="Cambria" panose="02040503050406030204" pitchFamily="18" charset="0"/>
                <a:ea typeface="Cambria" panose="02040503050406030204" pitchFamily="18" charset="0"/>
              </a:rPr>
              <a:t>Furnizime</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dhe</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shërbime</a:t>
            </a:r>
            <a:r>
              <a:rPr lang="en-US" sz="2800" b="1" dirty="0">
                <a:solidFill>
                  <a:srgbClr val="FF0000"/>
                </a:solidFill>
                <a:latin typeface="Cambria" panose="02040503050406030204" pitchFamily="18" charset="0"/>
                <a:ea typeface="Cambria" panose="02040503050406030204" pitchFamily="18" charset="0"/>
              </a:rPr>
              <a:t>;</a:t>
            </a:r>
          </a:p>
          <a:p>
            <a:pPr marL="0" indent="0">
              <a:buNone/>
            </a:pPr>
            <a:r>
              <a:rPr lang="en-US" sz="2800" dirty="0">
                <a:latin typeface="Cambria" panose="02040503050406030204" pitchFamily="18" charset="0"/>
                <a:ea typeface="Cambria" panose="02040503050406030204" pitchFamily="18" charset="0"/>
              </a:rPr>
              <a:t>         - </a:t>
            </a:r>
            <a:r>
              <a:rPr lang="en-US" sz="2800" dirty="0" err="1">
                <a:latin typeface="Cambria" panose="02040503050406030204" pitchFamily="18" charset="0"/>
                <a:ea typeface="Cambria" panose="02040503050406030204" pitchFamily="18" charset="0"/>
              </a:rPr>
              <a:t>Kontrata</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përfundon</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vlerën</a:t>
            </a:r>
            <a:r>
              <a:rPr lang="en-US" sz="2800" dirty="0">
                <a:latin typeface="Cambria" panose="02040503050406030204" pitchFamily="18" charset="0"/>
                <a:ea typeface="Cambria" panose="02040503050406030204" pitchFamily="18" charset="0"/>
              </a:rPr>
              <a:t> e </a:t>
            </a:r>
            <a:r>
              <a:rPr lang="en-US" sz="2800" dirty="0" err="1">
                <a:latin typeface="Cambria" panose="02040503050406030204" pitchFamily="18" charset="0"/>
                <a:ea typeface="Cambria" panose="02040503050406030204" pitchFamily="18" charset="0"/>
              </a:rPr>
              <a:t>parashikuar</a:t>
            </a:r>
            <a:r>
              <a:rPr lang="en-US" sz="2800" dirty="0">
                <a:latin typeface="Cambria" panose="02040503050406030204" pitchFamily="18" charset="0"/>
                <a:ea typeface="Cambria" panose="02040503050406030204" pitchFamily="18" charset="0"/>
              </a:rPr>
              <a:t>.</a:t>
            </a:r>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25</a:t>
            </a:fld>
            <a:endParaRPr lang="en-US" altLang="en-US" dirty="0"/>
          </a:p>
        </p:txBody>
      </p:sp>
    </p:spTree>
    <p:extLst>
      <p:ext uri="{BB962C8B-B14F-4D97-AF65-F5344CB8AC3E}">
        <p14:creationId xmlns:p14="http://schemas.microsoft.com/office/powerpoint/2010/main" val="11969784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err="1">
                <a:solidFill>
                  <a:schemeClr val="accent1">
                    <a:lumMod val="75000"/>
                  </a:schemeClr>
                </a:solidFill>
                <a:latin typeface="Cambria" panose="02040503050406030204" pitchFamily="18" charset="0"/>
                <a:ea typeface="Cambria" panose="02040503050406030204" pitchFamily="18" charset="0"/>
              </a:rPr>
              <a:t>Konkursi</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i</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Projektimit</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neni</a:t>
            </a:r>
            <a:r>
              <a:rPr lang="en-US" sz="2800" b="1" dirty="0">
                <a:solidFill>
                  <a:schemeClr val="accent1">
                    <a:lumMod val="75000"/>
                  </a:schemeClr>
                </a:solidFill>
                <a:latin typeface="Cambria" panose="02040503050406030204" pitchFamily="18" charset="0"/>
                <a:ea typeface="Cambria" panose="02040503050406030204" pitchFamily="18" charset="0"/>
              </a:rPr>
              <a:t> 55)</a:t>
            </a:r>
            <a:br>
              <a:rPr lang="en-US" sz="2800" dirty="0">
                <a:solidFill>
                  <a:schemeClr val="accent1">
                    <a:lumMod val="75000"/>
                  </a:schemeClr>
                </a:solidFill>
                <a:latin typeface="Cambria" panose="02040503050406030204" pitchFamily="18" charset="0"/>
                <a:ea typeface="Cambria" panose="02040503050406030204" pitchFamily="18" charset="0"/>
              </a:rPr>
            </a:br>
            <a:endParaRPr lang="sq-AL" sz="2800" dirty="0">
              <a:solidFill>
                <a:schemeClr val="accent1">
                  <a:lumMod val="75000"/>
                </a:schemeClr>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1393535"/>
            <a:ext cx="9144000" cy="4783428"/>
          </a:xfrm>
        </p:spPr>
        <p:txBody>
          <a:bodyPr>
            <a:normAutofit/>
          </a:bodyPr>
          <a:lstStyle/>
          <a:p>
            <a:pPr>
              <a:buFont typeface="Wingdings" panose="05000000000000000000" pitchFamily="2" charset="2"/>
              <a:buChar char="Ø"/>
            </a:pPr>
            <a:r>
              <a:rPr lang="en-US" dirty="0"/>
              <a:t>AK do </a:t>
            </a:r>
            <a:r>
              <a:rPr lang="en-US" dirty="0" err="1"/>
              <a:t>të</a:t>
            </a:r>
            <a:r>
              <a:rPr lang="en-US" dirty="0"/>
              <a:t> </a:t>
            </a:r>
            <a:r>
              <a:rPr lang="en-US" dirty="0" err="1"/>
              <a:t>tregojë</a:t>
            </a:r>
            <a:r>
              <a:rPr lang="en-US" dirty="0"/>
              <a:t> </a:t>
            </a:r>
            <a:r>
              <a:rPr lang="en-US" dirty="0" err="1"/>
              <a:t>në</a:t>
            </a:r>
            <a:r>
              <a:rPr lang="en-US" dirty="0"/>
              <a:t> </a:t>
            </a:r>
            <a:r>
              <a:rPr lang="en-US" dirty="0" err="1"/>
              <a:t>Dosjen</a:t>
            </a:r>
            <a:r>
              <a:rPr lang="en-US" dirty="0"/>
              <a:t> e </a:t>
            </a:r>
            <a:r>
              <a:rPr lang="en-US" dirty="0" err="1"/>
              <a:t>Konkursit</a:t>
            </a:r>
            <a:r>
              <a:rPr lang="en-US" dirty="0"/>
              <a:t> </a:t>
            </a:r>
            <a:r>
              <a:rPr lang="en-US" dirty="0" err="1"/>
              <a:t>për</a:t>
            </a:r>
            <a:r>
              <a:rPr lang="en-US" dirty="0"/>
              <a:t> </a:t>
            </a:r>
            <a:r>
              <a:rPr lang="en-US" dirty="0" err="1"/>
              <a:t>Projektim</a:t>
            </a:r>
            <a:r>
              <a:rPr lang="en-US" dirty="0"/>
              <a:t> se </a:t>
            </a:r>
            <a:r>
              <a:rPr lang="en-US" dirty="0" err="1"/>
              <a:t>pjesëmarrësit</a:t>
            </a:r>
            <a:r>
              <a:rPr lang="en-US" dirty="0"/>
              <a:t> </a:t>
            </a:r>
            <a:r>
              <a:rPr lang="en-US" dirty="0" err="1"/>
              <a:t>në</a:t>
            </a:r>
            <a:r>
              <a:rPr lang="en-US" dirty="0"/>
              <a:t> </a:t>
            </a:r>
            <a:r>
              <a:rPr lang="en-US" dirty="0" err="1"/>
              <a:t>konkurs</a:t>
            </a:r>
            <a:r>
              <a:rPr lang="en-US" dirty="0"/>
              <a:t> do </a:t>
            </a:r>
            <a:r>
              <a:rPr lang="en-US" dirty="0" err="1"/>
              <a:t>t’i</a:t>
            </a:r>
            <a:r>
              <a:rPr lang="en-US" dirty="0"/>
              <a:t> </a:t>
            </a:r>
            <a:r>
              <a:rPr lang="en-US" dirty="0" err="1"/>
              <a:t>dorëzojnë</a:t>
            </a:r>
            <a:r>
              <a:rPr lang="en-US" dirty="0"/>
              <a:t> </a:t>
            </a:r>
            <a:r>
              <a:rPr lang="en-US" dirty="0" err="1"/>
              <a:t>propozimet</a:t>
            </a:r>
            <a:r>
              <a:rPr lang="en-US" dirty="0"/>
              <a:t> e </a:t>
            </a:r>
            <a:r>
              <a:rPr lang="en-US" dirty="0" err="1"/>
              <a:t>tyre</a:t>
            </a:r>
            <a:r>
              <a:rPr lang="en-US" dirty="0"/>
              <a:t> </a:t>
            </a:r>
            <a:r>
              <a:rPr lang="en-US" dirty="0" err="1"/>
              <a:t>në</a:t>
            </a:r>
            <a:r>
              <a:rPr lang="en-US" dirty="0"/>
              <a:t> </a:t>
            </a:r>
            <a:r>
              <a:rPr lang="en-US" dirty="0" err="1"/>
              <a:t>të</a:t>
            </a:r>
            <a:r>
              <a:rPr lang="en-US" dirty="0"/>
              <a:t> </a:t>
            </a:r>
            <a:r>
              <a:rPr lang="en-US" dirty="0" err="1"/>
              <a:t>njëjtën</a:t>
            </a:r>
            <a:r>
              <a:rPr lang="en-US" dirty="0"/>
              <a:t> </a:t>
            </a:r>
            <a:r>
              <a:rPr lang="en-US" dirty="0" err="1"/>
              <a:t>kohë</a:t>
            </a:r>
            <a:r>
              <a:rPr lang="en-US" dirty="0"/>
              <a:t> </a:t>
            </a:r>
            <a:r>
              <a:rPr lang="en-US" b="1" dirty="0" err="1">
                <a:solidFill>
                  <a:srgbClr val="FF0000"/>
                </a:solidFill>
              </a:rPr>
              <a:t>në</a:t>
            </a:r>
            <a:r>
              <a:rPr lang="en-US" b="1" dirty="0">
                <a:solidFill>
                  <a:srgbClr val="FF0000"/>
                </a:solidFill>
              </a:rPr>
              <a:t> </a:t>
            </a:r>
            <a:r>
              <a:rPr lang="en-US" b="1" dirty="0" err="1">
                <a:solidFill>
                  <a:srgbClr val="FF0000"/>
                </a:solidFill>
              </a:rPr>
              <a:t>dy</a:t>
            </a:r>
            <a:r>
              <a:rPr lang="en-US" b="1" dirty="0">
                <a:solidFill>
                  <a:srgbClr val="FF0000"/>
                </a:solidFill>
              </a:rPr>
              <a:t> </a:t>
            </a:r>
            <a:r>
              <a:rPr lang="en-US" b="1" dirty="0" err="1">
                <a:solidFill>
                  <a:srgbClr val="FF0000"/>
                </a:solidFill>
              </a:rPr>
              <a:t>folldera</a:t>
            </a:r>
            <a:r>
              <a:rPr lang="en-US" b="1" dirty="0">
                <a:solidFill>
                  <a:srgbClr val="FF0000"/>
                </a:solidFill>
              </a:rPr>
              <a:t> (</a:t>
            </a:r>
            <a:r>
              <a:rPr lang="en-US" b="1" dirty="0" err="1">
                <a:solidFill>
                  <a:srgbClr val="FF0000"/>
                </a:solidFill>
              </a:rPr>
              <a:t>skedar</a:t>
            </a:r>
            <a:r>
              <a:rPr lang="en-US" b="1" dirty="0">
                <a:solidFill>
                  <a:srgbClr val="FF0000"/>
                </a:solidFill>
              </a:rPr>
              <a:t>) </a:t>
            </a:r>
            <a:r>
              <a:rPr lang="en-US" b="1" dirty="0" err="1">
                <a:solidFill>
                  <a:srgbClr val="FF0000"/>
                </a:solidFill>
              </a:rPr>
              <a:t>të</a:t>
            </a:r>
            <a:r>
              <a:rPr lang="en-US" b="1" dirty="0">
                <a:solidFill>
                  <a:srgbClr val="FF0000"/>
                </a:solidFill>
              </a:rPr>
              <a:t> </a:t>
            </a:r>
            <a:r>
              <a:rPr lang="en-US" b="1" dirty="0" err="1">
                <a:solidFill>
                  <a:srgbClr val="FF0000"/>
                </a:solidFill>
              </a:rPr>
              <a:t>mbyllura</a:t>
            </a:r>
            <a:r>
              <a:rPr lang="en-US" b="1" dirty="0">
                <a:solidFill>
                  <a:srgbClr val="FF0000"/>
                </a:solidFill>
              </a:rPr>
              <a:t> (me </a:t>
            </a:r>
            <a:r>
              <a:rPr lang="en-US" b="1" dirty="0" err="1">
                <a:solidFill>
                  <a:srgbClr val="FF0000"/>
                </a:solidFill>
              </a:rPr>
              <a:t>fjalëkalim</a:t>
            </a:r>
            <a:r>
              <a:rPr lang="en-US" b="1" dirty="0">
                <a:solidFill>
                  <a:srgbClr val="FF0000"/>
                </a:solidFill>
              </a:rPr>
              <a:t>) </a:t>
            </a:r>
            <a:r>
              <a:rPr lang="en-US" b="1" dirty="0" err="1">
                <a:solidFill>
                  <a:srgbClr val="FF0000"/>
                </a:solidFill>
              </a:rPr>
              <a:t>në</a:t>
            </a:r>
            <a:r>
              <a:rPr lang="en-US" b="1" dirty="0">
                <a:solidFill>
                  <a:srgbClr val="FF0000"/>
                </a:solidFill>
              </a:rPr>
              <a:t> </a:t>
            </a:r>
            <a:r>
              <a:rPr lang="en-US" b="1" dirty="0" err="1">
                <a:solidFill>
                  <a:srgbClr val="FF0000"/>
                </a:solidFill>
              </a:rPr>
              <a:t>formë</a:t>
            </a:r>
            <a:r>
              <a:rPr lang="en-US" b="1" dirty="0">
                <a:solidFill>
                  <a:srgbClr val="FF0000"/>
                </a:solidFill>
              </a:rPr>
              <a:t> </a:t>
            </a:r>
            <a:r>
              <a:rPr lang="en-US" b="1" dirty="0" err="1">
                <a:solidFill>
                  <a:srgbClr val="FF0000"/>
                </a:solidFill>
              </a:rPr>
              <a:t>elektronike</a:t>
            </a:r>
            <a:r>
              <a:rPr lang="en-US" b="1" dirty="0">
                <a:solidFill>
                  <a:srgbClr val="FF0000"/>
                </a:solidFill>
              </a:rPr>
              <a:t> (share drive – </a:t>
            </a:r>
            <a:r>
              <a:rPr lang="en-US" b="1" dirty="0" err="1">
                <a:solidFill>
                  <a:srgbClr val="FF0000"/>
                </a:solidFill>
              </a:rPr>
              <a:t>linkun</a:t>
            </a:r>
            <a:r>
              <a:rPr lang="en-US" b="1" dirty="0">
                <a:solidFill>
                  <a:srgbClr val="FF0000"/>
                </a:solidFill>
              </a:rPr>
              <a:t>) </a:t>
            </a:r>
            <a:r>
              <a:rPr lang="en-US" dirty="0"/>
              <a:t>duke e </a:t>
            </a:r>
            <a:r>
              <a:rPr lang="en-US" dirty="0" err="1"/>
              <a:t>ndarë</a:t>
            </a:r>
            <a:r>
              <a:rPr lang="en-US" dirty="0"/>
              <a:t> </a:t>
            </a:r>
            <a:r>
              <a:rPr lang="en-US" dirty="0" err="1"/>
              <a:t>qasjen</a:t>
            </a:r>
            <a:r>
              <a:rPr lang="en-US" dirty="0"/>
              <a:t> me </a:t>
            </a:r>
            <a:r>
              <a:rPr lang="en-US" dirty="0" err="1"/>
              <a:t>personin</a:t>
            </a:r>
            <a:r>
              <a:rPr lang="en-US" dirty="0"/>
              <a:t> </a:t>
            </a:r>
            <a:r>
              <a:rPr lang="en-US" dirty="0" err="1"/>
              <a:t>kontaktues</a:t>
            </a:r>
            <a:r>
              <a:rPr lang="en-US" dirty="0"/>
              <a:t> (</a:t>
            </a:r>
            <a:r>
              <a:rPr lang="en-US" dirty="0" err="1"/>
              <a:t>emailin</a:t>
            </a:r>
            <a:r>
              <a:rPr lang="en-US" dirty="0"/>
              <a:t>) </a:t>
            </a:r>
            <a:r>
              <a:rPr lang="en-US" dirty="0" err="1"/>
              <a:t>të</a:t>
            </a:r>
            <a:r>
              <a:rPr lang="en-US" dirty="0"/>
              <a:t> AK-</a:t>
            </a:r>
            <a:r>
              <a:rPr lang="en-US" dirty="0" err="1"/>
              <a:t>së</a:t>
            </a:r>
            <a:r>
              <a:rPr lang="en-US" dirty="0"/>
              <a:t>:</a:t>
            </a:r>
            <a:endParaRPr lang="sq-AL" dirty="0"/>
          </a:p>
          <a:p>
            <a:pPr marL="457200" indent="-457200">
              <a:buFont typeface="+mj-lt"/>
              <a:buAutoNum type="alphaLcParenR"/>
            </a:pPr>
            <a:r>
              <a:rPr lang="en-US" dirty="0" err="1"/>
              <a:t>Njëri</a:t>
            </a:r>
            <a:r>
              <a:rPr lang="en-US" dirty="0"/>
              <a:t> </a:t>
            </a:r>
            <a:r>
              <a:rPr lang="en-US" dirty="0" err="1"/>
              <a:t>që</a:t>
            </a:r>
            <a:r>
              <a:rPr lang="en-US" dirty="0"/>
              <a:t> </a:t>
            </a:r>
            <a:r>
              <a:rPr lang="en-US" dirty="0" err="1"/>
              <a:t>ka</a:t>
            </a:r>
            <a:r>
              <a:rPr lang="en-US" dirty="0"/>
              <a:t> </a:t>
            </a:r>
            <a:r>
              <a:rPr lang="en-US" dirty="0" err="1"/>
              <a:t>emërtimin</a:t>
            </a:r>
            <a:r>
              <a:rPr lang="en-US" dirty="0"/>
              <a:t> </a:t>
            </a:r>
            <a:r>
              <a:rPr lang="en-US" dirty="0" err="1"/>
              <a:t>dhe</a:t>
            </a:r>
            <a:r>
              <a:rPr lang="en-US" dirty="0"/>
              <a:t> </a:t>
            </a:r>
            <a:r>
              <a:rPr lang="en-US" dirty="0" err="1"/>
              <a:t>përmban</a:t>
            </a:r>
            <a:r>
              <a:rPr lang="en-US" dirty="0"/>
              <a:t> </a:t>
            </a:r>
            <a:r>
              <a:rPr lang="en-US" b="1" dirty="0">
                <a:solidFill>
                  <a:srgbClr val="FF0000"/>
                </a:solidFill>
              </a:rPr>
              <a:t>“</a:t>
            </a:r>
            <a:r>
              <a:rPr lang="en-US" b="1" dirty="0" err="1">
                <a:solidFill>
                  <a:srgbClr val="FF0000"/>
                </a:solidFill>
              </a:rPr>
              <a:t>Projekti</a:t>
            </a:r>
            <a:r>
              <a:rPr lang="en-US" b="1" dirty="0">
                <a:solidFill>
                  <a:srgbClr val="FF0000"/>
                </a:solidFill>
              </a:rPr>
              <a:t> </a:t>
            </a:r>
            <a:r>
              <a:rPr lang="en-US" b="1" dirty="0" err="1">
                <a:solidFill>
                  <a:srgbClr val="FF0000"/>
                </a:solidFill>
              </a:rPr>
              <a:t>Ideor</a:t>
            </a:r>
            <a:r>
              <a:rPr lang="en-US" b="1" dirty="0">
                <a:solidFill>
                  <a:srgbClr val="FF0000"/>
                </a:solidFill>
              </a:rPr>
              <a:t>” </a:t>
            </a:r>
            <a:r>
              <a:rPr lang="en-US" dirty="0" err="1"/>
              <a:t>dhe</a:t>
            </a:r>
            <a:r>
              <a:rPr lang="en-US" dirty="0"/>
              <a:t> </a:t>
            </a:r>
            <a:r>
              <a:rPr lang="en-US" dirty="0" err="1"/>
              <a:t>përmban</a:t>
            </a:r>
            <a:r>
              <a:rPr lang="en-US" dirty="0"/>
              <a:t> </a:t>
            </a:r>
            <a:r>
              <a:rPr lang="en-US" dirty="0" err="1"/>
              <a:t>projektin</a:t>
            </a:r>
            <a:r>
              <a:rPr lang="en-US" dirty="0"/>
              <a:t> </a:t>
            </a:r>
            <a:r>
              <a:rPr lang="en-US" dirty="0" err="1"/>
              <a:t>në</a:t>
            </a:r>
            <a:r>
              <a:rPr lang="en-US" dirty="0"/>
              <a:t> </a:t>
            </a:r>
            <a:r>
              <a:rPr lang="en-US" dirty="0" err="1"/>
              <a:t>të</a:t>
            </a:r>
            <a:r>
              <a:rPr lang="en-US" dirty="0"/>
              <a:t> </a:t>
            </a:r>
            <a:r>
              <a:rPr lang="en-US" dirty="0" err="1"/>
              <a:t>cilin</a:t>
            </a:r>
            <a:r>
              <a:rPr lang="en-US" dirty="0"/>
              <a:t> </a:t>
            </a:r>
            <a:r>
              <a:rPr lang="en-US" dirty="0" err="1"/>
              <a:t>duhet</a:t>
            </a:r>
            <a:r>
              <a:rPr lang="en-US" dirty="0"/>
              <a:t> </a:t>
            </a:r>
            <a:r>
              <a:rPr lang="en-US" dirty="0" err="1"/>
              <a:t>të</a:t>
            </a:r>
            <a:r>
              <a:rPr lang="en-US" dirty="0"/>
              <a:t> </a:t>
            </a:r>
            <a:r>
              <a:rPr lang="en-US" dirty="0" err="1"/>
              <a:t>shënohet</a:t>
            </a:r>
            <a:r>
              <a:rPr lang="en-US" dirty="0"/>
              <a:t> </a:t>
            </a:r>
            <a:r>
              <a:rPr lang="en-US" b="1" dirty="0"/>
              <a:t>“</a:t>
            </a:r>
            <a:r>
              <a:rPr lang="en-US" b="1" dirty="0" err="1"/>
              <a:t>numri</a:t>
            </a:r>
            <a:r>
              <a:rPr lang="en-US" b="1" dirty="0"/>
              <a:t> </a:t>
            </a:r>
            <a:r>
              <a:rPr lang="en-US" b="1" dirty="0" err="1"/>
              <a:t>i</a:t>
            </a:r>
            <a:r>
              <a:rPr lang="en-US" b="1" dirty="0"/>
              <a:t> </a:t>
            </a:r>
            <a:r>
              <a:rPr lang="en-US" b="1" dirty="0" err="1"/>
              <a:t>Prokurimit</a:t>
            </a:r>
            <a:r>
              <a:rPr lang="en-US" b="1" dirty="0"/>
              <a:t>” </a:t>
            </a:r>
            <a:r>
              <a:rPr lang="en-US" dirty="0" err="1"/>
              <a:t>sikurse</a:t>
            </a:r>
            <a:r>
              <a:rPr lang="en-US" dirty="0"/>
              <a:t> </a:t>
            </a:r>
            <a:r>
              <a:rPr lang="en-US" dirty="0" err="1"/>
              <a:t>ceket</a:t>
            </a:r>
            <a:r>
              <a:rPr lang="en-US" dirty="0"/>
              <a:t> </a:t>
            </a:r>
            <a:r>
              <a:rPr lang="en-US" dirty="0" err="1"/>
              <a:t>në</a:t>
            </a:r>
            <a:r>
              <a:rPr lang="en-US" dirty="0"/>
              <a:t> </a:t>
            </a:r>
            <a:r>
              <a:rPr lang="en-US" dirty="0" err="1"/>
              <a:t>Dosjen</a:t>
            </a:r>
            <a:r>
              <a:rPr lang="en-US" dirty="0"/>
              <a:t> e </a:t>
            </a:r>
            <a:r>
              <a:rPr lang="en-US" dirty="0" err="1"/>
              <a:t>Konkursit</a:t>
            </a:r>
            <a:r>
              <a:rPr lang="en-US" dirty="0"/>
              <a:t> </a:t>
            </a:r>
            <a:r>
              <a:rPr lang="en-US" dirty="0" err="1"/>
              <a:t>të</a:t>
            </a:r>
            <a:r>
              <a:rPr lang="en-US" dirty="0"/>
              <a:t> </a:t>
            </a:r>
            <a:r>
              <a:rPr lang="en-US" dirty="0" err="1"/>
              <a:t>Projektimit</a:t>
            </a:r>
            <a:r>
              <a:rPr lang="en-US" dirty="0"/>
              <a:t> </a:t>
            </a:r>
            <a:r>
              <a:rPr lang="en-US" dirty="0" err="1"/>
              <a:t>dhe</a:t>
            </a:r>
            <a:r>
              <a:rPr lang="en-US" dirty="0"/>
              <a:t> </a:t>
            </a:r>
            <a:r>
              <a:rPr lang="en-US" b="1" dirty="0" err="1"/>
              <a:t>një</a:t>
            </a:r>
            <a:r>
              <a:rPr lang="en-US" b="1" dirty="0"/>
              <a:t> </a:t>
            </a:r>
            <a:r>
              <a:rPr lang="en-US" b="1" dirty="0" err="1"/>
              <a:t>numër</a:t>
            </a:r>
            <a:r>
              <a:rPr lang="en-US" b="1" dirty="0"/>
              <a:t> </a:t>
            </a:r>
            <a:r>
              <a:rPr lang="en-US" b="1" dirty="0" err="1"/>
              <a:t>anonim</a:t>
            </a:r>
            <a:r>
              <a:rPr lang="en-US" b="1" dirty="0"/>
              <a:t> </a:t>
            </a:r>
            <a:r>
              <a:rPr lang="en-US" b="1" dirty="0" err="1"/>
              <a:t>prej</a:t>
            </a:r>
            <a:r>
              <a:rPr lang="en-US" b="1" dirty="0"/>
              <a:t> </a:t>
            </a:r>
            <a:r>
              <a:rPr lang="en-US" b="1" dirty="0" err="1"/>
              <a:t>katër</a:t>
            </a:r>
            <a:r>
              <a:rPr lang="en-US" b="1" dirty="0"/>
              <a:t> </a:t>
            </a:r>
            <a:r>
              <a:rPr lang="en-US" b="1" dirty="0" err="1"/>
              <a:t>shifrave</a:t>
            </a:r>
            <a:r>
              <a:rPr lang="en-US" b="1" dirty="0"/>
              <a:t> </a:t>
            </a:r>
            <a:r>
              <a:rPr lang="en-US" dirty="0" err="1"/>
              <a:t>sipas</a:t>
            </a:r>
            <a:r>
              <a:rPr lang="en-US" dirty="0"/>
              <a:t> </a:t>
            </a:r>
            <a:r>
              <a:rPr lang="en-US" dirty="0" err="1"/>
              <a:t>zgjedhjes</a:t>
            </a:r>
            <a:r>
              <a:rPr lang="en-US" dirty="0"/>
              <a:t> </a:t>
            </a:r>
            <a:r>
              <a:rPr lang="en-US" dirty="0" err="1"/>
              <a:t>së</a:t>
            </a:r>
            <a:r>
              <a:rPr lang="en-US" dirty="0"/>
              <a:t> </a:t>
            </a:r>
            <a:r>
              <a:rPr lang="en-US" dirty="0" err="1"/>
              <a:t>pjesëmarrësit</a:t>
            </a:r>
            <a:r>
              <a:rPr lang="en-US" dirty="0"/>
              <a:t>; </a:t>
            </a:r>
            <a:r>
              <a:rPr lang="en-US" dirty="0" err="1"/>
              <a:t>dhe</a:t>
            </a:r>
            <a:r>
              <a:rPr lang="en-US" dirty="0"/>
              <a:t> </a:t>
            </a:r>
            <a:endParaRPr lang="sq-AL" dirty="0"/>
          </a:p>
          <a:p>
            <a:pPr marL="457200" indent="-457200">
              <a:buFont typeface="+mj-lt"/>
              <a:buAutoNum type="alphaLcParenR"/>
            </a:pPr>
            <a:r>
              <a:rPr lang="en-US" dirty="0"/>
              <a:t> </a:t>
            </a:r>
            <a:r>
              <a:rPr lang="en-US" dirty="0" err="1"/>
              <a:t>tjetri</a:t>
            </a:r>
            <a:r>
              <a:rPr lang="en-US" dirty="0"/>
              <a:t> </a:t>
            </a:r>
            <a:r>
              <a:rPr lang="en-US" dirty="0" err="1"/>
              <a:t>që</a:t>
            </a:r>
            <a:r>
              <a:rPr lang="en-US" dirty="0"/>
              <a:t> </a:t>
            </a:r>
            <a:r>
              <a:rPr lang="en-US" dirty="0" err="1"/>
              <a:t>ka</a:t>
            </a:r>
            <a:r>
              <a:rPr lang="en-US" dirty="0"/>
              <a:t> </a:t>
            </a:r>
            <a:r>
              <a:rPr lang="en-US" dirty="0" err="1"/>
              <a:t>emërtimin</a:t>
            </a:r>
            <a:r>
              <a:rPr lang="en-US" dirty="0"/>
              <a:t> </a:t>
            </a:r>
            <a:r>
              <a:rPr lang="en-US" dirty="0" err="1"/>
              <a:t>dhe</a:t>
            </a:r>
            <a:r>
              <a:rPr lang="en-US" dirty="0"/>
              <a:t> </a:t>
            </a:r>
            <a:r>
              <a:rPr lang="en-US" dirty="0" err="1"/>
              <a:t>përmban</a:t>
            </a:r>
            <a:r>
              <a:rPr lang="en-US" dirty="0"/>
              <a:t> </a:t>
            </a:r>
            <a:r>
              <a:rPr lang="en-US" b="1" dirty="0">
                <a:solidFill>
                  <a:srgbClr val="FF0000"/>
                </a:solidFill>
              </a:rPr>
              <a:t>“</a:t>
            </a:r>
            <a:r>
              <a:rPr lang="en-US" b="1" dirty="0" err="1">
                <a:solidFill>
                  <a:srgbClr val="FF0000"/>
                </a:solidFill>
              </a:rPr>
              <a:t>Dokumentacioni</a:t>
            </a:r>
            <a:r>
              <a:rPr lang="en-US" b="1" dirty="0">
                <a:solidFill>
                  <a:srgbClr val="FF0000"/>
                </a:solidFill>
              </a:rPr>
              <a:t> i </a:t>
            </a:r>
            <a:r>
              <a:rPr lang="en-US" b="1" dirty="0" err="1">
                <a:solidFill>
                  <a:srgbClr val="FF0000"/>
                </a:solidFill>
              </a:rPr>
              <a:t>Kandidatit</a:t>
            </a:r>
            <a:r>
              <a:rPr lang="en-US" b="1" dirty="0">
                <a:solidFill>
                  <a:srgbClr val="FF0000"/>
                </a:solidFill>
              </a:rPr>
              <a:t>”</a:t>
            </a:r>
            <a:endParaRPr lang="sq-AL" b="1" dirty="0">
              <a:solidFill>
                <a:srgbClr val="FF0000"/>
              </a:solidFill>
            </a:endParaRPr>
          </a:p>
          <a:p>
            <a:pPr>
              <a:buFont typeface="Wingdings" panose="05000000000000000000" pitchFamily="2" charset="2"/>
              <a:buChar char="Ø"/>
            </a:pPr>
            <a:r>
              <a:rPr lang="en-US" dirty="0"/>
              <a:t>AK do </a:t>
            </a:r>
            <a:r>
              <a:rPr lang="en-US" dirty="0" err="1"/>
              <a:t>të</a:t>
            </a:r>
            <a:r>
              <a:rPr lang="en-US" dirty="0"/>
              <a:t> </a:t>
            </a:r>
            <a:r>
              <a:rPr lang="en-US" dirty="0" err="1"/>
              <a:t>kërkojë</a:t>
            </a:r>
            <a:r>
              <a:rPr lang="en-US" dirty="0"/>
              <a:t> </a:t>
            </a:r>
            <a:r>
              <a:rPr lang="en-US" dirty="0" err="1"/>
              <a:t>nga</a:t>
            </a:r>
            <a:r>
              <a:rPr lang="en-US" dirty="0"/>
              <a:t> OE </a:t>
            </a:r>
            <a:r>
              <a:rPr lang="en-US" dirty="0" err="1"/>
              <a:t>që</a:t>
            </a:r>
            <a:r>
              <a:rPr lang="en-US" dirty="0"/>
              <a:t> </a:t>
            </a:r>
            <a:r>
              <a:rPr lang="en-US" dirty="0" err="1"/>
              <a:t>të</a:t>
            </a:r>
            <a:r>
              <a:rPr lang="en-US" dirty="0"/>
              <a:t> </a:t>
            </a:r>
            <a:r>
              <a:rPr lang="en-US" dirty="0" err="1"/>
              <a:t>ndajë</a:t>
            </a:r>
            <a:r>
              <a:rPr lang="en-US" dirty="0"/>
              <a:t> </a:t>
            </a:r>
            <a:r>
              <a:rPr lang="en-US" b="1" dirty="0" err="1">
                <a:solidFill>
                  <a:srgbClr val="FF0000"/>
                </a:solidFill>
              </a:rPr>
              <a:t>kredencialet</a:t>
            </a:r>
            <a:r>
              <a:rPr lang="en-US" b="1" dirty="0">
                <a:solidFill>
                  <a:srgbClr val="FF0000"/>
                </a:solidFill>
              </a:rPr>
              <a:t> e </a:t>
            </a:r>
            <a:r>
              <a:rPr lang="en-US" b="1" dirty="0" err="1">
                <a:solidFill>
                  <a:srgbClr val="FF0000"/>
                </a:solidFill>
              </a:rPr>
              <a:t>projektit</a:t>
            </a:r>
            <a:r>
              <a:rPr lang="en-US" b="1" dirty="0">
                <a:solidFill>
                  <a:srgbClr val="FF0000"/>
                </a:solidFill>
              </a:rPr>
              <a:t> </a:t>
            </a:r>
            <a:r>
              <a:rPr lang="en-US" b="1" dirty="0" err="1">
                <a:solidFill>
                  <a:srgbClr val="FF0000"/>
                </a:solidFill>
              </a:rPr>
              <a:t>ideor</a:t>
            </a:r>
            <a:r>
              <a:rPr lang="en-US" b="1" dirty="0">
                <a:solidFill>
                  <a:srgbClr val="FF0000"/>
                </a:solidFill>
              </a:rPr>
              <a:t> </a:t>
            </a:r>
            <a:r>
              <a:rPr lang="en-US" dirty="0"/>
              <a:t>pas </a:t>
            </a:r>
            <a:r>
              <a:rPr lang="en-US" dirty="0" err="1"/>
              <a:t>përfundimit</a:t>
            </a:r>
            <a:r>
              <a:rPr lang="en-US" dirty="0"/>
              <a:t> </a:t>
            </a:r>
            <a:r>
              <a:rPr lang="en-US" dirty="0" err="1"/>
              <a:t>të</a:t>
            </a:r>
            <a:r>
              <a:rPr lang="en-US" dirty="0"/>
              <a:t> </a:t>
            </a:r>
            <a:r>
              <a:rPr lang="en-US" dirty="0" err="1"/>
              <a:t>afatit</a:t>
            </a:r>
            <a:r>
              <a:rPr lang="en-US" dirty="0"/>
              <a:t> </a:t>
            </a:r>
            <a:r>
              <a:rPr lang="en-US" dirty="0" err="1"/>
              <a:t>të</a:t>
            </a:r>
            <a:r>
              <a:rPr lang="en-US" dirty="0"/>
              <a:t> </a:t>
            </a:r>
            <a:r>
              <a:rPr lang="en-US" dirty="0" err="1"/>
              <a:t>fundit</a:t>
            </a:r>
            <a:r>
              <a:rPr lang="en-US" dirty="0"/>
              <a:t> </a:t>
            </a:r>
            <a:r>
              <a:rPr lang="en-US" dirty="0" err="1"/>
              <a:t>për</a:t>
            </a:r>
            <a:r>
              <a:rPr lang="en-US" dirty="0"/>
              <a:t> </a:t>
            </a:r>
            <a:r>
              <a:rPr lang="en-US" dirty="0" err="1"/>
              <a:t>dorëzimin</a:t>
            </a:r>
            <a:r>
              <a:rPr lang="en-US" dirty="0"/>
              <a:t> e </a:t>
            </a:r>
            <a:r>
              <a:rPr lang="en-US" dirty="0" err="1"/>
              <a:t>ofertave</a:t>
            </a:r>
            <a:r>
              <a:rPr lang="en-US" dirty="0"/>
              <a:t> </a:t>
            </a:r>
            <a:r>
              <a:rPr lang="en-US" dirty="0" err="1"/>
              <a:t>dhe</a:t>
            </a:r>
            <a:r>
              <a:rPr lang="en-US" dirty="0"/>
              <a:t> </a:t>
            </a:r>
            <a:r>
              <a:rPr lang="en-US" b="1" dirty="0" err="1">
                <a:solidFill>
                  <a:srgbClr val="FF0000"/>
                </a:solidFill>
              </a:rPr>
              <a:t>kredencialet</a:t>
            </a:r>
            <a:r>
              <a:rPr lang="en-US" b="1" dirty="0">
                <a:solidFill>
                  <a:srgbClr val="FF0000"/>
                </a:solidFill>
              </a:rPr>
              <a:t> e </a:t>
            </a:r>
            <a:r>
              <a:rPr lang="en-US" b="1" dirty="0" err="1">
                <a:solidFill>
                  <a:srgbClr val="FF0000"/>
                </a:solidFill>
              </a:rPr>
              <a:t>dokumentacionit</a:t>
            </a:r>
            <a:r>
              <a:rPr lang="en-US" b="1" dirty="0">
                <a:solidFill>
                  <a:srgbClr val="FF0000"/>
                </a:solidFill>
              </a:rPr>
              <a:t> </a:t>
            </a:r>
            <a:r>
              <a:rPr lang="en-US" b="1" dirty="0" err="1">
                <a:solidFill>
                  <a:srgbClr val="FF0000"/>
                </a:solidFill>
              </a:rPr>
              <a:t>të</a:t>
            </a:r>
            <a:r>
              <a:rPr lang="en-US" b="1" dirty="0">
                <a:solidFill>
                  <a:srgbClr val="FF0000"/>
                </a:solidFill>
              </a:rPr>
              <a:t> </a:t>
            </a:r>
            <a:r>
              <a:rPr lang="en-US" b="1" dirty="0" err="1">
                <a:solidFill>
                  <a:srgbClr val="FF0000"/>
                </a:solidFill>
              </a:rPr>
              <a:t>kandidatit</a:t>
            </a:r>
            <a:r>
              <a:rPr lang="en-US" b="1" dirty="0">
                <a:solidFill>
                  <a:srgbClr val="FF0000"/>
                </a:solidFill>
              </a:rPr>
              <a:t> </a:t>
            </a:r>
            <a:r>
              <a:rPr lang="en-US" dirty="0" err="1"/>
              <a:t>në</a:t>
            </a:r>
            <a:r>
              <a:rPr lang="en-US" dirty="0"/>
              <a:t> </a:t>
            </a:r>
            <a:r>
              <a:rPr lang="en-US" dirty="0" err="1"/>
              <a:t>ditën</a:t>
            </a:r>
            <a:r>
              <a:rPr lang="en-US" dirty="0"/>
              <a:t> e </a:t>
            </a:r>
            <a:r>
              <a:rPr lang="en-US" dirty="0" err="1"/>
              <a:t>hapjes</a:t>
            </a:r>
            <a:r>
              <a:rPr lang="en-US" dirty="0"/>
              <a:t> </a:t>
            </a:r>
            <a:r>
              <a:rPr lang="en-US" dirty="0" err="1"/>
              <a:t>së</a:t>
            </a:r>
            <a:r>
              <a:rPr lang="en-US" dirty="0"/>
              <a:t> </a:t>
            </a:r>
            <a:r>
              <a:rPr lang="en-US" dirty="0" err="1"/>
              <a:t>ofertave</a:t>
            </a:r>
            <a:r>
              <a:rPr lang="en-US" dirty="0"/>
              <a:t> </a:t>
            </a:r>
            <a:r>
              <a:rPr lang="en-US" dirty="0" err="1"/>
              <a:t>financiare</a:t>
            </a:r>
            <a:r>
              <a:rPr lang="en-US" dirty="0"/>
              <a:t>.   </a:t>
            </a:r>
            <a:endParaRPr lang="sq-AL" dirty="0"/>
          </a:p>
          <a:p>
            <a:pPr>
              <a:buFont typeface="Wingdings" panose="05000000000000000000" pitchFamily="2" charset="2"/>
              <a:buChar char="Ø"/>
            </a:pPr>
            <a:r>
              <a:rPr lang="en-US" dirty="0"/>
              <a:t> </a:t>
            </a:r>
            <a:r>
              <a:rPr lang="en-US" b="1" dirty="0" err="1">
                <a:solidFill>
                  <a:srgbClr val="FF0000"/>
                </a:solidFill>
              </a:rPr>
              <a:t>Follderi</a:t>
            </a:r>
            <a:r>
              <a:rPr lang="en-US" b="1" dirty="0">
                <a:solidFill>
                  <a:srgbClr val="FF0000"/>
                </a:solidFill>
              </a:rPr>
              <a:t> (</a:t>
            </a:r>
            <a:r>
              <a:rPr lang="en-US" b="1" dirty="0" err="1">
                <a:solidFill>
                  <a:srgbClr val="FF0000"/>
                </a:solidFill>
              </a:rPr>
              <a:t>skedari</a:t>
            </a:r>
            <a:r>
              <a:rPr lang="en-US" b="1" dirty="0">
                <a:solidFill>
                  <a:srgbClr val="FF0000"/>
                </a:solidFill>
              </a:rPr>
              <a:t>) </a:t>
            </a:r>
            <a:r>
              <a:rPr lang="en-US" b="1" dirty="0" err="1">
                <a:solidFill>
                  <a:srgbClr val="FF0000"/>
                </a:solidFill>
              </a:rPr>
              <a:t>që</a:t>
            </a:r>
            <a:r>
              <a:rPr lang="en-US" b="1" dirty="0">
                <a:solidFill>
                  <a:srgbClr val="FF0000"/>
                </a:solidFill>
              </a:rPr>
              <a:t> </a:t>
            </a:r>
            <a:r>
              <a:rPr lang="en-US" b="1" dirty="0" err="1">
                <a:solidFill>
                  <a:srgbClr val="FF0000"/>
                </a:solidFill>
              </a:rPr>
              <a:t>përmban</a:t>
            </a:r>
            <a:r>
              <a:rPr lang="en-US" b="1" dirty="0">
                <a:solidFill>
                  <a:srgbClr val="FF0000"/>
                </a:solidFill>
              </a:rPr>
              <a:t> </a:t>
            </a:r>
            <a:r>
              <a:rPr lang="en-US" b="1" dirty="0" err="1">
                <a:solidFill>
                  <a:srgbClr val="FF0000"/>
                </a:solidFill>
              </a:rPr>
              <a:t>Dokumentacionin</a:t>
            </a:r>
            <a:r>
              <a:rPr lang="en-US" b="1" dirty="0">
                <a:solidFill>
                  <a:srgbClr val="FF0000"/>
                </a:solidFill>
              </a:rPr>
              <a:t> e </a:t>
            </a:r>
            <a:r>
              <a:rPr lang="en-US" b="1" dirty="0" err="1">
                <a:solidFill>
                  <a:srgbClr val="FF0000"/>
                </a:solidFill>
              </a:rPr>
              <a:t>Kandidatit</a:t>
            </a:r>
            <a:r>
              <a:rPr lang="en-US" b="1" dirty="0">
                <a:solidFill>
                  <a:srgbClr val="FF0000"/>
                </a:solidFill>
              </a:rPr>
              <a:t>, </a:t>
            </a:r>
            <a:r>
              <a:rPr lang="en-US" b="1" dirty="0" err="1">
                <a:solidFill>
                  <a:srgbClr val="FF0000"/>
                </a:solidFill>
              </a:rPr>
              <a:t>duhet</a:t>
            </a:r>
            <a:r>
              <a:rPr lang="en-US" b="1" dirty="0">
                <a:solidFill>
                  <a:srgbClr val="FF0000"/>
                </a:solidFill>
              </a:rPr>
              <a:t> </a:t>
            </a:r>
            <a:r>
              <a:rPr lang="en-US" b="1" dirty="0" err="1">
                <a:solidFill>
                  <a:srgbClr val="FF0000"/>
                </a:solidFill>
              </a:rPr>
              <a:t>të</a:t>
            </a:r>
            <a:r>
              <a:rPr lang="en-US" b="1" dirty="0">
                <a:solidFill>
                  <a:srgbClr val="FF0000"/>
                </a:solidFill>
              </a:rPr>
              <a:t> </a:t>
            </a:r>
            <a:r>
              <a:rPr lang="en-US" b="1" dirty="0" err="1">
                <a:solidFill>
                  <a:srgbClr val="FF0000"/>
                </a:solidFill>
              </a:rPr>
              <a:t>përmbajë</a:t>
            </a:r>
            <a:r>
              <a:rPr lang="en-US" b="1" dirty="0">
                <a:solidFill>
                  <a:srgbClr val="FF0000"/>
                </a:solidFill>
              </a:rPr>
              <a:t> </a:t>
            </a:r>
            <a:r>
              <a:rPr lang="en-US" b="1" dirty="0" err="1">
                <a:solidFill>
                  <a:srgbClr val="FF0000"/>
                </a:solidFill>
              </a:rPr>
              <a:t>fjalëkalim</a:t>
            </a:r>
            <a:r>
              <a:rPr lang="en-US" b="1" dirty="0">
                <a:solidFill>
                  <a:srgbClr val="FF0000"/>
                </a:solidFill>
              </a:rPr>
              <a:t> </a:t>
            </a:r>
            <a:r>
              <a:rPr lang="en-US" b="1" dirty="0" err="1">
                <a:solidFill>
                  <a:srgbClr val="FF0000"/>
                </a:solidFill>
              </a:rPr>
              <a:t>të</a:t>
            </a:r>
            <a:r>
              <a:rPr lang="en-US" b="1" dirty="0">
                <a:solidFill>
                  <a:srgbClr val="FF0000"/>
                </a:solidFill>
              </a:rPr>
              <a:t> </a:t>
            </a:r>
            <a:r>
              <a:rPr lang="en-US" b="1" dirty="0" err="1">
                <a:solidFill>
                  <a:srgbClr val="FF0000"/>
                </a:solidFill>
              </a:rPr>
              <a:t>ndryshëm</a:t>
            </a:r>
            <a:r>
              <a:rPr lang="en-US" b="1" dirty="0">
                <a:solidFill>
                  <a:srgbClr val="FF0000"/>
                </a:solidFill>
              </a:rPr>
              <a:t> </a:t>
            </a:r>
            <a:r>
              <a:rPr lang="en-US" b="1" dirty="0" err="1">
                <a:solidFill>
                  <a:srgbClr val="FF0000"/>
                </a:solidFill>
              </a:rPr>
              <a:t>prej</a:t>
            </a:r>
            <a:r>
              <a:rPr lang="en-US" b="1" dirty="0">
                <a:solidFill>
                  <a:srgbClr val="FF0000"/>
                </a:solidFill>
              </a:rPr>
              <a:t> “</a:t>
            </a:r>
            <a:r>
              <a:rPr lang="en-US" b="1" dirty="0" err="1">
                <a:solidFill>
                  <a:srgbClr val="FF0000"/>
                </a:solidFill>
              </a:rPr>
              <a:t>Projektit</a:t>
            </a:r>
            <a:r>
              <a:rPr lang="en-US" b="1" dirty="0">
                <a:solidFill>
                  <a:srgbClr val="FF0000"/>
                </a:solidFill>
              </a:rPr>
              <a:t> </a:t>
            </a:r>
            <a:r>
              <a:rPr lang="en-US" b="1" dirty="0" err="1">
                <a:solidFill>
                  <a:srgbClr val="FF0000"/>
                </a:solidFill>
              </a:rPr>
              <a:t>Ideor</a:t>
            </a:r>
            <a:r>
              <a:rPr lang="en-US" b="1" dirty="0">
                <a:solidFill>
                  <a:srgbClr val="FF0000"/>
                </a:solidFill>
              </a:rPr>
              <a:t>”.</a:t>
            </a:r>
            <a:endParaRPr lang="sq-AL" dirty="0"/>
          </a:p>
          <a:p>
            <a:pPr marL="0" indent="0">
              <a:buNone/>
            </a:pPr>
            <a:endParaRPr lang="en-US" sz="2800" b="1" dirty="0">
              <a:latin typeface="Cambria" panose="02040503050406030204" pitchFamily="18" charset="0"/>
              <a:ea typeface="Cambria" panose="02040503050406030204" pitchFamily="18" charset="0"/>
            </a:endParaRPr>
          </a:p>
          <a:p>
            <a:pPr marL="0" indent="0">
              <a:buNone/>
            </a:pPr>
            <a:endParaRPr lang="sq-AL" sz="2800" dirty="0">
              <a:latin typeface="Cambria" panose="02040503050406030204" pitchFamily="18" charset="0"/>
              <a:ea typeface="Cambria" panose="02040503050406030204" pitchFamily="18" charset="0"/>
            </a:endParaRPr>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26</a:t>
            </a:fld>
            <a:endParaRPr lang="en-US" altLang="en-US"/>
          </a:p>
        </p:txBody>
      </p:sp>
    </p:spTree>
    <p:extLst>
      <p:ext uri="{BB962C8B-B14F-4D97-AF65-F5344CB8AC3E}">
        <p14:creationId xmlns:p14="http://schemas.microsoft.com/office/powerpoint/2010/main" val="1743399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855" y="202980"/>
            <a:ext cx="8510588" cy="844910"/>
          </a:xfrm>
        </p:spPr>
        <p:txBody>
          <a:bodyPr>
            <a:normAutofit/>
          </a:bodyPr>
          <a:lstStyle/>
          <a:p>
            <a:pPr algn="ctr"/>
            <a:r>
              <a:rPr lang="en-US" sz="2800" b="1" dirty="0" err="1">
                <a:solidFill>
                  <a:schemeClr val="accent1">
                    <a:lumMod val="75000"/>
                  </a:schemeClr>
                </a:solidFill>
                <a:latin typeface="Cambria" panose="02040503050406030204" pitchFamily="18" charset="0"/>
                <a:ea typeface="Cambria" panose="02040503050406030204" pitchFamily="18" charset="0"/>
              </a:rPr>
              <a:t>Konkursi</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i</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Projektimit</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neni</a:t>
            </a:r>
            <a:r>
              <a:rPr lang="en-US" sz="2800" b="1" dirty="0">
                <a:solidFill>
                  <a:schemeClr val="accent1">
                    <a:lumMod val="75000"/>
                  </a:schemeClr>
                </a:solidFill>
                <a:latin typeface="Cambria" panose="02040503050406030204" pitchFamily="18" charset="0"/>
                <a:ea typeface="Cambria" panose="02040503050406030204" pitchFamily="18" charset="0"/>
              </a:rPr>
              <a:t> 55) </a:t>
            </a:r>
          </a:p>
        </p:txBody>
      </p:sp>
      <p:sp>
        <p:nvSpPr>
          <p:cNvPr id="3" name="Content Placeholder 2"/>
          <p:cNvSpPr>
            <a:spLocks noGrp="1"/>
          </p:cNvSpPr>
          <p:nvPr>
            <p:ph idx="1"/>
          </p:nvPr>
        </p:nvSpPr>
        <p:spPr>
          <a:xfrm>
            <a:off x="355693" y="1402107"/>
            <a:ext cx="8540750" cy="5137698"/>
          </a:xfrm>
        </p:spPr>
        <p:txBody>
          <a:bodyPr>
            <a:normAutofit fontScale="92500" lnSpcReduction="10000"/>
          </a:bodyPr>
          <a:lstStyle/>
          <a:p>
            <a:pPr algn="just">
              <a:buFont typeface="Wingdings" panose="05000000000000000000" pitchFamily="2" charset="2"/>
              <a:buChar char="Ø"/>
              <a:defRPr/>
            </a:pPr>
            <a:r>
              <a:rPr lang="sq-AL" sz="2600" b="1" dirty="0"/>
              <a:t>Pas përfundimit të procesit të hapjes dhe vlerësimit, Z</a:t>
            </a:r>
            <a:r>
              <a:rPr lang="en-US" sz="2600" b="1" dirty="0"/>
              <a:t>P: </a:t>
            </a:r>
          </a:p>
          <a:p>
            <a:pPr marL="0" indent="0" algn="just">
              <a:buNone/>
              <a:defRPr/>
            </a:pPr>
            <a:r>
              <a:rPr lang="en-US" sz="2600" dirty="0"/>
              <a:t>         </a:t>
            </a:r>
          </a:p>
          <a:p>
            <a:pPr algn="just">
              <a:buFont typeface="Wingdings" panose="05000000000000000000" pitchFamily="2" charset="2"/>
              <a:buChar char="ü"/>
              <a:defRPr/>
            </a:pPr>
            <a:r>
              <a:rPr lang="en-US" sz="2600" dirty="0"/>
              <a:t>    </a:t>
            </a:r>
            <a:r>
              <a:rPr lang="en-US" sz="2600" dirty="0" err="1"/>
              <a:t>Regjistron</a:t>
            </a:r>
            <a:r>
              <a:rPr lang="sq-AL" sz="2600" dirty="0"/>
              <a:t> të dhënat në platformën elektronike nga procesi i hapjes dhe vlerësimit në mënyr</a:t>
            </a:r>
            <a:r>
              <a:rPr lang="en-US" sz="2600" dirty="0"/>
              <a:t>ë</a:t>
            </a:r>
            <a:r>
              <a:rPr lang="sq-AL" sz="2600" dirty="0"/>
              <a:t> që të mundësoj vazhdimin e procesit në system</a:t>
            </a:r>
            <a:r>
              <a:rPr lang="en-US" sz="2600" dirty="0"/>
              <a:t>;</a:t>
            </a:r>
          </a:p>
          <a:p>
            <a:pPr algn="just">
              <a:buFont typeface="Wingdings" panose="05000000000000000000" pitchFamily="2" charset="2"/>
              <a:buChar char="ü"/>
              <a:defRPr/>
            </a:pPr>
            <a:r>
              <a:rPr lang="sq-AL" sz="2600" dirty="0"/>
              <a:t> </a:t>
            </a:r>
            <a:r>
              <a:rPr lang="en-US" sz="2600" dirty="0"/>
              <a:t>   </a:t>
            </a:r>
            <a:r>
              <a:rPr lang="en-US" sz="2600" dirty="0" err="1"/>
              <a:t>Përgatitë</a:t>
            </a:r>
            <a:r>
              <a:rPr lang="en-US" sz="2600" dirty="0"/>
              <a:t>  </a:t>
            </a:r>
            <a:r>
              <a:rPr lang="sq-AL" sz="2600" dirty="0"/>
              <a:t>Formularin </a:t>
            </a:r>
            <a:r>
              <a:rPr lang="sq-AL" sz="2600" b="1" dirty="0">
                <a:solidFill>
                  <a:srgbClr val="FF0000"/>
                </a:solidFill>
              </a:rPr>
              <a:t>B58 “</a:t>
            </a:r>
            <a:r>
              <a:rPr lang="sq-AL" sz="2600" b="1" i="1" dirty="0">
                <a:solidFill>
                  <a:srgbClr val="FF0000"/>
                </a:solidFill>
              </a:rPr>
              <a:t>Njoftimin mbi vendimin e AK</a:t>
            </a:r>
            <a:r>
              <a:rPr lang="sq-AL" sz="2600" b="1" dirty="0">
                <a:solidFill>
                  <a:srgbClr val="FF0000"/>
                </a:solidFill>
              </a:rPr>
              <a:t>” </a:t>
            </a:r>
            <a:r>
              <a:rPr lang="sq-AL" sz="2600" dirty="0"/>
              <a:t>dhe </a:t>
            </a:r>
            <a:r>
              <a:rPr lang="en-US" sz="2600" dirty="0"/>
              <a:t>e </a:t>
            </a:r>
            <a:r>
              <a:rPr lang="sq-AL" sz="2600" dirty="0"/>
              <a:t>ngrite në platformë të prokurimit elektronik. </a:t>
            </a:r>
            <a:endParaRPr lang="en-US" sz="2600" dirty="0"/>
          </a:p>
          <a:p>
            <a:pPr marL="0" indent="0" algn="just">
              <a:buNone/>
              <a:defRPr/>
            </a:pPr>
            <a:endParaRPr lang="en-US" sz="2600" dirty="0"/>
          </a:p>
          <a:p>
            <a:pPr algn="just">
              <a:buFont typeface="Wingdings" panose="05000000000000000000" pitchFamily="2" charset="2"/>
              <a:buChar char="Ø"/>
              <a:defRPr/>
            </a:pPr>
            <a:r>
              <a:rPr lang="sq-AL" sz="2600" dirty="0"/>
              <a:t>Operatorët Ekonomik të pa kënaqur me vendimin e AK, mundë të bëjnë </a:t>
            </a:r>
            <a:r>
              <a:rPr lang="en-US" sz="2600" b="1" dirty="0">
                <a:solidFill>
                  <a:srgbClr val="FF0000"/>
                </a:solidFill>
              </a:rPr>
              <a:t>K</a:t>
            </a:r>
            <a:r>
              <a:rPr lang="sq-AL" sz="2600" b="1" dirty="0">
                <a:solidFill>
                  <a:srgbClr val="FF0000"/>
                </a:solidFill>
              </a:rPr>
              <a:t>ërkesë për rishqyrtim të Vendimit të AK</a:t>
            </a:r>
            <a:r>
              <a:rPr lang="sq-AL" sz="2600" dirty="0"/>
              <a:t>, për propozimin teknik dhe dokumenacionin e kandidatit.</a:t>
            </a:r>
            <a:endParaRPr lang="en-US" sz="2600" dirty="0"/>
          </a:p>
          <a:p>
            <a:pPr marL="0" indent="0" algn="just">
              <a:buNone/>
              <a:defRPr/>
            </a:pPr>
            <a:endParaRPr lang="en-US" sz="2600" dirty="0"/>
          </a:p>
          <a:p>
            <a:pPr algn="just">
              <a:buFont typeface="Wingdings" panose="05000000000000000000" pitchFamily="2" charset="2"/>
              <a:buChar char="Ø"/>
              <a:defRPr/>
            </a:pPr>
            <a:r>
              <a:rPr lang="sq-AL" sz="2600" dirty="0"/>
              <a:t>Në qoftë se </a:t>
            </a:r>
            <a:r>
              <a:rPr lang="sq-AL" sz="2600" b="1" dirty="0"/>
              <a:t>fituesit të konkursit </a:t>
            </a:r>
            <a:r>
              <a:rPr lang="sq-AL" sz="2600" dirty="0"/>
              <a:t>të projektimit </a:t>
            </a:r>
            <a:r>
              <a:rPr lang="sq-AL" sz="2600" b="1" dirty="0"/>
              <a:t>do t’i jepet kontrata për shërbime</a:t>
            </a:r>
            <a:r>
              <a:rPr lang="en-US" sz="2600" b="1" dirty="0"/>
              <a:t>,</a:t>
            </a:r>
            <a:r>
              <a:rPr lang="sq-AL" sz="2600" b="1" dirty="0"/>
              <a:t> </a:t>
            </a:r>
            <a:r>
              <a:rPr lang="sq-AL" sz="2600" dirty="0"/>
              <a:t>do të jepet </a:t>
            </a:r>
            <a:r>
              <a:rPr lang="en-US" sz="2600" dirty="0"/>
              <a:t>duke </a:t>
            </a:r>
            <a:r>
              <a:rPr lang="en-US" sz="2600" dirty="0" err="1"/>
              <a:t>përdorë</a:t>
            </a:r>
            <a:r>
              <a:rPr lang="en-US" sz="2600" b="1" dirty="0">
                <a:solidFill>
                  <a:srgbClr val="FF0000"/>
                </a:solidFill>
              </a:rPr>
              <a:t> PNPNJK.</a:t>
            </a:r>
            <a:r>
              <a:rPr lang="sq-AL" sz="2600" b="1" dirty="0">
                <a:solidFill>
                  <a:srgbClr val="FF0000"/>
                </a:solidFill>
              </a:rPr>
              <a:t> </a:t>
            </a:r>
            <a:endParaRPr lang="en-US" sz="2600" b="1" dirty="0">
              <a:solidFill>
                <a:srgbClr val="FF0000"/>
              </a:solidFill>
            </a:endParaRPr>
          </a:p>
          <a:p>
            <a:pPr algn="just">
              <a:buFont typeface="Wingdings" panose="05000000000000000000" pitchFamily="2" charset="2"/>
              <a:buChar char="Ø"/>
              <a:defRPr/>
            </a:pPr>
            <a:endParaRPr lang="en-US" sz="2400" dirty="0"/>
          </a:p>
          <a:p>
            <a:pPr marL="0" indent="0" algn="just">
              <a:buNone/>
              <a:defRPr/>
            </a:pPr>
            <a:endParaRPr lang="en-US" sz="1800" dirty="0">
              <a:latin typeface="Cambria" panose="02040503050406030204" pitchFamily="18" charset="0"/>
              <a:ea typeface="Cambria" panose="02040503050406030204" pitchFamily="18" charset="0"/>
            </a:endParaRPr>
          </a:p>
        </p:txBody>
      </p:sp>
      <p:sp>
        <p:nvSpPr>
          <p:cNvPr id="5" name="Slide Number Placeholder 4"/>
          <p:cNvSpPr>
            <a:spLocks noGrp="1"/>
          </p:cNvSpPr>
          <p:nvPr>
            <p:ph type="sldNum" sz="quarter" idx="12"/>
          </p:nvPr>
        </p:nvSpPr>
        <p:spPr/>
        <p:txBody>
          <a:bodyPr/>
          <a:lstStyle/>
          <a:p>
            <a:pPr>
              <a:defRPr/>
            </a:pPr>
            <a:fld id="{27D149EC-AD9C-499E-93F6-B952DDA697AE}" type="slidenum">
              <a:rPr lang="en-US" altLang="en-US" smtClean="0"/>
              <a:pPr>
                <a:defRPr/>
              </a:pPr>
              <a:t>27</a:t>
            </a:fld>
            <a:endParaRPr lang="en-US" altLang="en-US"/>
          </a:p>
        </p:txBody>
      </p:sp>
    </p:spTree>
    <p:extLst>
      <p:ext uri="{BB962C8B-B14F-4D97-AF65-F5344CB8AC3E}">
        <p14:creationId xmlns:p14="http://schemas.microsoft.com/office/powerpoint/2010/main" val="2339860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3095" y="126170"/>
            <a:ext cx="7772400" cy="844910"/>
          </a:xfrm>
        </p:spPr>
        <p:txBody>
          <a:bodyPr>
            <a:noAutofit/>
          </a:bodyPr>
          <a:lstStyle/>
          <a:p>
            <a:r>
              <a:rPr lang="en-US" sz="2800" b="1" dirty="0" err="1">
                <a:solidFill>
                  <a:schemeClr val="accent1">
                    <a:lumMod val="75000"/>
                  </a:schemeClr>
                </a:solidFill>
                <a:latin typeface="Cambria" panose="02040503050406030204" pitchFamily="18" charset="0"/>
                <a:ea typeface="Cambria" panose="02040503050406030204" pitchFamily="18" charset="0"/>
              </a:rPr>
              <a:t>Shërbimet</a:t>
            </a:r>
            <a:r>
              <a:rPr lang="en-US" sz="2800" b="1" dirty="0">
                <a:solidFill>
                  <a:schemeClr val="accent1">
                    <a:lumMod val="75000"/>
                  </a:schemeClr>
                </a:solidFill>
                <a:latin typeface="Cambria" panose="02040503050406030204" pitchFamily="18" charset="0"/>
                <a:ea typeface="Cambria" panose="02040503050406030204" pitchFamily="18" charset="0"/>
              </a:rPr>
              <a:t> e </a:t>
            </a:r>
            <a:r>
              <a:rPr lang="en-US" sz="2800" b="1" dirty="0" err="1">
                <a:solidFill>
                  <a:schemeClr val="accent1">
                    <a:lumMod val="75000"/>
                  </a:schemeClr>
                </a:solidFill>
                <a:latin typeface="Cambria" panose="02040503050406030204" pitchFamily="18" charset="0"/>
                <a:ea typeface="Cambria" panose="02040503050406030204" pitchFamily="18" charset="0"/>
              </a:rPr>
              <a:t>konsulencës</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neni</a:t>
            </a:r>
            <a:r>
              <a:rPr lang="en-US" sz="2800" b="1" dirty="0">
                <a:solidFill>
                  <a:schemeClr val="accent1">
                    <a:lumMod val="75000"/>
                  </a:schemeClr>
                </a:solidFill>
                <a:latin typeface="Cambria" panose="02040503050406030204" pitchFamily="18" charset="0"/>
                <a:ea typeface="Cambria" panose="02040503050406030204" pitchFamily="18" charset="0"/>
              </a:rPr>
              <a:t> 56) </a:t>
            </a:r>
            <a:endParaRPr lang="en-US" sz="2800" dirty="0">
              <a:solidFill>
                <a:schemeClr val="accent1">
                  <a:lumMod val="75000"/>
                </a:schemeClr>
              </a:solidFill>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309045" y="971080"/>
            <a:ext cx="8615505" cy="5825960"/>
          </a:xfrm>
        </p:spPr>
        <p:txBody>
          <a:bodyPr>
            <a:normAutofit/>
          </a:bodyPr>
          <a:lstStyle/>
          <a:p>
            <a:pPr marL="342900" indent="-342900" algn="just">
              <a:buFont typeface="Wingdings" panose="05000000000000000000" pitchFamily="2" charset="2"/>
              <a:buChar char="Ø"/>
            </a:pPr>
            <a:r>
              <a:rPr lang="en-US" sz="2400" dirty="0"/>
              <a:t>AK do </a:t>
            </a:r>
            <a:r>
              <a:rPr lang="en-US" sz="2400" dirty="0" err="1"/>
              <a:t>të</a:t>
            </a:r>
            <a:r>
              <a:rPr lang="en-US" sz="2400" dirty="0"/>
              <a:t> </a:t>
            </a:r>
            <a:r>
              <a:rPr lang="en-US" sz="2400" dirty="0" err="1"/>
              <a:t>tregojë</a:t>
            </a:r>
            <a:r>
              <a:rPr lang="en-US" sz="2400" dirty="0"/>
              <a:t> </a:t>
            </a:r>
            <a:r>
              <a:rPr lang="en-US" sz="2400" dirty="0" err="1"/>
              <a:t>në</a:t>
            </a:r>
            <a:r>
              <a:rPr lang="en-US" sz="2400" dirty="0"/>
              <a:t> </a:t>
            </a:r>
            <a:r>
              <a:rPr lang="en-US" sz="2400" dirty="0" err="1"/>
              <a:t>Dosjen</a:t>
            </a:r>
            <a:r>
              <a:rPr lang="en-US" sz="2400" dirty="0"/>
              <a:t> e </a:t>
            </a:r>
            <a:r>
              <a:rPr lang="en-US" sz="2400" dirty="0" err="1"/>
              <a:t>Tenderit</a:t>
            </a:r>
            <a:r>
              <a:rPr lang="en-US" sz="2400" dirty="0"/>
              <a:t> </a:t>
            </a:r>
            <a:r>
              <a:rPr lang="en-US" sz="2400" dirty="0" err="1"/>
              <a:t>për</a:t>
            </a:r>
            <a:r>
              <a:rPr lang="en-US" sz="2400" dirty="0"/>
              <a:t> </a:t>
            </a:r>
            <a:r>
              <a:rPr lang="en-US" sz="2400" dirty="0" err="1"/>
              <a:t>Shërbime</a:t>
            </a:r>
            <a:r>
              <a:rPr lang="en-US" sz="2400" dirty="0"/>
              <a:t> </a:t>
            </a:r>
            <a:r>
              <a:rPr lang="en-US" sz="2400" dirty="0" err="1"/>
              <a:t>të</a:t>
            </a:r>
            <a:r>
              <a:rPr lang="en-US" sz="2400" dirty="0"/>
              <a:t> </a:t>
            </a:r>
            <a:r>
              <a:rPr lang="en-US" sz="2400" dirty="0" err="1"/>
              <a:t>Konsulencës</a:t>
            </a:r>
            <a:r>
              <a:rPr lang="en-US" sz="2400" dirty="0"/>
              <a:t> se </a:t>
            </a:r>
            <a:r>
              <a:rPr lang="en-US" sz="2400" dirty="0" err="1"/>
              <a:t>kandidatët</a:t>
            </a:r>
            <a:r>
              <a:rPr lang="en-US" sz="2400" dirty="0"/>
              <a:t> do </a:t>
            </a:r>
            <a:r>
              <a:rPr lang="en-US" sz="2400" dirty="0" err="1"/>
              <a:t>t’i</a:t>
            </a:r>
            <a:r>
              <a:rPr lang="en-US" sz="2400" dirty="0"/>
              <a:t> </a:t>
            </a:r>
            <a:r>
              <a:rPr lang="en-US" sz="2400" dirty="0" err="1"/>
              <a:t>dorëzojnë</a:t>
            </a:r>
            <a:r>
              <a:rPr lang="en-US" sz="2400" dirty="0"/>
              <a:t> </a:t>
            </a:r>
            <a:r>
              <a:rPr lang="en-US" sz="2400" dirty="0" err="1"/>
              <a:t>propozimet</a:t>
            </a:r>
            <a:r>
              <a:rPr lang="en-US" sz="2400" dirty="0"/>
              <a:t> e </a:t>
            </a:r>
            <a:r>
              <a:rPr lang="en-US" sz="2400" dirty="0" err="1"/>
              <a:t>tyre</a:t>
            </a:r>
            <a:r>
              <a:rPr lang="en-US" sz="2400" dirty="0"/>
              <a:t> </a:t>
            </a:r>
            <a:r>
              <a:rPr lang="en-US" sz="2400" dirty="0" err="1"/>
              <a:t>në</a:t>
            </a:r>
            <a:r>
              <a:rPr lang="en-US" sz="2400" dirty="0"/>
              <a:t> </a:t>
            </a:r>
            <a:r>
              <a:rPr lang="en-US" sz="2400" dirty="0" err="1"/>
              <a:t>të</a:t>
            </a:r>
            <a:r>
              <a:rPr lang="en-US" sz="2400" dirty="0"/>
              <a:t> </a:t>
            </a:r>
            <a:r>
              <a:rPr lang="en-US" sz="2400" dirty="0" err="1"/>
              <a:t>njëjtën</a:t>
            </a:r>
            <a:r>
              <a:rPr lang="en-US" sz="2400" dirty="0"/>
              <a:t> </a:t>
            </a:r>
            <a:r>
              <a:rPr lang="en-US" sz="2400" dirty="0" err="1"/>
              <a:t>kohë</a:t>
            </a:r>
            <a:r>
              <a:rPr lang="en-US" sz="2400" dirty="0"/>
              <a:t> </a:t>
            </a:r>
            <a:r>
              <a:rPr lang="en-US" sz="2400" b="1" dirty="0" err="1">
                <a:solidFill>
                  <a:srgbClr val="FF0000"/>
                </a:solidFill>
              </a:rPr>
              <a:t>në</a:t>
            </a:r>
            <a:r>
              <a:rPr lang="en-US" sz="2400" b="1" dirty="0">
                <a:solidFill>
                  <a:srgbClr val="FF0000"/>
                </a:solidFill>
              </a:rPr>
              <a:t> </a:t>
            </a:r>
            <a:r>
              <a:rPr lang="en-US" sz="2400" b="1" dirty="0" err="1">
                <a:solidFill>
                  <a:srgbClr val="FF0000"/>
                </a:solidFill>
              </a:rPr>
              <a:t>dy</a:t>
            </a:r>
            <a:r>
              <a:rPr lang="en-US" sz="2400" b="1" dirty="0">
                <a:solidFill>
                  <a:srgbClr val="FF0000"/>
                </a:solidFill>
              </a:rPr>
              <a:t> </a:t>
            </a:r>
            <a:r>
              <a:rPr lang="en-US" sz="2400" b="1" dirty="0" err="1">
                <a:solidFill>
                  <a:srgbClr val="FF0000"/>
                </a:solidFill>
              </a:rPr>
              <a:t>folldera</a:t>
            </a:r>
            <a:r>
              <a:rPr lang="en-US" sz="2400" b="1" dirty="0">
                <a:solidFill>
                  <a:srgbClr val="FF0000"/>
                </a:solidFill>
              </a:rPr>
              <a:t> (</a:t>
            </a:r>
            <a:r>
              <a:rPr lang="en-US" sz="2400" b="1" dirty="0" err="1">
                <a:solidFill>
                  <a:srgbClr val="FF0000"/>
                </a:solidFill>
              </a:rPr>
              <a:t>skedar</a:t>
            </a:r>
            <a:r>
              <a:rPr lang="en-US" sz="2400" b="1" dirty="0">
                <a:solidFill>
                  <a:srgbClr val="FF0000"/>
                </a:solidFill>
              </a:rPr>
              <a:t>) </a:t>
            </a:r>
            <a:r>
              <a:rPr lang="en-US" sz="2400" b="1" dirty="0" err="1">
                <a:solidFill>
                  <a:srgbClr val="FF0000"/>
                </a:solidFill>
              </a:rPr>
              <a:t>të</a:t>
            </a:r>
            <a:r>
              <a:rPr lang="en-US" sz="2400" b="1" dirty="0">
                <a:solidFill>
                  <a:srgbClr val="FF0000"/>
                </a:solidFill>
              </a:rPr>
              <a:t> </a:t>
            </a:r>
            <a:r>
              <a:rPr lang="en-US" sz="2400" b="1" dirty="0" err="1">
                <a:solidFill>
                  <a:srgbClr val="FF0000"/>
                </a:solidFill>
              </a:rPr>
              <a:t>mbyllura</a:t>
            </a:r>
            <a:r>
              <a:rPr lang="en-US" sz="2400" b="1" dirty="0">
                <a:solidFill>
                  <a:srgbClr val="FF0000"/>
                </a:solidFill>
              </a:rPr>
              <a:t> (me </a:t>
            </a:r>
            <a:r>
              <a:rPr lang="en-US" sz="2400" b="1" dirty="0" err="1">
                <a:solidFill>
                  <a:srgbClr val="FF0000"/>
                </a:solidFill>
              </a:rPr>
              <a:t>fjalëkalim</a:t>
            </a:r>
            <a:r>
              <a:rPr lang="en-US" sz="2400" b="1" dirty="0">
                <a:solidFill>
                  <a:srgbClr val="FF0000"/>
                </a:solidFill>
              </a:rPr>
              <a:t>) </a:t>
            </a:r>
            <a:r>
              <a:rPr lang="en-US" sz="2400" b="1" dirty="0" err="1">
                <a:solidFill>
                  <a:srgbClr val="FF0000"/>
                </a:solidFill>
              </a:rPr>
              <a:t>në</a:t>
            </a:r>
            <a:r>
              <a:rPr lang="en-US" sz="2400" b="1" dirty="0">
                <a:solidFill>
                  <a:srgbClr val="FF0000"/>
                </a:solidFill>
              </a:rPr>
              <a:t> </a:t>
            </a:r>
            <a:r>
              <a:rPr lang="en-US" sz="2400" b="1" dirty="0" err="1">
                <a:solidFill>
                  <a:srgbClr val="FF0000"/>
                </a:solidFill>
              </a:rPr>
              <a:t>formë</a:t>
            </a:r>
            <a:r>
              <a:rPr lang="en-US" sz="2400" b="1" dirty="0">
                <a:solidFill>
                  <a:srgbClr val="FF0000"/>
                </a:solidFill>
              </a:rPr>
              <a:t> </a:t>
            </a:r>
            <a:r>
              <a:rPr lang="en-US" sz="2400" b="1" dirty="0" err="1">
                <a:solidFill>
                  <a:srgbClr val="FF0000"/>
                </a:solidFill>
              </a:rPr>
              <a:t>elektronike</a:t>
            </a:r>
            <a:r>
              <a:rPr lang="en-US" sz="2400" b="1" dirty="0">
                <a:solidFill>
                  <a:srgbClr val="FF0000"/>
                </a:solidFill>
              </a:rPr>
              <a:t> (share drive – </a:t>
            </a:r>
            <a:r>
              <a:rPr lang="en-US" sz="2400" b="1" dirty="0" err="1">
                <a:solidFill>
                  <a:srgbClr val="FF0000"/>
                </a:solidFill>
              </a:rPr>
              <a:t>linkun</a:t>
            </a:r>
            <a:r>
              <a:rPr lang="en-US" sz="2400" b="1" dirty="0">
                <a:solidFill>
                  <a:srgbClr val="FF0000"/>
                </a:solidFill>
              </a:rPr>
              <a:t>) </a:t>
            </a:r>
            <a:r>
              <a:rPr lang="en-US" sz="2400" dirty="0"/>
              <a:t>duke e </a:t>
            </a:r>
            <a:r>
              <a:rPr lang="en-US" sz="2400" dirty="0" err="1"/>
              <a:t>ndarë</a:t>
            </a:r>
            <a:r>
              <a:rPr lang="en-US" sz="2400" dirty="0"/>
              <a:t> </a:t>
            </a:r>
            <a:r>
              <a:rPr lang="en-US" sz="2400" dirty="0" err="1"/>
              <a:t>qasjen</a:t>
            </a:r>
            <a:r>
              <a:rPr lang="en-US" sz="2400" dirty="0"/>
              <a:t> me </a:t>
            </a:r>
            <a:r>
              <a:rPr lang="en-US" sz="2400" dirty="0" err="1"/>
              <a:t>personin</a:t>
            </a:r>
            <a:r>
              <a:rPr lang="en-US" sz="2400" dirty="0"/>
              <a:t> </a:t>
            </a:r>
            <a:r>
              <a:rPr lang="en-US" sz="2400" dirty="0" err="1"/>
              <a:t>kontaktues</a:t>
            </a:r>
            <a:r>
              <a:rPr lang="en-US" sz="2400" dirty="0"/>
              <a:t> (</a:t>
            </a:r>
            <a:r>
              <a:rPr lang="en-US" sz="2400" dirty="0" err="1"/>
              <a:t>emailin</a:t>
            </a:r>
            <a:r>
              <a:rPr lang="en-US" sz="2400" dirty="0"/>
              <a:t>) </a:t>
            </a:r>
            <a:r>
              <a:rPr lang="en-US" sz="2400" dirty="0" err="1"/>
              <a:t>të</a:t>
            </a:r>
            <a:r>
              <a:rPr lang="en-US" sz="2400" dirty="0"/>
              <a:t> AK-</a:t>
            </a:r>
            <a:r>
              <a:rPr lang="en-US" sz="2400" dirty="0" err="1"/>
              <a:t>së</a:t>
            </a:r>
            <a:r>
              <a:rPr lang="en-US" sz="2400" dirty="0"/>
              <a:t>:</a:t>
            </a:r>
            <a:endParaRPr lang="sq-AL" sz="2400" dirty="0"/>
          </a:p>
          <a:p>
            <a:pPr marL="457200" indent="-457200" algn="just">
              <a:buFont typeface="+mj-lt"/>
              <a:buAutoNum type="alphaLcParenR"/>
            </a:pPr>
            <a:r>
              <a:rPr lang="en-US" sz="2400" dirty="0" err="1"/>
              <a:t>Njëri</a:t>
            </a:r>
            <a:r>
              <a:rPr lang="en-US" sz="2400" dirty="0"/>
              <a:t> </a:t>
            </a:r>
            <a:r>
              <a:rPr lang="en-US" sz="2400" dirty="0" err="1"/>
              <a:t>që</a:t>
            </a:r>
            <a:r>
              <a:rPr lang="en-US" sz="2400" dirty="0"/>
              <a:t> </a:t>
            </a:r>
            <a:r>
              <a:rPr lang="en-US" sz="2400" dirty="0" err="1"/>
              <a:t>ka</a:t>
            </a:r>
            <a:r>
              <a:rPr lang="en-US" sz="2400" dirty="0"/>
              <a:t> </a:t>
            </a:r>
            <a:r>
              <a:rPr lang="en-US" sz="2400" dirty="0" err="1"/>
              <a:t>emërtimin</a:t>
            </a:r>
            <a:r>
              <a:rPr lang="en-US" sz="2400" dirty="0"/>
              <a:t> </a:t>
            </a:r>
            <a:r>
              <a:rPr lang="en-US" sz="2400" dirty="0" err="1"/>
              <a:t>dhe</a:t>
            </a:r>
            <a:r>
              <a:rPr lang="en-US" sz="2400" dirty="0"/>
              <a:t> </a:t>
            </a:r>
            <a:r>
              <a:rPr lang="en-US" sz="2400" dirty="0" err="1"/>
              <a:t>përmban</a:t>
            </a:r>
            <a:r>
              <a:rPr lang="en-US" sz="2400" dirty="0"/>
              <a:t> </a:t>
            </a:r>
            <a:r>
              <a:rPr lang="en-US" sz="2400" b="1" dirty="0">
                <a:solidFill>
                  <a:srgbClr val="FF0000"/>
                </a:solidFill>
              </a:rPr>
              <a:t>“</a:t>
            </a:r>
            <a:r>
              <a:rPr lang="en-US" sz="2400" b="1" dirty="0" err="1">
                <a:solidFill>
                  <a:srgbClr val="FF0000"/>
                </a:solidFill>
              </a:rPr>
              <a:t>Propozimi</a:t>
            </a:r>
            <a:r>
              <a:rPr lang="en-US" sz="2400" b="1" dirty="0">
                <a:solidFill>
                  <a:srgbClr val="FF0000"/>
                </a:solidFill>
              </a:rPr>
              <a:t> </a:t>
            </a:r>
            <a:r>
              <a:rPr lang="en-US" sz="2400" b="1" dirty="0" err="1">
                <a:solidFill>
                  <a:srgbClr val="FF0000"/>
                </a:solidFill>
              </a:rPr>
              <a:t>teknik</a:t>
            </a:r>
            <a:r>
              <a:rPr lang="en-US" sz="2400" b="1" dirty="0">
                <a:solidFill>
                  <a:srgbClr val="FF0000"/>
                </a:solidFill>
              </a:rPr>
              <a:t>” </a:t>
            </a:r>
            <a:r>
              <a:rPr lang="en-US" sz="2400" dirty="0" err="1"/>
              <a:t>dhe</a:t>
            </a:r>
            <a:r>
              <a:rPr lang="en-US" sz="2400" dirty="0"/>
              <a:t> </a:t>
            </a:r>
            <a:r>
              <a:rPr lang="en-US" sz="2400" dirty="0" err="1"/>
              <a:t>përmban</a:t>
            </a:r>
            <a:r>
              <a:rPr lang="en-US" sz="2400" dirty="0"/>
              <a:t> </a:t>
            </a:r>
            <a:r>
              <a:rPr lang="en-US" sz="2400" dirty="0" err="1"/>
              <a:t>propozimin</a:t>
            </a:r>
            <a:r>
              <a:rPr lang="en-US" sz="2400" dirty="0"/>
              <a:t> </a:t>
            </a:r>
            <a:r>
              <a:rPr lang="en-US" sz="2400" dirty="0" err="1"/>
              <a:t>në</a:t>
            </a:r>
            <a:r>
              <a:rPr lang="en-US" sz="2400" dirty="0"/>
              <a:t> </a:t>
            </a:r>
            <a:r>
              <a:rPr lang="en-US" sz="2400" dirty="0" err="1"/>
              <a:t>të</a:t>
            </a:r>
            <a:r>
              <a:rPr lang="en-US" sz="2400" dirty="0"/>
              <a:t> </a:t>
            </a:r>
            <a:r>
              <a:rPr lang="en-US" sz="2400" dirty="0" err="1"/>
              <a:t>cilin</a:t>
            </a:r>
            <a:r>
              <a:rPr lang="en-US" sz="2400" dirty="0"/>
              <a:t> </a:t>
            </a:r>
            <a:r>
              <a:rPr lang="en-US" sz="2400" dirty="0" err="1"/>
              <a:t>duhet</a:t>
            </a:r>
            <a:r>
              <a:rPr lang="en-US" sz="2400" dirty="0"/>
              <a:t> </a:t>
            </a:r>
            <a:r>
              <a:rPr lang="en-US" sz="2400" dirty="0" err="1"/>
              <a:t>të</a:t>
            </a:r>
            <a:r>
              <a:rPr lang="en-US" sz="2400" dirty="0"/>
              <a:t> </a:t>
            </a:r>
            <a:r>
              <a:rPr lang="en-US" sz="2400" dirty="0" err="1"/>
              <a:t>shënohet</a:t>
            </a:r>
            <a:r>
              <a:rPr lang="en-US" sz="2400" dirty="0"/>
              <a:t> </a:t>
            </a:r>
            <a:r>
              <a:rPr lang="en-US" sz="2400" b="1" dirty="0"/>
              <a:t>“</a:t>
            </a:r>
            <a:r>
              <a:rPr lang="en-US" sz="2400" b="1" dirty="0" err="1"/>
              <a:t>numri</a:t>
            </a:r>
            <a:r>
              <a:rPr lang="en-US" sz="2400" b="1" dirty="0"/>
              <a:t> </a:t>
            </a:r>
            <a:r>
              <a:rPr lang="en-US" sz="2400" b="1" dirty="0" err="1"/>
              <a:t>i</a:t>
            </a:r>
            <a:r>
              <a:rPr lang="en-US" sz="2400" b="1" dirty="0"/>
              <a:t> </a:t>
            </a:r>
            <a:r>
              <a:rPr lang="en-US" sz="2400" b="1" dirty="0" err="1"/>
              <a:t>Prokurimit</a:t>
            </a:r>
            <a:r>
              <a:rPr lang="en-US" sz="2400" b="1" dirty="0"/>
              <a:t>” </a:t>
            </a:r>
            <a:r>
              <a:rPr lang="en-US" sz="2400" dirty="0" err="1"/>
              <a:t>sikurse</a:t>
            </a:r>
            <a:r>
              <a:rPr lang="en-US" sz="2400" dirty="0"/>
              <a:t> </a:t>
            </a:r>
            <a:r>
              <a:rPr lang="en-US" sz="2400" dirty="0" err="1"/>
              <a:t>ceket</a:t>
            </a:r>
            <a:r>
              <a:rPr lang="en-US" sz="2400" dirty="0"/>
              <a:t> </a:t>
            </a:r>
            <a:r>
              <a:rPr lang="en-US" sz="2400" dirty="0" err="1"/>
              <a:t>në</a:t>
            </a:r>
            <a:r>
              <a:rPr lang="en-US" sz="2400" dirty="0"/>
              <a:t> </a:t>
            </a:r>
            <a:r>
              <a:rPr lang="en-US" sz="2400" dirty="0" err="1"/>
              <a:t>Dosjen</a:t>
            </a:r>
            <a:r>
              <a:rPr lang="en-US" sz="2400" dirty="0"/>
              <a:t> e </a:t>
            </a:r>
            <a:r>
              <a:rPr lang="en-US" sz="2400" dirty="0" err="1"/>
              <a:t>e</a:t>
            </a:r>
            <a:r>
              <a:rPr lang="en-US" sz="2400" dirty="0"/>
              <a:t> </a:t>
            </a:r>
            <a:r>
              <a:rPr lang="en-US" sz="2400" dirty="0" err="1"/>
              <a:t>Tenderit</a:t>
            </a:r>
            <a:r>
              <a:rPr lang="en-US" sz="2400" dirty="0"/>
              <a:t> </a:t>
            </a:r>
            <a:r>
              <a:rPr lang="en-US" sz="2400" dirty="0" err="1"/>
              <a:t>për</a:t>
            </a:r>
            <a:r>
              <a:rPr lang="en-US" sz="2400" dirty="0"/>
              <a:t> </a:t>
            </a:r>
            <a:r>
              <a:rPr lang="en-US" sz="2400" dirty="0" err="1"/>
              <a:t>Shërbime</a:t>
            </a:r>
            <a:r>
              <a:rPr lang="en-US" sz="2400" dirty="0"/>
              <a:t> </a:t>
            </a:r>
            <a:r>
              <a:rPr lang="en-US" sz="2400" dirty="0" err="1"/>
              <a:t>të</a:t>
            </a:r>
            <a:r>
              <a:rPr lang="en-US" sz="2400" dirty="0"/>
              <a:t> </a:t>
            </a:r>
            <a:r>
              <a:rPr lang="en-US" sz="2400" dirty="0" err="1"/>
              <a:t>Konsulencës</a:t>
            </a:r>
            <a:r>
              <a:rPr lang="en-US" sz="2400" dirty="0"/>
              <a:t>; </a:t>
            </a:r>
            <a:r>
              <a:rPr lang="en-US" sz="2400" dirty="0" err="1"/>
              <a:t>dhe</a:t>
            </a:r>
            <a:r>
              <a:rPr lang="en-US" sz="2400" dirty="0"/>
              <a:t> </a:t>
            </a:r>
            <a:endParaRPr lang="sq-AL" sz="2400" dirty="0"/>
          </a:p>
          <a:p>
            <a:pPr marL="457200" indent="-457200" algn="just">
              <a:buFont typeface="+mj-lt"/>
              <a:buAutoNum type="alphaLcParenR"/>
            </a:pPr>
            <a:r>
              <a:rPr lang="en-US" sz="2400" dirty="0"/>
              <a:t> </a:t>
            </a:r>
            <a:r>
              <a:rPr lang="en-US" sz="2400" dirty="0" err="1"/>
              <a:t>tjetri</a:t>
            </a:r>
            <a:r>
              <a:rPr lang="en-US" sz="2400" dirty="0"/>
              <a:t> </a:t>
            </a:r>
            <a:r>
              <a:rPr lang="en-US" sz="2400" dirty="0" err="1"/>
              <a:t>që</a:t>
            </a:r>
            <a:r>
              <a:rPr lang="en-US" sz="2400" dirty="0"/>
              <a:t> </a:t>
            </a:r>
            <a:r>
              <a:rPr lang="en-US" sz="2400" dirty="0" err="1"/>
              <a:t>ka</a:t>
            </a:r>
            <a:r>
              <a:rPr lang="en-US" sz="2400" dirty="0"/>
              <a:t> </a:t>
            </a:r>
            <a:r>
              <a:rPr lang="en-US" sz="2400" dirty="0" err="1"/>
              <a:t>emërtimin</a:t>
            </a:r>
            <a:r>
              <a:rPr lang="en-US" sz="2400" dirty="0"/>
              <a:t> </a:t>
            </a:r>
            <a:r>
              <a:rPr lang="en-US" sz="2400" dirty="0" err="1"/>
              <a:t>dhe</a:t>
            </a:r>
            <a:r>
              <a:rPr lang="en-US" sz="2400" dirty="0"/>
              <a:t> </a:t>
            </a:r>
            <a:r>
              <a:rPr lang="en-US" sz="2400" dirty="0" err="1"/>
              <a:t>përmban</a:t>
            </a:r>
            <a:r>
              <a:rPr lang="en-US" sz="2400" dirty="0"/>
              <a:t> </a:t>
            </a:r>
            <a:r>
              <a:rPr lang="en-US" sz="2400" b="1" dirty="0">
                <a:solidFill>
                  <a:srgbClr val="FF0000"/>
                </a:solidFill>
              </a:rPr>
              <a:t>“</a:t>
            </a:r>
            <a:r>
              <a:rPr lang="en-US" sz="2400" b="1" dirty="0" err="1">
                <a:solidFill>
                  <a:srgbClr val="FF0000"/>
                </a:solidFill>
              </a:rPr>
              <a:t>Propozimi</a:t>
            </a:r>
            <a:r>
              <a:rPr lang="en-US" sz="2400" b="1" dirty="0">
                <a:solidFill>
                  <a:srgbClr val="FF0000"/>
                </a:solidFill>
              </a:rPr>
              <a:t> </a:t>
            </a:r>
            <a:r>
              <a:rPr lang="en-US" sz="2400" b="1" dirty="0" err="1">
                <a:solidFill>
                  <a:srgbClr val="FF0000"/>
                </a:solidFill>
              </a:rPr>
              <a:t>financiar</a:t>
            </a:r>
            <a:r>
              <a:rPr lang="en-US" sz="2400" b="1" dirty="0">
                <a:solidFill>
                  <a:srgbClr val="FF0000"/>
                </a:solidFill>
              </a:rPr>
              <a:t>”.</a:t>
            </a:r>
            <a:endParaRPr lang="sq-AL" sz="2400" b="1" dirty="0">
              <a:solidFill>
                <a:srgbClr val="FF0000"/>
              </a:solidFill>
            </a:endParaRPr>
          </a:p>
          <a:p>
            <a:pPr algn="just">
              <a:buFont typeface="Wingdings" panose="05000000000000000000" pitchFamily="2" charset="2"/>
              <a:buChar char="Ø"/>
            </a:pPr>
            <a:r>
              <a:rPr lang="en-US" sz="2400" dirty="0"/>
              <a:t>AK do </a:t>
            </a:r>
            <a:r>
              <a:rPr lang="en-US" sz="2400" dirty="0" err="1"/>
              <a:t>të</a:t>
            </a:r>
            <a:r>
              <a:rPr lang="en-US" sz="2400" dirty="0"/>
              <a:t> </a:t>
            </a:r>
            <a:r>
              <a:rPr lang="en-US" sz="2400" dirty="0" err="1"/>
              <a:t>kërkojë</a:t>
            </a:r>
            <a:r>
              <a:rPr lang="en-US" sz="2400" dirty="0"/>
              <a:t> </a:t>
            </a:r>
            <a:r>
              <a:rPr lang="en-US" sz="2400" dirty="0" err="1"/>
              <a:t>nga</a:t>
            </a:r>
            <a:r>
              <a:rPr lang="en-US" sz="2400" dirty="0"/>
              <a:t> OE </a:t>
            </a:r>
            <a:r>
              <a:rPr lang="en-US" sz="2400" dirty="0" err="1"/>
              <a:t>që</a:t>
            </a:r>
            <a:r>
              <a:rPr lang="en-US" sz="2400" dirty="0"/>
              <a:t> </a:t>
            </a:r>
            <a:r>
              <a:rPr lang="en-US" sz="2400" dirty="0" err="1"/>
              <a:t>të</a:t>
            </a:r>
            <a:r>
              <a:rPr lang="en-US" sz="2400" dirty="0"/>
              <a:t> </a:t>
            </a:r>
            <a:r>
              <a:rPr lang="en-US" sz="2400" dirty="0" err="1"/>
              <a:t>ndajë</a:t>
            </a:r>
            <a:r>
              <a:rPr lang="en-US" sz="2400" dirty="0"/>
              <a:t> </a:t>
            </a:r>
            <a:r>
              <a:rPr lang="en-US" sz="2400" b="1" dirty="0" err="1">
                <a:solidFill>
                  <a:srgbClr val="FF0000"/>
                </a:solidFill>
              </a:rPr>
              <a:t>kredencialet</a:t>
            </a:r>
            <a:r>
              <a:rPr lang="en-US" sz="2400" b="1" dirty="0">
                <a:solidFill>
                  <a:srgbClr val="FF0000"/>
                </a:solidFill>
              </a:rPr>
              <a:t> e </a:t>
            </a:r>
            <a:r>
              <a:rPr lang="en-US" sz="2400" b="1" dirty="0" err="1">
                <a:solidFill>
                  <a:srgbClr val="FF0000"/>
                </a:solidFill>
              </a:rPr>
              <a:t>Propozimit</a:t>
            </a:r>
            <a:r>
              <a:rPr lang="en-US" sz="2400" b="1" dirty="0">
                <a:solidFill>
                  <a:srgbClr val="FF0000"/>
                </a:solidFill>
              </a:rPr>
              <a:t> </a:t>
            </a:r>
            <a:r>
              <a:rPr lang="en-US" sz="2400" b="1" dirty="0" err="1">
                <a:solidFill>
                  <a:srgbClr val="FF0000"/>
                </a:solidFill>
              </a:rPr>
              <a:t>teknik</a:t>
            </a:r>
            <a:r>
              <a:rPr lang="en-US" sz="2400" b="1" dirty="0">
                <a:solidFill>
                  <a:srgbClr val="FF0000"/>
                </a:solidFill>
              </a:rPr>
              <a:t> </a:t>
            </a:r>
            <a:r>
              <a:rPr lang="en-US" sz="2400" dirty="0"/>
              <a:t>pas </a:t>
            </a:r>
            <a:r>
              <a:rPr lang="en-US" sz="2400" dirty="0" err="1"/>
              <a:t>përfundimit</a:t>
            </a:r>
            <a:r>
              <a:rPr lang="en-US" sz="2400" dirty="0"/>
              <a:t> </a:t>
            </a:r>
            <a:r>
              <a:rPr lang="en-US" sz="2400" dirty="0" err="1"/>
              <a:t>të</a:t>
            </a:r>
            <a:r>
              <a:rPr lang="en-US" sz="2400" dirty="0"/>
              <a:t> </a:t>
            </a:r>
            <a:r>
              <a:rPr lang="en-US" sz="2400" dirty="0" err="1"/>
              <a:t>afatit</a:t>
            </a:r>
            <a:r>
              <a:rPr lang="en-US" sz="2400" dirty="0"/>
              <a:t> </a:t>
            </a:r>
            <a:r>
              <a:rPr lang="en-US" sz="2400" dirty="0" err="1"/>
              <a:t>të</a:t>
            </a:r>
            <a:r>
              <a:rPr lang="en-US" sz="2400" dirty="0"/>
              <a:t> </a:t>
            </a:r>
            <a:r>
              <a:rPr lang="en-US" sz="2400" dirty="0" err="1"/>
              <a:t>fundit</a:t>
            </a:r>
            <a:r>
              <a:rPr lang="en-US" sz="2400" dirty="0"/>
              <a:t> </a:t>
            </a:r>
            <a:r>
              <a:rPr lang="en-US" sz="2400" dirty="0" err="1"/>
              <a:t>për</a:t>
            </a:r>
            <a:r>
              <a:rPr lang="en-US" sz="2400" dirty="0"/>
              <a:t> </a:t>
            </a:r>
            <a:r>
              <a:rPr lang="en-US" sz="2400" dirty="0" err="1"/>
              <a:t>dorëzimin</a:t>
            </a:r>
            <a:r>
              <a:rPr lang="en-US" sz="2400" dirty="0"/>
              <a:t> e </a:t>
            </a:r>
            <a:r>
              <a:rPr lang="en-US" sz="2400" dirty="0" err="1"/>
              <a:t>ofertave</a:t>
            </a:r>
            <a:r>
              <a:rPr lang="en-US" sz="2400" dirty="0"/>
              <a:t> </a:t>
            </a:r>
            <a:r>
              <a:rPr lang="en-US" sz="2400" dirty="0" err="1"/>
              <a:t>dhe</a:t>
            </a:r>
            <a:r>
              <a:rPr lang="en-US" sz="2400" dirty="0"/>
              <a:t> </a:t>
            </a:r>
            <a:r>
              <a:rPr lang="en-US" sz="2400" b="1" dirty="0" err="1">
                <a:solidFill>
                  <a:srgbClr val="FF0000"/>
                </a:solidFill>
              </a:rPr>
              <a:t>kredencialet</a:t>
            </a:r>
            <a:r>
              <a:rPr lang="en-US" sz="2400" b="1" dirty="0">
                <a:solidFill>
                  <a:srgbClr val="FF0000"/>
                </a:solidFill>
              </a:rPr>
              <a:t> e </a:t>
            </a:r>
            <a:r>
              <a:rPr lang="en-US" sz="2400" b="1" dirty="0" err="1">
                <a:solidFill>
                  <a:srgbClr val="FF0000"/>
                </a:solidFill>
              </a:rPr>
              <a:t>propozimit</a:t>
            </a:r>
            <a:r>
              <a:rPr lang="en-US" sz="2400" b="1" dirty="0">
                <a:solidFill>
                  <a:srgbClr val="FF0000"/>
                </a:solidFill>
              </a:rPr>
              <a:t> </a:t>
            </a:r>
            <a:r>
              <a:rPr lang="en-US" sz="2400" b="1" dirty="0" err="1">
                <a:solidFill>
                  <a:srgbClr val="FF0000"/>
                </a:solidFill>
              </a:rPr>
              <a:t>financiar</a:t>
            </a:r>
            <a:r>
              <a:rPr lang="en-US" sz="2400" b="1" dirty="0">
                <a:solidFill>
                  <a:srgbClr val="FF0000"/>
                </a:solidFill>
              </a:rPr>
              <a:t> </a:t>
            </a:r>
            <a:r>
              <a:rPr lang="en-US" sz="2400" dirty="0" err="1"/>
              <a:t>në</a:t>
            </a:r>
            <a:r>
              <a:rPr lang="en-US" sz="2400" dirty="0"/>
              <a:t> </a:t>
            </a:r>
            <a:r>
              <a:rPr lang="en-US" sz="2400" dirty="0" err="1"/>
              <a:t>ditën</a:t>
            </a:r>
            <a:r>
              <a:rPr lang="en-US" sz="2400" dirty="0"/>
              <a:t> e </a:t>
            </a:r>
            <a:r>
              <a:rPr lang="en-US" sz="2400" dirty="0" err="1"/>
              <a:t>hapjes</a:t>
            </a:r>
            <a:r>
              <a:rPr lang="en-US" sz="2400" dirty="0"/>
              <a:t> </a:t>
            </a:r>
            <a:r>
              <a:rPr lang="en-US" sz="2400" dirty="0" err="1"/>
              <a:t>së</a:t>
            </a:r>
            <a:r>
              <a:rPr lang="en-US" sz="2400" dirty="0"/>
              <a:t> </a:t>
            </a:r>
            <a:r>
              <a:rPr lang="en-US" sz="2400" dirty="0" err="1"/>
              <a:t>ofertave</a:t>
            </a:r>
            <a:r>
              <a:rPr lang="en-US" sz="2400" dirty="0"/>
              <a:t> </a:t>
            </a:r>
            <a:r>
              <a:rPr lang="en-US" sz="2400" dirty="0" err="1"/>
              <a:t>financiare</a:t>
            </a:r>
            <a:r>
              <a:rPr lang="en-US" sz="2400" dirty="0"/>
              <a:t>.   </a:t>
            </a:r>
            <a:endParaRPr lang="sq-AL" sz="2400" dirty="0"/>
          </a:p>
          <a:p>
            <a:pPr algn="just">
              <a:buFont typeface="Wingdings" panose="05000000000000000000" pitchFamily="2" charset="2"/>
              <a:buChar char="Ø"/>
            </a:pPr>
            <a:r>
              <a:rPr lang="en-US" sz="2400" dirty="0"/>
              <a:t> </a:t>
            </a:r>
            <a:r>
              <a:rPr lang="en-US" sz="2400" b="1" dirty="0" err="1">
                <a:solidFill>
                  <a:srgbClr val="FF0000"/>
                </a:solidFill>
              </a:rPr>
              <a:t>Follderi</a:t>
            </a:r>
            <a:r>
              <a:rPr lang="en-US" sz="2400" b="1" dirty="0">
                <a:solidFill>
                  <a:srgbClr val="FF0000"/>
                </a:solidFill>
              </a:rPr>
              <a:t> (</a:t>
            </a:r>
            <a:r>
              <a:rPr lang="en-US" sz="2400" b="1" dirty="0" err="1">
                <a:solidFill>
                  <a:srgbClr val="FF0000"/>
                </a:solidFill>
              </a:rPr>
              <a:t>skedari</a:t>
            </a:r>
            <a:r>
              <a:rPr lang="en-US" sz="2400" b="1" dirty="0">
                <a:solidFill>
                  <a:srgbClr val="FF0000"/>
                </a:solidFill>
              </a:rPr>
              <a:t>) </a:t>
            </a:r>
            <a:r>
              <a:rPr lang="en-US" sz="2400" b="1" dirty="0" err="1">
                <a:solidFill>
                  <a:srgbClr val="FF0000"/>
                </a:solidFill>
              </a:rPr>
              <a:t>që</a:t>
            </a:r>
            <a:r>
              <a:rPr lang="en-US" sz="2400" b="1" dirty="0">
                <a:solidFill>
                  <a:srgbClr val="FF0000"/>
                </a:solidFill>
              </a:rPr>
              <a:t> </a:t>
            </a:r>
            <a:r>
              <a:rPr lang="en-US" sz="2400" b="1" dirty="0" err="1">
                <a:solidFill>
                  <a:srgbClr val="FF0000"/>
                </a:solidFill>
              </a:rPr>
              <a:t>përmban</a:t>
            </a:r>
            <a:r>
              <a:rPr lang="en-US" sz="2400" b="1" dirty="0">
                <a:solidFill>
                  <a:srgbClr val="FF0000"/>
                </a:solidFill>
              </a:rPr>
              <a:t> “</a:t>
            </a:r>
            <a:r>
              <a:rPr lang="en-US" sz="2400" b="1" dirty="0" err="1">
                <a:solidFill>
                  <a:srgbClr val="FF0000"/>
                </a:solidFill>
              </a:rPr>
              <a:t>Propozimi</a:t>
            </a:r>
            <a:r>
              <a:rPr lang="en-US" sz="2400" b="1" dirty="0">
                <a:solidFill>
                  <a:srgbClr val="FF0000"/>
                </a:solidFill>
              </a:rPr>
              <a:t> </a:t>
            </a:r>
            <a:r>
              <a:rPr lang="en-US" sz="2400" b="1" dirty="0" err="1">
                <a:solidFill>
                  <a:srgbClr val="FF0000"/>
                </a:solidFill>
              </a:rPr>
              <a:t>teknik</a:t>
            </a:r>
            <a:r>
              <a:rPr lang="en-US" sz="2400" b="1" dirty="0">
                <a:solidFill>
                  <a:srgbClr val="FF0000"/>
                </a:solidFill>
              </a:rPr>
              <a:t>”, </a:t>
            </a:r>
            <a:r>
              <a:rPr lang="en-US" sz="2400" b="1" dirty="0" err="1">
                <a:solidFill>
                  <a:srgbClr val="FF0000"/>
                </a:solidFill>
              </a:rPr>
              <a:t>duhet</a:t>
            </a:r>
            <a:r>
              <a:rPr lang="en-US" sz="2400" b="1" dirty="0">
                <a:solidFill>
                  <a:srgbClr val="FF0000"/>
                </a:solidFill>
              </a:rPr>
              <a:t> </a:t>
            </a:r>
            <a:r>
              <a:rPr lang="en-US" sz="2400" b="1" dirty="0" err="1">
                <a:solidFill>
                  <a:srgbClr val="FF0000"/>
                </a:solidFill>
              </a:rPr>
              <a:t>të</a:t>
            </a:r>
            <a:r>
              <a:rPr lang="en-US" sz="2400" b="1" dirty="0">
                <a:solidFill>
                  <a:srgbClr val="FF0000"/>
                </a:solidFill>
              </a:rPr>
              <a:t> </a:t>
            </a:r>
            <a:r>
              <a:rPr lang="en-US" sz="2400" b="1" dirty="0" err="1">
                <a:solidFill>
                  <a:srgbClr val="FF0000"/>
                </a:solidFill>
              </a:rPr>
              <a:t>përmbajë</a:t>
            </a:r>
            <a:r>
              <a:rPr lang="en-US" sz="2400" b="1" dirty="0">
                <a:solidFill>
                  <a:srgbClr val="FF0000"/>
                </a:solidFill>
              </a:rPr>
              <a:t> </a:t>
            </a:r>
            <a:r>
              <a:rPr lang="en-US" sz="2400" b="1" dirty="0" err="1">
                <a:solidFill>
                  <a:srgbClr val="FF0000"/>
                </a:solidFill>
              </a:rPr>
              <a:t>fjalëkalim</a:t>
            </a:r>
            <a:r>
              <a:rPr lang="en-US" sz="2400" b="1" dirty="0">
                <a:solidFill>
                  <a:srgbClr val="FF0000"/>
                </a:solidFill>
              </a:rPr>
              <a:t> </a:t>
            </a:r>
            <a:r>
              <a:rPr lang="en-US" sz="2400" b="1" dirty="0" err="1">
                <a:solidFill>
                  <a:srgbClr val="FF0000"/>
                </a:solidFill>
              </a:rPr>
              <a:t>të</a:t>
            </a:r>
            <a:r>
              <a:rPr lang="en-US" sz="2400" b="1" dirty="0">
                <a:solidFill>
                  <a:srgbClr val="FF0000"/>
                </a:solidFill>
              </a:rPr>
              <a:t> </a:t>
            </a:r>
            <a:r>
              <a:rPr lang="en-US" sz="2400" b="1" dirty="0" err="1">
                <a:solidFill>
                  <a:srgbClr val="FF0000"/>
                </a:solidFill>
              </a:rPr>
              <a:t>ndryshëm</a:t>
            </a:r>
            <a:r>
              <a:rPr lang="en-US" sz="2400" b="1" dirty="0">
                <a:solidFill>
                  <a:srgbClr val="FF0000"/>
                </a:solidFill>
              </a:rPr>
              <a:t> </a:t>
            </a:r>
            <a:r>
              <a:rPr lang="en-US" sz="2400" b="1" dirty="0" err="1">
                <a:solidFill>
                  <a:srgbClr val="FF0000"/>
                </a:solidFill>
              </a:rPr>
              <a:t>prej</a:t>
            </a:r>
            <a:r>
              <a:rPr lang="en-US" sz="2400" b="1" dirty="0">
                <a:solidFill>
                  <a:srgbClr val="FF0000"/>
                </a:solidFill>
              </a:rPr>
              <a:t> “</a:t>
            </a:r>
            <a:r>
              <a:rPr lang="en-US" sz="2400" b="1" dirty="0" err="1">
                <a:solidFill>
                  <a:srgbClr val="FF0000"/>
                </a:solidFill>
              </a:rPr>
              <a:t>Propozimit</a:t>
            </a:r>
            <a:r>
              <a:rPr lang="en-US" sz="2400" b="1" dirty="0">
                <a:solidFill>
                  <a:srgbClr val="FF0000"/>
                </a:solidFill>
              </a:rPr>
              <a:t> </a:t>
            </a:r>
            <a:r>
              <a:rPr lang="en-US" sz="2400" b="1" dirty="0" err="1">
                <a:solidFill>
                  <a:srgbClr val="FF0000"/>
                </a:solidFill>
              </a:rPr>
              <a:t>financiar</a:t>
            </a:r>
            <a:r>
              <a:rPr lang="en-US" sz="2400" b="1" dirty="0">
                <a:solidFill>
                  <a:srgbClr val="FF0000"/>
                </a:solidFill>
              </a:rPr>
              <a:t>”.</a:t>
            </a:r>
            <a:endParaRPr lang="sq-AL" sz="2400" dirty="0"/>
          </a:p>
          <a:p>
            <a:pPr marL="342900" indent="-342900" algn="just">
              <a:buFont typeface="Wingdings" panose="05000000000000000000" pitchFamily="2" charset="2"/>
              <a:buChar char="Ø"/>
            </a:pPr>
            <a:endParaRPr lang="en-US" altLang="sq-AL"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3902152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171"/>
            <a:ext cx="7772400" cy="806504"/>
          </a:xfrm>
        </p:spPr>
        <p:txBody>
          <a:bodyPr>
            <a:normAutofit/>
          </a:bodyPr>
          <a:lstStyle/>
          <a:p>
            <a:r>
              <a:rPr lang="en-US" sz="2400" b="1" dirty="0" err="1">
                <a:solidFill>
                  <a:schemeClr val="accent1">
                    <a:lumMod val="75000"/>
                  </a:schemeClr>
                </a:solidFill>
                <a:latin typeface="Cambria" panose="02040503050406030204" pitchFamily="18" charset="0"/>
                <a:ea typeface="Cambria" panose="02040503050406030204" pitchFamily="18" charset="0"/>
              </a:rPr>
              <a:t>Pezullimi</a:t>
            </a:r>
            <a:r>
              <a:rPr lang="en-US" sz="2400" b="1" dirty="0">
                <a:solidFill>
                  <a:schemeClr val="accent1">
                    <a:lumMod val="75000"/>
                  </a:schemeClr>
                </a:solidFill>
                <a:latin typeface="Cambria" panose="02040503050406030204" pitchFamily="18" charset="0"/>
                <a:ea typeface="Cambria" panose="02040503050406030204" pitchFamily="18" charset="0"/>
              </a:rPr>
              <a:t> </a:t>
            </a:r>
            <a:r>
              <a:rPr lang="en-US" sz="2400" b="1" dirty="0" err="1">
                <a:solidFill>
                  <a:schemeClr val="accent1">
                    <a:lumMod val="75000"/>
                  </a:schemeClr>
                </a:solidFill>
                <a:latin typeface="Cambria" panose="02040503050406030204" pitchFamily="18" charset="0"/>
                <a:ea typeface="Cambria" panose="02040503050406030204" pitchFamily="18" charset="0"/>
              </a:rPr>
              <a:t>i</a:t>
            </a:r>
            <a:r>
              <a:rPr lang="en-US" sz="2400" b="1" dirty="0">
                <a:solidFill>
                  <a:schemeClr val="accent1">
                    <a:lumMod val="75000"/>
                  </a:schemeClr>
                </a:solidFill>
                <a:latin typeface="Cambria" panose="02040503050406030204" pitchFamily="18" charset="0"/>
                <a:ea typeface="Cambria" panose="02040503050406030204" pitchFamily="18" charset="0"/>
              </a:rPr>
              <a:t> AP </a:t>
            </a:r>
            <a:r>
              <a:rPr lang="en-US" sz="2400" b="1" dirty="0" err="1">
                <a:solidFill>
                  <a:schemeClr val="accent1">
                    <a:lumMod val="75000"/>
                  </a:schemeClr>
                </a:solidFill>
                <a:latin typeface="Cambria" panose="02040503050406030204" pitchFamily="18" charset="0"/>
                <a:ea typeface="Cambria" panose="02040503050406030204" pitchFamily="18" charset="0"/>
              </a:rPr>
              <a:t>dhe</a:t>
            </a:r>
            <a:r>
              <a:rPr lang="en-US" sz="2400" b="1" dirty="0">
                <a:solidFill>
                  <a:schemeClr val="accent1">
                    <a:lumMod val="75000"/>
                  </a:schemeClr>
                </a:solidFill>
                <a:latin typeface="Cambria" panose="02040503050406030204" pitchFamily="18" charset="0"/>
                <a:ea typeface="Cambria" panose="02040503050406030204" pitchFamily="18" charset="0"/>
              </a:rPr>
              <a:t> </a:t>
            </a:r>
            <a:r>
              <a:rPr lang="en-US" sz="2400" b="1" dirty="0" err="1">
                <a:solidFill>
                  <a:schemeClr val="accent1">
                    <a:lumMod val="75000"/>
                  </a:schemeClr>
                </a:solidFill>
                <a:latin typeface="Cambria" panose="02040503050406030204" pitchFamily="18" charset="0"/>
                <a:ea typeface="Cambria" panose="02040503050406030204" pitchFamily="18" charset="0"/>
              </a:rPr>
              <a:t>Vendimi</a:t>
            </a:r>
            <a:r>
              <a:rPr lang="en-US" sz="2400" b="1" dirty="0">
                <a:solidFill>
                  <a:schemeClr val="accent1">
                    <a:lumMod val="75000"/>
                  </a:schemeClr>
                </a:solidFill>
                <a:latin typeface="Cambria" panose="02040503050406030204" pitchFamily="18" charset="0"/>
                <a:ea typeface="Cambria" panose="02040503050406030204" pitchFamily="18" charset="0"/>
              </a:rPr>
              <a:t> </a:t>
            </a:r>
            <a:r>
              <a:rPr lang="en-US" sz="2400" b="1" dirty="0" err="1">
                <a:solidFill>
                  <a:schemeClr val="accent1">
                    <a:lumMod val="75000"/>
                  </a:schemeClr>
                </a:solidFill>
                <a:latin typeface="Cambria" panose="02040503050406030204" pitchFamily="18" charset="0"/>
                <a:ea typeface="Cambria" panose="02040503050406030204" pitchFamily="18" charset="0"/>
              </a:rPr>
              <a:t>i</a:t>
            </a:r>
            <a:r>
              <a:rPr lang="en-US" sz="2400" b="1" dirty="0">
                <a:solidFill>
                  <a:schemeClr val="accent1">
                    <a:lumMod val="75000"/>
                  </a:schemeClr>
                </a:solidFill>
                <a:latin typeface="Cambria" panose="02040503050406030204" pitchFamily="18" charset="0"/>
                <a:ea typeface="Cambria" panose="02040503050406030204" pitchFamily="18" charset="0"/>
              </a:rPr>
              <a:t> AK (</a:t>
            </a:r>
            <a:r>
              <a:rPr lang="en-US" sz="2400" b="1" dirty="0" err="1">
                <a:solidFill>
                  <a:schemeClr val="accent1">
                    <a:lumMod val="75000"/>
                  </a:schemeClr>
                </a:solidFill>
                <a:latin typeface="Cambria" panose="02040503050406030204" pitchFamily="18" charset="0"/>
                <a:ea typeface="Cambria" panose="02040503050406030204" pitchFamily="18" charset="0"/>
              </a:rPr>
              <a:t>neni</a:t>
            </a:r>
            <a:r>
              <a:rPr lang="en-US" sz="2400" b="1" dirty="0">
                <a:solidFill>
                  <a:schemeClr val="accent1">
                    <a:lumMod val="75000"/>
                  </a:schemeClr>
                </a:solidFill>
                <a:latin typeface="Cambria" panose="02040503050406030204" pitchFamily="18" charset="0"/>
                <a:ea typeface="Cambria" panose="02040503050406030204" pitchFamily="18" charset="0"/>
              </a:rPr>
              <a:t> 63)</a:t>
            </a:r>
          </a:p>
        </p:txBody>
      </p:sp>
      <p:sp>
        <p:nvSpPr>
          <p:cNvPr id="3" name="Subtitle 2"/>
          <p:cNvSpPr>
            <a:spLocks noGrp="1"/>
          </p:cNvSpPr>
          <p:nvPr>
            <p:ph type="subTitle" idx="1"/>
          </p:nvPr>
        </p:nvSpPr>
        <p:spPr>
          <a:xfrm>
            <a:off x="0" y="1124699"/>
            <a:ext cx="8988575" cy="5415105"/>
          </a:xfrm>
        </p:spPr>
        <p:txBody>
          <a:bodyPr>
            <a:normAutofit/>
          </a:bodyPr>
          <a:lstStyle/>
          <a:p>
            <a:pPr marL="342900" indent="-342900" algn="just">
              <a:buFont typeface="Wingdings" panose="05000000000000000000" pitchFamily="2" charset="2"/>
              <a:buChar char="Ø"/>
            </a:pPr>
            <a:r>
              <a:rPr lang="en-US" sz="2400" b="1" dirty="0" err="1">
                <a:latin typeface="Cambria" panose="02040503050406030204" pitchFamily="18" charset="0"/>
                <a:ea typeface="Cambria" panose="02040503050406030204" pitchFamily="18" charset="0"/>
              </a:rPr>
              <a:t>Zyrtari</a:t>
            </a:r>
            <a:r>
              <a:rPr lang="en-US" sz="2400" b="1" dirty="0">
                <a:latin typeface="Cambria" panose="02040503050406030204" pitchFamily="18" charset="0"/>
                <a:ea typeface="Cambria" panose="02040503050406030204" pitchFamily="18" charset="0"/>
              </a:rPr>
              <a:t> </a:t>
            </a:r>
            <a:r>
              <a:rPr lang="en-US" sz="2400" b="1" dirty="0" err="1">
                <a:latin typeface="Cambria" panose="02040503050406030204" pitchFamily="18" charset="0"/>
                <a:ea typeface="Cambria" panose="02040503050406030204" pitchFamily="18" charset="0"/>
              </a:rPr>
              <a:t>Përgjegjës</a:t>
            </a:r>
            <a:r>
              <a:rPr lang="en-US" sz="2400" b="1" dirty="0">
                <a:latin typeface="Cambria" panose="02040503050406030204" pitchFamily="18" charset="0"/>
                <a:ea typeface="Cambria" panose="02040503050406030204" pitchFamily="18" charset="0"/>
              </a:rPr>
              <a:t> </a:t>
            </a:r>
            <a:r>
              <a:rPr lang="en-US" sz="2400" b="1" dirty="0" err="1">
                <a:latin typeface="Cambria" panose="02040503050406030204" pitchFamily="18" charset="0"/>
                <a:ea typeface="Cambria" panose="02040503050406030204" pitchFamily="18" charset="0"/>
              </a:rPr>
              <a:t>i</a:t>
            </a:r>
            <a:r>
              <a:rPr lang="en-US" sz="2400" b="1" dirty="0">
                <a:latin typeface="Cambria" panose="02040503050406030204" pitchFamily="18" charset="0"/>
                <a:ea typeface="Cambria" panose="02040503050406030204" pitchFamily="18" charset="0"/>
              </a:rPr>
              <a:t> </a:t>
            </a:r>
            <a:r>
              <a:rPr lang="en-US" sz="2400" b="1" dirty="0" err="1">
                <a:latin typeface="Cambria" panose="02040503050406030204" pitchFamily="18" charset="0"/>
                <a:ea typeface="Cambria" panose="02040503050406030204" pitchFamily="18" charset="0"/>
              </a:rPr>
              <a:t>Prokurimit</a:t>
            </a:r>
            <a:r>
              <a:rPr lang="en-US" sz="2400" b="1" dirty="0">
                <a:latin typeface="Cambria" panose="02040503050406030204" pitchFamily="18" charset="0"/>
                <a:ea typeface="Cambria" panose="02040503050406030204" pitchFamily="18" charset="0"/>
              </a:rPr>
              <a:t> do </a:t>
            </a:r>
            <a:r>
              <a:rPr lang="en-US" sz="2400" b="1" dirty="0" err="1">
                <a:latin typeface="Cambria" panose="02040503050406030204" pitchFamily="18" charset="0"/>
                <a:ea typeface="Cambria" panose="02040503050406030204" pitchFamily="18" charset="0"/>
              </a:rPr>
              <a:t>të</a:t>
            </a:r>
            <a:r>
              <a:rPr lang="en-US" sz="2400" b="1" dirty="0">
                <a:latin typeface="Cambria" panose="02040503050406030204" pitchFamily="18" charset="0"/>
                <a:ea typeface="Cambria" panose="02040503050406030204" pitchFamily="18" charset="0"/>
              </a:rPr>
              <a:t>:</a:t>
            </a:r>
          </a:p>
          <a:p>
            <a:pPr algn="just"/>
            <a:endParaRPr lang="en-US" sz="2400" dirty="0">
              <a:latin typeface="Cambria" panose="02040503050406030204" pitchFamily="18" charset="0"/>
              <a:ea typeface="Cambria" panose="02040503050406030204" pitchFamily="18" charset="0"/>
            </a:endParaRPr>
          </a:p>
          <a:p>
            <a:pPr marL="342900" indent="-342900" algn="just">
              <a:buFont typeface="Wingdings" panose="05000000000000000000" pitchFamily="2" charset="2"/>
              <a:buChar char="ü"/>
            </a:pPr>
            <a:r>
              <a:rPr lang="en-US" sz="2400" dirty="0" err="1">
                <a:latin typeface="Cambria" panose="02040503050406030204" pitchFamily="18" charset="0"/>
                <a:ea typeface="Cambria" panose="02040503050406030204" pitchFamily="18" charset="0"/>
              </a:rPr>
              <a:t>publikoj</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Kërkesën</a:t>
            </a:r>
            <a:r>
              <a:rPr lang="en-US" sz="2400" dirty="0">
                <a:latin typeface="Cambria" panose="02040503050406030204" pitchFamily="18" charset="0"/>
                <a:ea typeface="Cambria" panose="02040503050406030204" pitchFamily="18" charset="0"/>
              </a:rPr>
              <a:t> e OE </a:t>
            </a:r>
            <a:r>
              <a:rPr lang="en-US" sz="2400" dirty="0" err="1">
                <a:latin typeface="Cambria" panose="02040503050406030204" pitchFamily="18" charset="0"/>
                <a:ea typeface="Cambria" panose="02040503050406030204" pitchFamily="18" charset="0"/>
              </a:rPr>
              <a:t>për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rishqyrtim</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në</a:t>
            </a:r>
            <a:r>
              <a:rPr lang="en-US" sz="2400" dirty="0">
                <a:latin typeface="Cambria" panose="02040503050406030204" pitchFamily="18" charset="0"/>
                <a:ea typeface="Cambria" panose="02040503050406030204" pitchFamily="18" charset="0"/>
              </a:rPr>
              <a:t> SEPP, </a:t>
            </a:r>
            <a:r>
              <a:rPr lang="en-US" sz="2400" dirty="0" err="1">
                <a:latin typeface="Cambria" panose="02040503050406030204" pitchFamily="18" charset="0"/>
                <a:ea typeface="Cambria" panose="02040503050406030204" pitchFamily="18" charset="0"/>
              </a:rPr>
              <a:t>tek</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Dosja</a:t>
            </a:r>
            <a:r>
              <a:rPr lang="en-US" sz="2400" dirty="0">
                <a:latin typeface="Cambria" panose="02040503050406030204" pitchFamily="18" charset="0"/>
                <a:ea typeface="Cambria" panose="02040503050406030204" pitchFamily="18" charset="0"/>
              </a:rPr>
              <a:t> e </a:t>
            </a:r>
            <a:r>
              <a:rPr lang="en-US" sz="2400" dirty="0" err="1">
                <a:latin typeface="Cambria" panose="02040503050406030204" pitchFamily="18" charset="0"/>
                <a:ea typeface="Cambria" panose="02040503050406030204" pitchFamily="18" charset="0"/>
              </a:rPr>
              <a:t>Tenderit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si</a:t>
            </a:r>
            <a:r>
              <a:rPr lang="en-US" sz="2400" dirty="0">
                <a:latin typeface="Cambria" panose="02040503050406030204" pitchFamily="18" charset="0"/>
                <a:ea typeface="Cambria" panose="02040503050406030204" pitchFamily="18" charset="0"/>
              </a:rPr>
              <a:t> </a:t>
            </a:r>
            <a:r>
              <a:rPr lang="en-US" sz="2400" b="1" dirty="0">
                <a:solidFill>
                  <a:srgbClr val="FF0000"/>
                </a:solidFill>
                <a:latin typeface="Cambria" panose="02040503050406030204" pitchFamily="18" charset="0"/>
                <a:ea typeface="Cambria" panose="02040503050406030204" pitchFamily="18" charset="0"/>
              </a:rPr>
              <a:t>“</a:t>
            </a:r>
            <a:r>
              <a:rPr lang="en-US" sz="2400" b="1" dirty="0" err="1">
                <a:solidFill>
                  <a:srgbClr val="FF0000"/>
                </a:solidFill>
                <a:latin typeface="Cambria" panose="02040503050406030204" pitchFamily="18" charset="0"/>
                <a:ea typeface="Cambria" panose="02040503050406030204" pitchFamily="18" charset="0"/>
              </a:rPr>
              <a:t>dokument</a:t>
            </a:r>
            <a:r>
              <a:rPr lang="en-US" sz="2400" b="1" dirty="0">
                <a:solidFill>
                  <a:srgbClr val="FF0000"/>
                </a:solidFill>
                <a:latin typeface="Cambria" panose="02040503050406030204" pitchFamily="18" charset="0"/>
                <a:ea typeface="Cambria" panose="02040503050406030204" pitchFamily="18" charset="0"/>
              </a:rPr>
              <a:t> </a:t>
            </a:r>
            <a:r>
              <a:rPr lang="en-US" sz="2400" b="1" dirty="0" err="1">
                <a:solidFill>
                  <a:srgbClr val="FF0000"/>
                </a:solidFill>
                <a:latin typeface="Cambria" panose="02040503050406030204" pitchFamily="18" charset="0"/>
                <a:ea typeface="Cambria" panose="02040503050406030204" pitchFamily="18" charset="0"/>
              </a:rPr>
              <a:t>shtesë</a:t>
            </a:r>
            <a:r>
              <a:rPr lang="en-US" sz="2400" b="1" dirty="0">
                <a:solidFill>
                  <a:srgbClr val="FF0000"/>
                </a:solidFill>
                <a:latin typeface="Cambria" panose="02040503050406030204" pitchFamily="18" charset="0"/>
                <a:ea typeface="Cambria" panose="02040503050406030204" pitchFamily="18" charset="0"/>
              </a:rPr>
              <a:t>”</a:t>
            </a:r>
            <a:r>
              <a:rPr lang="en-US" sz="2400" dirty="0">
                <a:latin typeface="Cambria" panose="02040503050406030204" pitchFamily="18" charset="0"/>
                <a:ea typeface="Cambria" panose="02040503050406030204" pitchFamily="18" charset="0"/>
              </a:rPr>
              <a:t>;</a:t>
            </a:r>
          </a:p>
          <a:p>
            <a:pPr algn="just"/>
            <a:endParaRPr lang="en-US" sz="2400" dirty="0">
              <a:latin typeface="Cambria" panose="02040503050406030204" pitchFamily="18" charset="0"/>
              <a:ea typeface="Cambria" panose="02040503050406030204" pitchFamily="18" charset="0"/>
            </a:endParaRPr>
          </a:p>
          <a:p>
            <a:pPr marL="342900" indent="-342900" algn="just">
              <a:buFont typeface="Wingdings" panose="05000000000000000000" pitchFamily="2" charset="2"/>
              <a:buChar char="ü"/>
            </a:pPr>
            <a:r>
              <a:rPr lang="en-US" sz="2400" dirty="0" err="1">
                <a:latin typeface="Cambria" panose="02040503050406030204" pitchFamily="18" charset="0"/>
                <a:ea typeface="Cambria" panose="02040503050406030204" pitchFamily="18" charset="0"/>
              </a:rPr>
              <a:t>pezulloj</a:t>
            </a:r>
            <a:r>
              <a:rPr lang="en-US" sz="2400" dirty="0">
                <a:latin typeface="Cambria" panose="02040503050406030204" pitchFamily="18" charset="0"/>
                <a:ea typeface="Cambria" panose="02040503050406030204" pitchFamily="18" charset="0"/>
              </a:rPr>
              <a:t> AP, me </a:t>
            </a:r>
            <a:r>
              <a:rPr lang="en-US" sz="2400" dirty="0" err="1">
                <a:latin typeface="Cambria" panose="02040503050406030204" pitchFamily="18" charset="0"/>
                <a:ea typeface="Cambria" panose="02040503050406030204" pitchFamily="18" charset="0"/>
              </a:rPr>
              <a:t>efekt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pezullues</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deri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nxjerrjen</a:t>
            </a:r>
            <a:r>
              <a:rPr lang="en-US" sz="2400" dirty="0">
                <a:latin typeface="Cambria" panose="02040503050406030204" pitchFamily="18" charset="0"/>
                <a:ea typeface="Cambria" panose="02040503050406030204" pitchFamily="18" charset="0"/>
              </a:rPr>
              <a:t> e </a:t>
            </a:r>
            <a:r>
              <a:rPr lang="en-US" sz="2400" dirty="0" err="1">
                <a:latin typeface="Cambria" panose="02040503050406030204" pitchFamily="18" charset="0"/>
                <a:ea typeface="Cambria" panose="02040503050406030204" pitchFamily="18" charset="0"/>
              </a:rPr>
              <a:t>vendimit</a:t>
            </a:r>
            <a:r>
              <a:rPr lang="en-US" sz="2400" dirty="0">
                <a:latin typeface="Cambria" panose="02040503050406030204" pitchFamily="18" charset="0"/>
                <a:ea typeface="Cambria" panose="02040503050406030204" pitchFamily="18" charset="0"/>
              </a:rPr>
              <a:t>;</a:t>
            </a:r>
          </a:p>
          <a:p>
            <a:pPr algn="just"/>
            <a:endParaRPr lang="en-US" sz="2400" dirty="0">
              <a:latin typeface="Cambria" panose="02040503050406030204" pitchFamily="18" charset="0"/>
              <a:ea typeface="Cambria" panose="02040503050406030204" pitchFamily="18" charset="0"/>
            </a:endParaRPr>
          </a:p>
          <a:p>
            <a:pPr marL="342900" indent="-342900" algn="just">
              <a:buFont typeface="Wingdings" panose="05000000000000000000" pitchFamily="2" charset="2"/>
              <a:buChar char="ü"/>
            </a:pPr>
            <a:r>
              <a:rPr lang="en-US" sz="2400" dirty="0" err="1">
                <a:latin typeface="Cambria" panose="02040503050406030204" pitchFamily="18" charset="0"/>
                <a:ea typeface="Cambria" panose="02040503050406030204" pitchFamily="18" charset="0"/>
              </a:rPr>
              <a:t>Shqyrtoj</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kërkesën</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brenda</a:t>
            </a:r>
            <a:r>
              <a:rPr lang="en-US" sz="2400" dirty="0">
                <a:latin typeface="Cambria" panose="02040503050406030204" pitchFamily="18" charset="0"/>
                <a:ea typeface="Cambria" panose="02040503050406030204" pitchFamily="18" charset="0"/>
              </a:rPr>
              <a:t> 3 </a:t>
            </a:r>
            <a:r>
              <a:rPr lang="en-US" sz="2400" dirty="0" err="1">
                <a:latin typeface="Cambria" panose="02040503050406030204" pitchFamily="18" charset="0"/>
                <a:ea typeface="Cambria" panose="02040503050406030204" pitchFamily="18" charset="0"/>
              </a:rPr>
              <a:t>ditë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pune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dhe</a:t>
            </a:r>
            <a:r>
              <a:rPr lang="en-US" sz="2400" dirty="0">
                <a:latin typeface="Cambria" panose="02040503050406030204" pitchFamily="18" charset="0"/>
                <a:ea typeface="Cambria" panose="02040503050406030204" pitchFamily="18" charset="0"/>
              </a:rPr>
              <a:t> do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nxjerrë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Vendimin</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raste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komplekse</a:t>
            </a:r>
            <a:r>
              <a:rPr lang="en-US" sz="2400" dirty="0">
                <a:latin typeface="Cambria" panose="02040503050406030204" pitchFamily="18" charset="0"/>
                <a:ea typeface="Cambria" panose="02040503050406030204" pitchFamily="18" charset="0"/>
              </a:rPr>
              <a:t>, do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njëftoj</a:t>
            </a:r>
            <a:r>
              <a:rPr lang="en-US" sz="2400" dirty="0">
                <a:latin typeface="Cambria" panose="02040503050406030204" pitchFamily="18" charset="0"/>
                <a:ea typeface="Cambria" panose="02040503050406030204" pitchFamily="18" charset="0"/>
              </a:rPr>
              <a:t> OE </a:t>
            </a:r>
            <a:r>
              <a:rPr lang="en-US" sz="2400" dirty="0" err="1">
                <a:latin typeface="Cambria" panose="02040503050406030204" pitchFamily="18" charset="0"/>
                <a:ea typeface="Cambria" panose="02040503050406030204" pitchFamily="18" charset="0"/>
              </a:rPr>
              <a:t>për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afat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shtesë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edhe</a:t>
            </a:r>
            <a:r>
              <a:rPr lang="en-US" sz="2400" dirty="0">
                <a:latin typeface="Cambria" panose="02040503050406030204" pitchFamily="18" charset="0"/>
                <a:ea typeface="Cambria" panose="02040503050406030204" pitchFamily="18" charset="0"/>
              </a:rPr>
              <a:t> 3 </a:t>
            </a:r>
            <a:r>
              <a:rPr lang="en-US" sz="2400" dirty="0" err="1">
                <a:latin typeface="Cambria" panose="02040503050406030204" pitchFamily="18" charset="0"/>
                <a:ea typeface="Cambria" panose="02040503050406030204" pitchFamily="18" charset="0"/>
              </a:rPr>
              <a:t>ditë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pune</a:t>
            </a:r>
            <a:r>
              <a:rPr lang="en-US" sz="2400" dirty="0">
                <a:latin typeface="Cambria" panose="02040503050406030204" pitchFamily="18" charset="0"/>
                <a:ea typeface="Cambria" panose="02040503050406030204" pitchFamily="18" charset="0"/>
              </a:rPr>
              <a:t>.</a:t>
            </a:r>
          </a:p>
          <a:p>
            <a:pPr algn="just"/>
            <a:endParaRPr lang="en-US" sz="2400" dirty="0">
              <a:latin typeface="Cambria" panose="02040503050406030204" pitchFamily="18" charset="0"/>
              <a:ea typeface="Cambria" panose="02040503050406030204" pitchFamily="18" charset="0"/>
            </a:endParaRPr>
          </a:p>
          <a:p>
            <a:pPr marL="342900" indent="-342900" algn="just">
              <a:buFont typeface="Wingdings" panose="05000000000000000000" pitchFamily="2" charset="2"/>
              <a:buChar char="ü"/>
            </a:pPr>
            <a:r>
              <a:rPr lang="en-US" sz="2400" dirty="0" err="1">
                <a:latin typeface="Cambria" panose="02040503050406030204" pitchFamily="18" charset="0"/>
                <a:ea typeface="Cambria" panose="02040503050406030204" pitchFamily="18" charset="0"/>
              </a:rPr>
              <a:t>publikoj</a:t>
            </a:r>
            <a:r>
              <a:rPr lang="en-US" sz="2400" dirty="0">
                <a:latin typeface="Cambria" panose="02040503050406030204" pitchFamily="18" charset="0"/>
                <a:ea typeface="Cambria" panose="02040503050406030204" pitchFamily="18" charset="0"/>
              </a:rPr>
              <a:t> </a:t>
            </a:r>
            <a:r>
              <a:rPr lang="sq-AL" sz="2400" dirty="0">
                <a:latin typeface="Cambria" panose="02040503050406030204" pitchFamily="18" charset="0"/>
                <a:ea typeface="Cambria" panose="02040503050406030204" pitchFamily="18" charset="0"/>
              </a:rPr>
              <a:t>Vendimi</a:t>
            </a:r>
            <a:r>
              <a:rPr lang="en-US" sz="2400" dirty="0">
                <a:latin typeface="Cambria" panose="02040503050406030204" pitchFamily="18" charset="0"/>
                <a:ea typeface="Cambria" panose="02040503050406030204" pitchFamily="18" charset="0"/>
              </a:rPr>
              <a:t>n</a:t>
            </a:r>
            <a:r>
              <a:rPr lang="sq-AL" sz="2400" dirty="0">
                <a:latin typeface="Cambria" panose="02040503050406030204" pitchFamily="18" charset="0"/>
                <a:ea typeface="Cambria" panose="02040503050406030204" pitchFamily="18" charset="0"/>
              </a:rPr>
              <a:t> mbi refuzimin ose miratimin në </a:t>
            </a:r>
            <a:r>
              <a:rPr lang="en-US" sz="2400" dirty="0">
                <a:latin typeface="Cambria" panose="02040503050406030204" pitchFamily="18" charset="0"/>
                <a:ea typeface="Cambria" panose="02040503050406030204" pitchFamily="18" charset="0"/>
              </a:rPr>
              <a:t>SEPP, </a:t>
            </a:r>
            <a:r>
              <a:rPr lang="en-US" sz="2400" dirty="0" err="1">
                <a:latin typeface="Cambria" panose="02040503050406030204" pitchFamily="18" charset="0"/>
                <a:ea typeface="Cambria" panose="02040503050406030204" pitchFamily="18" charset="0"/>
              </a:rPr>
              <a:t>si</a:t>
            </a:r>
            <a:r>
              <a:rPr lang="en-US" sz="2400" dirty="0">
                <a:latin typeface="Cambria" panose="02040503050406030204" pitchFamily="18" charset="0"/>
                <a:ea typeface="Cambria" panose="02040503050406030204" pitchFamily="18" charset="0"/>
              </a:rPr>
              <a:t> </a:t>
            </a:r>
            <a:r>
              <a:rPr lang="sq-AL" sz="2400" dirty="0">
                <a:latin typeface="Cambria" panose="02040503050406030204" pitchFamily="18" charset="0"/>
                <a:ea typeface="Cambria" panose="02040503050406030204" pitchFamily="18" charset="0"/>
              </a:rPr>
              <a:t> </a:t>
            </a:r>
            <a:r>
              <a:rPr lang="sq-AL" sz="2400" b="1" dirty="0">
                <a:solidFill>
                  <a:srgbClr val="FF0000"/>
                </a:solidFill>
                <a:latin typeface="Cambria" panose="02040503050406030204" pitchFamily="18" charset="0"/>
                <a:ea typeface="Cambria" panose="02040503050406030204" pitchFamily="18" charset="0"/>
              </a:rPr>
              <a:t>“dokument shtesë” </a:t>
            </a:r>
            <a:endParaRPr lang="en-US" sz="2400" b="1" dirty="0">
              <a:solidFill>
                <a:srgbClr val="FF0000"/>
              </a:solidFill>
              <a:latin typeface="Cambria" panose="02040503050406030204" pitchFamily="18" charset="0"/>
              <a:ea typeface="Cambria" panose="02040503050406030204" pitchFamily="18" charset="0"/>
            </a:endParaRPr>
          </a:p>
          <a:p>
            <a:pPr algn="just"/>
            <a:endParaRPr lang="en-US" sz="2400" b="1"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558044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02981"/>
            <a:ext cx="7886700" cy="593172"/>
          </a:xfrm>
        </p:spPr>
        <p:txBody>
          <a:bodyPr>
            <a:normAutofit/>
          </a:bodyPr>
          <a:lstStyle/>
          <a:p>
            <a:r>
              <a:rPr lang="en-US" sz="3600" dirty="0" err="1">
                <a:solidFill>
                  <a:schemeClr val="accent1">
                    <a:lumMod val="75000"/>
                  </a:schemeClr>
                </a:solidFill>
                <a:latin typeface="Cambria" panose="02040503050406030204" pitchFamily="18" charset="0"/>
                <a:ea typeface="Cambria" panose="02040503050406030204" pitchFamily="18" charset="0"/>
              </a:rPr>
              <a:t>Përmbajtja</a:t>
            </a:r>
            <a:r>
              <a:rPr lang="en-US" sz="3600" dirty="0">
                <a:solidFill>
                  <a:schemeClr val="accent1">
                    <a:lumMod val="75000"/>
                  </a:schemeClr>
                </a:solidFill>
                <a:latin typeface="Cambria" panose="02040503050406030204" pitchFamily="18" charset="0"/>
                <a:ea typeface="Cambria" panose="02040503050406030204" pitchFamily="18" charset="0"/>
              </a:rPr>
              <a:t>:</a:t>
            </a:r>
            <a:endParaRPr lang="sq-AL" dirty="0">
              <a:solidFill>
                <a:schemeClr val="accent1">
                  <a:lumMod val="75000"/>
                </a:schemeClr>
              </a:solidFill>
            </a:endParaRPr>
          </a:p>
        </p:txBody>
      </p:sp>
      <p:sp>
        <p:nvSpPr>
          <p:cNvPr id="3" name="Content Placeholder 2"/>
          <p:cNvSpPr>
            <a:spLocks noGrp="1"/>
          </p:cNvSpPr>
          <p:nvPr>
            <p:ph idx="1"/>
          </p:nvPr>
        </p:nvSpPr>
        <p:spPr>
          <a:xfrm>
            <a:off x="0" y="932676"/>
            <a:ext cx="9144000" cy="5925324"/>
          </a:xfrm>
        </p:spPr>
        <p:txBody>
          <a:bodyPr>
            <a:normAutofit fontScale="92500" lnSpcReduction="20000"/>
          </a:bodyPr>
          <a:lstStyle/>
          <a:p>
            <a:r>
              <a:rPr lang="sq-AL" sz="2000" dirty="0"/>
              <a:t>Krijimi i komisioneve vlerësuese</a:t>
            </a:r>
            <a:r>
              <a:rPr lang="en-US" sz="2000" dirty="0"/>
              <a:t> (</a:t>
            </a:r>
            <a:r>
              <a:rPr lang="en-US" sz="2000" dirty="0" err="1"/>
              <a:t>neni</a:t>
            </a:r>
            <a:r>
              <a:rPr lang="en-US" sz="2000" dirty="0"/>
              <a:t> 39)</a:t>
            </a:r>
            <a:endParaRPr lang="sq-AL" sz="2000" dirty="0"/>
          </a:p>
          <a:p>
            <a:r>
              <a:rPr lang="en-US" sz="2000" dirty="0" err="1"/>
              <a:t>Procedurat</a:t>
            </a:r>
            <a:r>
              <a:rPr lang="en-US" sz="2000" dirty="0"/>
              <a:t> e </a:t>
            </a:r>
            <a:r>
              <a:rPr lang="en-US" sz="2000" dirty="0" err="1"/>
              <a:t>Negociuara</a:t>
            </a:r>
            <a:r>
              <a:rPr lang="en-US" sz="2000" dirty="0"/>
              <a:t> pa </a:t>
            </a:r>
            <a:r>
              <a:rPr lang="en-US" sz="2000" dirty="0" err="1"/>
              <a:t>Publikimin</a:t>
            </a:r>
            <a:r>
              <a:rPr lang="en-US" sz="2000" dirty="0"/>
              <a:t> e </a:t>
            </a:r>
            <a:r>
              <a:rPr lang="en-US" sz="2000" dirty="0" err="1"/>
              <a:t>Njoftimit</a:t>
            </a:r>
            <a:r>
              <a:rPr lang="en-US" sz="2000" dirty="0"/>
              <a:t> </a:t>
            </a:r>
            <a:r>
              <a:rPr lang="en-US" sz="2000" dirty="0" err="1"/>
              <a:t>për</a:t>
            </a:r>
            <a:r>
              <a:rPr lang="en-US" sz="2000" dirty="0"/>
              <a:t> </a:t>
            </a:r>
            <a:r>
              <a:rPr lang="en-US" sz="2000" dirty="0" err="1"/>
              <a:t>Kontratë</a:t>
            </a:r>
            <a:r>
              <a:rPr lang="en-US" sz="2000" dirty="0"/>
              <a:t> (</a:t>
            </a:r>
            <a:r>
              <a:rPr lang="en-US" sz="2000" dirty="0" err="1"/>
              <a:t>neni</a:t>
            </a:r>
            <a:r>
              <a:rPr lang="en-US" sz="2000" dirty="0"/>
              <a:t> 50)</a:t>
            </a:r>
            <a:endParaRPr lang="sq-AL" sz="2000" dirty="0"/>
          </a:p>
          <a:p>
            <a:r>
              <a:rPr lang="sq-AL" sz="2000" dirty="0"/>
              <a:t>Kontratat kornizë</a:t>
            </a:r>
            <a:r>
              <a:rPr lang="en-US" sz="2000" dirty="0"/>
              <a:t> (</a:t>
            </a:r>
            <a:r>
              <a:rPr lang="en-US" sz="2000" dirty="0" err="1"/>
              <a:t>neni</a:t>
            </a:r>
            <a:r>
              <a:rPr lang="en-US" sz="2000" dirty="0"/>
              <a:t> 54)</a:t>
            </a:r>
          </a:p>
          <a:p>
            <a:r>
              <a:rPr lang="en-US" sz="2000" dirty="0" err="1"/>
              <a:t>Konkursi</a:t>
            </a:r>
            <a:r>
              <a:rPr lang="en-US" sz="2000" dirty="0"/>
              <a:t> I </a:t>
            </a:r>
            <a:r>
              <a:rPr lang="en-US" sz="2000" dirty="0" err="1"/>
              <a:t>Projektimit</a:t>
            </a:r>
            <a:r>
              <a:rPr lang="en-US" sz="2000" dirty="0"/>
              <a:t> (</a:t>
            </a:r>
            <a:r>
              <a:rPr lang="en-US" sz="2000" dirty="0" err="1"/>
              <a:t>neni</a:t>
            </a:r>
            <a:r>
              <a:rPr lang="en-US" sz="2000" dirty="0"/>
              <a:t> 55)</a:t>
            </a:r>
          </a:p>
          <a:p>
            <a:r>
              <a:rPr lang="en-US" sz="2000" dirty="0" err="1"/>
              <a:t>Shërbimet</a:t>
            </a:r>
            <a:r>
              <a:rPr lang="en-US" sz="2000" dirty="0"/>
              <a:t> e </a:t>
            </a:r>
            <a:r>
              <a:rPr lang="en-US" sz="2000" dirty="0" err="1"/>
              <a:t>konsulencës</a:t>
            </a:r>
            <a:r>
              <a:rPr lang="en-US" sz="2000" dirty="0"/>
              <a:t> (</a:t>
            </a:r>
            <a:r>
              <a:rPr lang="en-US" sz="2000" dirty="0" err="1"/>
              <a:t>neni</a:t>
            </a:r>
            <a:r>
              <a:rPr lang="en-US" sz="2000" dirty="0"/>
              <a:t> 56)</a:t>
            </a:r>
            <a:endParaRPr lang="sq-AL" sz="2000" dirty="0"/>
          </a:p>
          <a:p>
            <a:r>
              <a:rPr lang="sq-AL" sz="2000" dirty="0"/>
              <a:t>Vendimi i OSHP</a:t>
            </a:r>
            <a:r>
              <a:rPr lang="en-US" sz="2000" dirty="0"/>
              <a:t> (</a:t>
            </a:r>
            <a:r>
              <a:rPr lang="en-US" sz="2000" dirty="0" err="1"/>
              <a:t>Lista</a:t>
            </a:r>
            <a:r>
              <a:rPr lang="en-US" sz="2000" dirty="0"/>
              <a:t> e </a:t>
            </a:r>
            <a:r>
              <a:rPr lang="en-US" sz="2000" dirty="0" err="1"/>
              <a:t>zezë</a:t>
            </a:r>
            <a:r>
              <a:rPr lang="en-US" sz="2000" dirty="0"/>
              <a:t>) (</a:t>
            </a:r>
            <a:r>
              <a:rPr lang="en-US" sz="2000" dirty="0" err="1"/>
              <a:t>neni</a:t>
            </a:r>
            <a:r>
              <a:rPr lang="en-US" sz="2000" dirty="0"/>
              <a:t> 67)</a:t>
            </a:r>
            <a:endParaRPr lang="sq-AL" sz="2000" dirty="0"/>
          </a:p>
          <a:p>
            <a:r>
              <a:rPr lang="sq-AL" sz="2000" dirty="0"/>
              <a:t>Tarifa e ankesave</a:t>
            </a:r>
            <a:r>
              <a:rPr lang="en-US" sz="2000" dirty="0"/>
              <a:t> (</a:t>
            </a:r>
            <a:r>
              <a:rPr lang="en-US" sz="2000" dirty="0" err="1"/>
              <a:t>neni</a:t>
            </a:r>
            <a:r>
              <a:rPr lang="en-US" sz="2000" dirty="0"/>
              <a:t> 69)</a:t>
            </a:r>
          </a:p>
          <a:p>
            <a:r>
              <a:rPr lang="en-US" sz="2000" dirty="0" err="1"/>
              <a:t>Shërbimet</a:t>
            </a:r>
            <a:r>
              <a:rPr lang="en-US" sz="2000" dirty="0"/>
              <a:t> e </a:t>
            </a:r>
            <a:r>
              <a:rPr lang="en-US" sz="2000" dirty="0" err="1"/>
              <a:t>konsulencës</a:t>
            </a:r>
            <a:r>
              <a:rPr lang="en-US" sz="2000" dirty="0"/>
              <a:t> (</a:t>
            </a:r>
            <a:r>
              <a:rPr lang="en-US" sz="2000" dirty="0" err="1"/>
              <a:t>neni</a:t>
            </a:r>
            <a:r>
              <a:rPr lang="en-US" sz="2000" dirty="0"/>
              <a:t> 56)</a:t>
            </a:r>
            <a:endParaRPr lang="sq-AL" sz="2000" dirty="0"/>
          </a:p>
          <a:p>
            <a:pPr>
              <a:defRPr/>
            </a:pPr>
            <a:r>
              <a:rPr lang="en-US" sz="2000" dirty="0" err="1">
                <a:solidFill>
                  <a:schemeClr val="tx1">
                    <a:lumMod val="95000"/>
                  </a:schemeClr>
                </a:solidFill>
                <a:ea typeface="Cambria" panose="02040503050406030204" pitchFamily="18" charset="0"/>
              </a:rPr>
              <a:t>Ndryshimi</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i</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Kontratës</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neni</a:t>
            </a:r>
            <a:r>
              <a:rPr lang="en-US" sz="2000" dirty="0">
                <a:solidFill>
                  <a:schemeClr val="tx1">
                    <a:lumMod val="95000"/>
                  </a:schemeClr>
                </a:solidFill>
                <a:ea typeface="Cambria" panose="02040503050406030204" pitchFamily="18" charset="0"/>
              </a:rPr>
              <a:t> 71)</a:t>
            </a:r>
          </a:p>
          <a:p>
            <a:pPr>
              <a:defRPr/>
            </a:pPr>
            <a:r>
              <a:rPr lang="en-US" sz="2000" dirty="0" err="1">
                <a:solidFill>
                  <a:schemeClr val="tx1">
                    <a:lumMod val="95000"/>
                  </a:schemeClr>
                </a:solidFill>
                <a:ea typeface="Cambria" panose="02040503050406030204" pitchFamily="18" charset="0"/>
              </a:rPr>
              <a:t>Dëmet</a:t>
            </a:r>
            <a:r>
              <a:rPr lang="en-US" sz="2000" dirty="0">
                <a:solidFill>
                  <a:schemeClr val="tx1">
                    <a:lumMod val="95000"/>
                  </a:schemeClr>
                </a:solidFill>
                <a:ea typeface="Cambria" panose="02040503050406030204" pitchFamily="18" charset="0"/>
              </a:rPr>
              <a:t> e </a:t>
            </a:r>
            <a:r>
              <a:rPr lang="en-US" sz="2000" dirty="0" err="1">
                <a:solidFill>
                  <a:schemeClr val="tx1">
                    <a:lumMod val="95000"/>
                  </a:schemeClr>
                </a:solidFill>
                <a:ea typeface="Cambria" panose="02040503050406030204" pitchFamily="18" charset="0"/>
              </a:rPr>
              <a:t>likuiduara</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Penalltitë</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gjat</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zbatimit</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të</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kontratës</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neni</a:t>
            </a:r>
            <a:r>
              <a:rPr lang="en-US" sz="2000" dirty="0">
                <a:solidFill>
                  <a:schemeClr val="tx1">
                    <a:lumMod val="95000"/>
                  </a:schemeClr>
                </a:solidFill>
                <a:ea typeface="Cambria" panose="02040503050406030204" pitchFamily="18" charset="0"/>
              </a:rPr>
              <a:t> 71/A)</a:t>
            </a:r>
          </a:p>
          <a:p>
            <a:pPr>
              <a:defRPr/>
            </a:pPr>
            <a:r>
              <a:rPr lang="en-US" sz="2000" dirty="0" err="1">
                <a:solidFill>
                  <a:schemeClr val="tx1">
                    <a:lumMod val="95000"/>
                  </a:schemeClr>
                </a:solidFill>
                <a:ea typeface="Cambria" panose="02040503050406030204" pitchFamily="18" charset="0"/>
              </a:rPr>
              <a:t>Nërprerja</a:t>
            </a:r>
            <a:r>
              <a:rPr lang="en-US" sz="2000" dirty="0">
                <a:solidFill>
                  <a:schemeClr val="tx1">
                    <a:lumMod val="95000"/>
                  </a:schemeClr>
                </a:solidFill>
                <a:ea typeface="Cambria" panose="02040503050406030204" pitchFamily="18" charset="0"/>
              </a:rPr>
              <a:t> e </a:t>
            </a:r>
            <a:r>
              <a:rPr lang="en-US" sz="2000" dirty="0" err="1">
                <a:solidFill>
                  <a:schemeClr val="tx1">
                    <a:lumMod val="95000"/>
                  </a:schemeClr>
                </a:solidFill>
                <a:ea typeface="Cambria" panose="02040503050406030204" pitchFamily="18" charset="0"/>
              </a:rPr>
              <a:t>Kontratës</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neni</a:t>
            </a:r>
            <a:r>
              <a:rPr lang="en-US" sz="2000" dirty="0">
                <a:solidFill>
                  <a:schemeClr val="tx1">
                    <a:lumMod val="95000"/>
                  </a:schemeClr>
                </a:solidFill>
                <a:ea typeface="Cambria" panose="02040503050406030204" pitchFamily="18" charset="0"/>
              </a:rPr>
              <a:t> 72)</a:t>
            </a:r>
          </a:p>
          <a:p>
            <a:pPr>
              <a:defRPr/>
            </a:pPr>
            <a:r>
              <a:rPr lang="en-US" sz="2000" dirty="0" err="1">
                <a:solidFill>
                  <a:schemeClr val="tx1">
                    <a:lumMod val="95000"/>
                  </a:schemeClr>
                </a:solidFill>
                <a:ea typeface="Cambria" panose="02040503050406030204" pitchFamily="18" charset="0"/>
              </a:rPr>
              <a:t>Pranimi</a:t>
            </a:r>
            <a:r>
              <a:rPr lang="en-US" sz="2000" dirty="0">
                <a:solidFill>
                  <a:schemeClr val="tx1">
                    <a:lumMod val="95000"/>
                  </a:schemeClr>
                </a:solidFill>
                <a:ea typeface="Cambria" panose="02040503050406030204" pitchFamily="18" charset="0"/>
              </a:rPr>
              <a:t> I </a:t>
            </a:r>
            <a:r>
              <a:rPr lang="en-US" sz="2000" dirty="0" err="1">
                <a:solidFill>
                  <a:schemeClr val="tx1">
                    <a:lumMod val="95000"/>
                  </a:schemeClr>
                </a:solidFill>
                <a:ea typeface="Cambria" panose="02040503050406030204" pitchFamily="18" charset="0"/>
              </a:rPr>
              <a:t>firnizimeve</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dhërbimeve</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punëve</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neni</a:t>
            </a:r>
            <a:r>
              <a:rPr lang="en-US" sz="2000" dirty="0">
                <a:solidFill>
                  <a:schemeClr val="tx1">
                    <a:lumMod val="95000"/>
                  </a:schemeClr>
                </a:solidFill>
                <a:ea typeface="Cambria" panose="02040503050406030204" pitchFamily="18" charset="0"/>
              </a:rPr>
              <a:t> 72/A)</a:t>
            </a:r>
          </a:p>
          <a:p>
            <a:pPr>
              <a:defRPr/>
            </a:pPr>
            <a:r>
              <a:rPr lang="en-US" sz="2000" dirty="0" err="1">
                <a:solidFill>
                  <a:schemeClr val="tx1">
                    <a:lumMod val="95000"/>
                  </a:schemeClr>
                </a:solidFill>
                <a:ea typeface="Cambria" panose="02040503050406030204" pitchFamily="18" charset="0"/>
              </a:rPr>
              <a:t>Përmbyllja</a:t>
            </a:r>
            <a:r>
              <a:rPr lang="en-US" sz="2000" dirty="0">
                <a:solidFill>
                  <a:schemeClr val="tx1">
                    <a:lumMod val="95000"/>
                  </a:schemeClr>
                </a:solidFill>
                <a:ea typeface="Cambria" panose="02040503050406030204" pitchFamily="18" charset="0"/>
              </a:rPr>
              <a:t> e </a:t>
            </a:r>
            <a:r>
              <a:rPr lang="en-US" sz="2000" dirty="0" err="1">
                <a:solidFill>
                  <a:schemeClr val="tx1">
                    <a:lumMod val="95000"/>
                  </a:schemeClr>
                </a:solidFill>
                <a:ea typeface="Cambria" panose="02040503050406030204" pitchFamily="18" charset="0"/>
              </a:rPr>
              <a:t>kontratës</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neni</a:t>
            </a:r>
            <a:r>
              <a:rPr lang="en-US" sz="2000" dirty="0">
                <a:solidFill>
                  <a:schemeClr val="tx1">
                    <a:lumMod val="95000"/>
                  </a:schemeClr>
                </a:solidFill>
                <a:ea typeface="Cambria" panose="02040503050406030204" pitchFamily="18" charset="0"/>
              </a:rPr>
              <a:t> 73/A)</a:t>
            </a:r>
          </a:p>
          <a:p>
            <a:pPr>
              <a:defRPr/>
            </a:pPr>
            <a:r>
              <a:rPr lang="en-US" sz="2000" dirty="0" err="1">
                <a:solidFill>
                  <a:schemeClr val="tx1">
                    <a:lumMod val="95000"/>
                  </a:schemeClr>
                </a:solidFill>
                <a:ea typeface="Cambria" panose="02040503050406030204" pitchFamily="18" charset="0"/>
              </a:rPr>
              <a:t>Periudha</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garantuese</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dhe</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pranimi</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përfundimtar</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neni</a:t>
            </a:r>
            <a:r>
              <a:rPr lang="en-US" sz="2000" dirty="0">
                <a:solidFill>
                  <a:schemeClr val="tx1">
                    <a:lumMod val="95000"/>
                  </a:schemeClr>
                </a:solidFill>
                <a:ea typeface="Cambria" panose="02040503050406030204" pitchFamily="18" charset="0"/>
              </a:rPr>
              <a:t> 73/B)</a:t>
            </a:r>
          </a:p>
          <a:p>
            <a:pPr>
              <a:defRPr/>
            </a:pPr>
            <a:r>
              <a:rPr lang="en-US" sz="2000" dirty="0" err="1">
                <a:solidFill>
                  <a:schemeClr val="tx1">
                    <a:lumMod val="95000"/>
                  </a:schemeClr>
                </a:solidFill>
                <a:ea typeface="Cambria" panose="02040503050406030204" pitchFamily="18" charset="0"/>
              </a:rPr>
              <a:t>Përdorimi</a:t>
            </a:r>
            <a:r>
              <a:rPr lang="en-US" sz="2000" dirty="0">
                <a:solidFill>
                  <a:schemeClr val="tx1">
                    <a:lumMod val="95000"/>
                  </a:schemeClr>
                </a:solidFill>
                <a:ea typeface="Cambria" panose="02040503050406030204" pitchFamily="18" charset="0"/>
              </a:rPr>
              <a:t> I </a:t>
            </a:r>
            <a:r>
              <a:rPr lang="en-US" sz="2000" dirty="0" err="1">
                <a:solidFill>
                  <a:schemeClr val="tx1">
                    <a:lumMod val="95000"/>
                  </a:schemeClr>
                </a:solidFill>
                <a:ea typeface="Cambria" panose="02040503050406030204" pitchFamily="18" charset="0"/>
              </a:rPr>
              <a:t>ankandeve</a:t>
            </a:r>
            <a:r>
              <a:rPr lang="en-US" sz="2000" dirty="0">
                <a:solidFill>
                  <a:schemeClr val="tx1">
                    <a:lumMod val="95000"/>
                  </a:schemeClr>
                </a:solidFill>
                <a:ea typeface="Cambria" panose="02040503050406030204" pitchFamily="18" charset="0"/>
              </a:rPr>
              <a:t>/</a:t>
            </a:r>
            <a:r>
              <a:rPr lang="en-US" sz="2000" dirty="0" err="1">
                <a:solidFill>
                  <a:schemeClr val="tx1">
                    <a:lumMod val="95000"/>
                  </a:schemeClr>
                </a:solidFill>
                <a:ea typeface="Cambria" panose="02040503050406030204" pitchFamily="18" charset="0"/>
              </a:rPr>
              <a:t>ankandeve</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kthyese</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elektronike</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neni</a:t>
            </a:r>
            <a:r>
              <a:rPr lang="en-US" sz="2000" dirty="0">
                <a:solidFill>
                  <a:schemeClr val="tx1">
                    <a:lumMod val="95000"/>
                  </a:schemeClr>
                </a:solidFill>
                <a:ea typeface="Cambria" panose="02040503050406030204" pitchFamily="18" charset="0"/>
              </a:rPr>
              <a:t> 77)</a:t>
            </a:r>
          </a:p>
          <a:p>
            <a:pPr>
              <a:defRPr/>
            </a:pPr>
            <a:r>
              <a:rPr lang="en-US" sz="2000" dirty="0" err="1">
                <a:solidFill>
                  <a:schemeClr val="tx1">
                    <a:lumMod val="95000"/>
                  </a:schemeClr>
                </a:solidFill>
                <a:ea typeface="Cambria" panose="02040503050406030204" pitchFamily="18" charset="0"/>
              </a:rPr>
              <a:t>Sistemi</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dinamik</a:t>
            </a:r>
            <a:r>
              <a:rPr lang="en-US" sz="2000" dirty="0">
                <a:solidFill>
                  <a:schemeClr val="tx1">
                    <a:lumMod val="95000"/>
                  </a:schemeClr>
                </a:solidFill>
                <a:ea typeface="Cambria" panose="02040503050406030204" pitchFamily="18" charset="0"/>
              </a:rPr>
              <a:t> I </a:t>
            </a:r>
            <a:r>
              <a:rPr lang="en-US" sz="2000" dirty="0" err="1">
                <a:solidFill>
                  <a:schemeClr val="tx1">
                    <a:lumMod val="95000"/>
                  </a:schemeClr>
                </a:solidFill>
                <a:ea typeface="Cambria" panose="02040503050406030204" pitchFamily="18" charset="0"/>
              </a:rPr>
              <a:t>blerjes</a:t>
            </a:r>
            <a:r>
              <a:rPr lang="en-US" sz="2000" dirty="0">
                <a:solidFill>
                  <a:schemeClr val="tx1">
                    <a:lumMod val="95000"/>
                  </a:schemeClr>
                </a:solidFill>
                <a:ea typeface="Cambria" panose="02040503050406030204" pitchFamily="18" charset="0"/>
              </a:rPr>
              <a:t> (</a:t>
            </a:r>
            <a:r>
              <a:rPr lang="en-US" sz="2000" dirty="0" err="1">
                <a:solidFill>
                  <a:schemeClr val="tx1">
                    <a:lumMod val="95000"/>
                  </a:schemeClr>
                </a:solidFill>
                <a:ea typeface="Cambria" panose="02040503050406030204" pitchFamily="18" charset="0"/>
              </a:rPr>
              <a:t>neni</a:t>
            </a:r>
            <a:r>
              <a:rPr lang="en-US" sz="2000" dirty="0">
                <a:solidFill>
                  <a:schemeClr val="tx1">
                    <a:lumMod val="95000"/>
                  </a:schemeClr>
                </a:solidFill>
                <a:ea typeface="Cambria" panose="02040503050406030204" pitchFamily="18" charset="0"/>
              </a:rPr>
              <a:t> 78)</a:t>
            </a:r>
          </a:p>
          <a:p>
            <a:r>
              <a:rPr lang="sq-AL" sz="2000" dirty="0"/>
              <a:t>KAPITULLI V - Menaxhimi i Kontratës dhe Vlerësimi i p</a:t>
            </a:r>
            <a:r>
              <a:rPr lang="en-US" sz="2000" dirty="0"/>
              <a:t>ë</a:t>
            </a:r>
            <a:r>
              <a:rPr lang="sq-AL" sz="2000" dirty="0" err="1"/>
              <a:t>rformancës</a:t>
            </a:r>
            <a:r>
              <a:rPr lang="sq-AL" sz="2000" dirty="0"/>
              <a:t> së kontraktuesve </a:t>
            </a:r>
          </a:p>
          <a:p>
            <a:pPr>
              <a:defRPr/>
            </a:pPr>
            <a:r>
              <a:rPr lang="sq-AL" sz="2000" dirty="0"/>
              <a:t>KAPITULLI VII – Trajnimet dhe revokimi i certifikatave në prokurimin publik </a:t>
            </a:r>
          </a:p>
          <a:p>
            <a:pPr marL="0" indent="0">
              <a:buNone/>
              <a:defRPr/>
            </a:pPr>
            <a:endParaRPr lang="sq-AL" sz="2400" dirty="0">
              <a:solidFill>
                <a:schemeClr val="tx1">
                  <a:lumMod val="95000"/>
                </a:schemeClr>
              </a:solidFill>
              <a:latin typeface="Cambria" panose="02040503050406030204" pitchFamily="18" charset="0"/>
              <a:ea typeface="Cambria" panose="02040503050406030204" pitchFamily="18" charset="0"/>
            </a:endParaRPr>
          </a:p>
          <a:p>
            <a:endParaRPr lang="sq-AL" dirty="0"/>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3</a:t>
            </a:fld>
            <a:endParaRPr lang="en-US" altLang="en-US" dirty="0"/>
          </a:p>
        </p:txBody>
      </p:sp>
    </p:spTree>
    <p:extLst>
      <p:ext uri="{BB962C8B-B14F-4D97-AF65-F5344CB8AC3E}">
        <p14:creationId xmlns:p14="http://schemas.microsoft.com/office/powerpoint/2010/main" val="125494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2732" y="279790"/>
            <a:ext cx="8510588" cy="1036935"/>
          </a:xfrm>
        </p:spPr>
        <p:txBody>
          <a:bodyPr>
            <a:noAutofit/>
          </a:bodyPr>
          <a:lstStyle/>
          <a:p>
            <a:pPr algn="ctr"/>
            <a:r>
              <a:rPr lang="en-US" sz="2800" b="1" dirty="0" err="1">
                <a:solidFill>
                  <a:schemeClr val="accent1">
                    <a:lumMod val="75000"/>
                  </a:schemeClr>
                </a:solidFill>
                <a:latin typeface="Cambria" panose="02040503050406030204" pitchFamily="18" charset="0"/>
                <a:ea typeface="Cambria" panose="02040503050406030204" pitchFamily="18" charset="0"/>
              </a:rPr>
              <a:t>Vendimi</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i</a:t>
            </a:r>
            <a:r>
              <a:rPr lang="en-US" sz="2800" b="1" dirty="0">
                <a:solidFill>
                  <a:schemeClr val="accent1">
                    <a:lumMod val="75000"/>
                  </a:schemeClr>
                </a:solidFill>
                <a:latin typeface="Cambria" panose="02040503050406030204" pitchFamily="18" charset="0"/>
                <a:ea typeface="Cambria" panose="02040503050406030204" pitchFamily="18" charset="0"/>
              </a:rPr>
              <a:t> OSHP (</a:t>
            </a:r>
            <a:r>
              <a:rPr lang="en-US" sz="2800" b="1" dirty="0" err="1">
                <a:solidFill>
                  <a:schemeClr val="accent1">
                    <a:lumMod val="75000"/>
                  </a:schemeClr>
                </a:solidFill>
                <a:latin typeface="Cambria" panose="02040503050406030204" pitchFamily="18" charset="0"/>
                <a:ea typeface="Cambria" panose="02040503050406030204" pitchFamily="18" charset="0"/>
              </a:rPr>
              <a:t>neni</a:t>
            </a:r>
            <a:r>
              <a:rPr lang="en-US" sz="2800" b="1" dirty="0">
                <a:solidFill>
                  <a:schemeClr val="accent1">
                    <a:lumMod val="75000"/>
                  </a:schemeClr>
                </a:solidFill>
                <a:latin typeface="Cambria" panose="02040503050406030204" pitchFamily="18" charset="0"/>
                <a:ea typeface="Cambria" panose="02040503050406030204" pitchFamily="18" charset="0"/>
              </a:rPr>
              <a:t> 63)</a:t>
            </a:r>
            <a:br>
              <a:rPr lang="en-US" sz="2800" b="1" dirty="0">
                <a:solidFill>
                  <a:schemeClr val="accent1">
                    <a:lumMod val="75000"/>
                  </a:schemeClr>
                </a:solidFill>
                <a:latin typeface="Cambria" panose="02040503050406030204" pitchFamily="18" charset="0"/>
                <a:ea typeface="Cambria" panose="02040503050406030204" pitchFamily="18" charset="0"/>
              </a:rPr>
            </a:br>
            <a:br>
              <a:rPr lang="en-US" sz="2800" b="1" dirty="0">
                <a:solidFill>
                  <a:schemeClr val="accent1">
                    <a:lumMod val="75000"/>
                  </a:schemeClr>
                </a:solidFill>
                <a:latin typeface="Cambria" panose="02040503050406030204" pitchFamily="18" charset="0"/>
                <a:ea typeface="Cambria" panose="02040503050406030204" pitchFamily="18" charset="0"/>
              </a:rPr>
            </a:br>
            <a:r>
              <a:rPr lang="en-US" sz="2800" b="1" i="1" dirty="0" err="1">
                <a:solidFill>
                  <a:schemeClr val="accent1">
                    <a:lumMod val="75000"/>
                  </a:schemeClr>
                </a:solidFill>
                <a:latin typeface="Cambria" panose="02040503050406030204" pitchFamily="18" charset="0"/>
                <a:ea typeface="Cambria" panose="02040503050406030204" pitchFamily="18" charset="0"/>
              </a:rPr>
              <a:t>Lista</a:t>
            </a:r>
            <a:r>
              <a:rPr lang="en-US" sz="2800" b="1" i="1" dirty="0">
                <a:solidFill>
                  <a:schemeClr val="accent1">
                    <a:lumMod val="75000"/>
                  </a:schemeClr>
                </a:solidFill>
                <a:latin typeface="Cambria" panose="02040503050406030204" pitchFamily="18" charset="0"/>
                <a:ea typeface="Cambria" panose="02040503050406030204" pitchFamily="18" charset="0"/>
              </a:rPr>
              <a:t> e </a:t>
            </a:r>
            <a:r>
              <a:rPr lang="en-US" sz="2800" b="1" i="1" dirty="0" err="1">
                <a:solidFill>
                  <a:schemeClr val="accent1">
                    <a:lumMod val="75000"/>
                  </a:schemeClr>
                </a:solidFill>
                <a:latin typeface="Cambria" panose="02040503050406030204" pitchFamily="18" charset="0"/>
                <a:ea typeface="Cambria" panose="02040503050406030204" pitchFamily="18" charset="0"/>
              </a:rPr>
              <a:t>zezë</a:t>
            </a:r>
            <a:endParaRPr lang="en-US" sz="2800" b="1" i="1" dirty="0">
              <a:solidFill>
                <a:schemeClr val="accent1">
                  <a:lumMod val="75000"/>
                </a:schemeClr>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312732" y="1662370"/>
            <a:ext cx="8714247" cy="4762220"/>
          </a:xfrm>
        </p:spPr>
        <p:txBody>
          <a:bodyPr>
            <a:normAutofit lnSpcReduction="10000"/>
          </a:bodyPr>
          <a:lstStyle/>
          <a:p>
            <a:pPr algn="just">
              <a:buFont typeface="Wingdings" panose="05000000000000000000" pitchFamily="2" charset="2"/>
              <a:buChar char="q"/>
            </a:pPr>
            <a:r>
              <a:rPr lang="en-US" sz="2400" dirty="0">
                <a:latin typeface="Cambria" panose="02040503050406030204" pitchFamily="18" charset="0"/>
                <a:ea typeface="Cambria" panose="02040503050406030204" pitchFamily="18" charset="0"/>
              </a:rPr>
              <a:t> </a:t>
            </a:r>
            <a:r>
              <a:rPr lang="sq-AL" sz="2400" dirty="0">
                <a:latin typeface="Cambria" panose="02040503050406030204" pitchFamily="18" charset="0"/>
                <a:ea typeface="Cambria" panose="02040503050406030204" pitchFamily="18" charset="0"/>
              </a:rPr>
              <a:t>Në rast se OSHP nxjerr një vendim për diskualifikim të një operatori ekonomik nga pjesëmarrja në prokurim publik, atëherë </a:t>
            </a:r>
            <a:r>
              <a:rPr lang="sq-AL" sz="2400" b="1" dirty="0">
                <a:solidFill>
                  <a:srgbClr val="FF0000"/>
                </a:solidFill>
                <a:latin typeface="Cambria" panose="02040503050406030204" pitchFamily="18" charset="0"/>
                <a:ea typeface="Cambria" panose="02040503050406030204" pitchFamily="18" charset="0"/>
              </a:rPr>
              <a:t>OE i diskualifikuar nuk ka të drejtë të merr pjesë në prokurimin publik prej datës së vendimit. </a:t>
            </a:r>
            <a:endParaRPr lang="en-US" sz="2400" b="1" dirty="0">
              <a:solidFill>
                <a:srgbClr val="FF0000"/>
              </a:solidFill>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sq-AL" sz="2400" dirty="0">
                <a:latin typeface="Cambria" panose="02040503050406030204" pitchFamily="18" charset="0"/>
                <a:ea typeface="Cambria" panose="02040503050406030204" pitchFamily="18" charset="0"/>
              </a:rPr>
              <a:t> </a:t>
            </a:r>
            <a:r>
              <a:rPr lang="sq-AL" sz="2400" b="1" dirty="0">
                <a:latin typeface="Cambria" panose="02040503050406030204" pitchFamily="18" charset="0"/>
                <a:ea typeface="Cambria" panose="02040503050406030204" pitchFamily="18" charset="0"/>
              </a:rPr>
              <a:t>“Pjesëmarrja në prokurim publik” </a:t>
            </a:r>
            <a:r>
              <a:rPr lang="sq-AL" sz="2400" dirty="0">
                <a:latin typeface="Cambria" panose="02040503050406030204" pitchFamily="18" charset="0"/>
                <a:ea typeface="Cambria" panose="02040503050406030204" pitchFamily="18" charset="0"/>
              </a:rPr>
              <a:t>është një proces që përfshin tërë ciklin nga </a:t>
            </a:r>
            <a:r>
              <a:rPr lang="sq-AL" sz="2400" b="1" dirty="0">
                <a:latin typeface="Cambria" panose="02040503050406030204" pitchFamily="18" charset="0"/>
                <a:ea typeface="Cambria" panose="02040503050406030204" pitchFamily="18" charset="0"/>
              </a:rPr>
              <a:t>njoftimi</a:t>
            </a:r>
            <a:r>
              <a:rPr lang="sq-AL" sz="2400" dirty="0">
                <a:latin typeface="Cambria" panose="02040503050406030204" pitchFamily="18" charset="0"/>
                <a:ea typeface="Cambria" panose="02040503050406030204" pitchFamily="18" charset="0"/>
              </a:rPr>
              <a:t>, </a:t>
            </a:r>
            <a:r>
              <a:rPr lang="sq-AL" sz="2400" b="1" dirty="0">
                <a:latin typeface="Cambria" panose="02040503050406030204" pitchFamily="18" charset="0"/>
                <a:ea typeface="Cambria" panose="02040503050406030204" pitchFamily="18" charset="0"/>
              </a:rPr>
              <a:t>aplikimi, </a:t>
            </a:r>
            <a:r>
              <a:rPr lang="sq-AL" sz="2400" dirty="0">
                <a:latin typeface="Cambria" panose="02040503050406030204" pitchFamily="18" charset="0"/>
                <a:ea typeface="Cambria" panose="02040503050406030204" pitchFamily="18" charset="0"/>
              </a:rPr>
              <a:t>përfshirë edhe çfarëdo </a:t>
            </a:r>
            <a:r>
              <a:rPr lang="sq-AL" sz="2400" b="1" dirty="0">
                <a:latin typeface="Cambria" panose="02040503050406030204" pitchFamily="18" charset="0"/>
                <a:ea typeface="Cambria" panose="02040503050406030204" pitchFamily="18" charset="0"/>
              </a:rPr>
              <a:t>kundërshtimi</a:t>
            </a:r>
            <a:r>
              <a:rPr lang="sq-AL" sz="2400" dirty="0">
                <a:latin typeface="Cambria" panose="02040503050406030204" pitchFamily="18" charset="0"/>
                <a:ea typeface="Cambria" panose="02040503050406030204" pitchFamily="18" charset="0"/>
              </a:rPr>
              <a:t> apo </a:t>
            </a:r>
            <a:r>
              <a:rPr lang="sq-AL" sz="2400" b="1" dirty="0">
                <a:latin typeface="Cambria" panose="02040503050406030204" pitchFamily="18" charset="0"/>
                <a:ea typeface="Cambria" panose="02040503050406030204" pitchFamily="18" charset="0"/>
              </a:rPr>
              <a:t>ankese</a:t>
            </a:r>
            <a:r>
              <a:rPr lang="sq-AL" sz="2400" dirty="0">
                <a:latin typeface="Cambria" panose="02040503050406030204" pitchFamily="18" charset="0"/>
                <a:ea typeface="Cambria" panose="02040503050406030204" pitchFamily="18" charset="0"/>
              </a:rPr>
              <a:t>, </a:t>
            </a:r>
            <a:r>
              <a:rPr lang="sq-AL" sz="2400" b="1" dirty="0">
                <a:latin typeface="Cambria" panose="02040503050406030204" pitchFamily="18" charset="0"/>
                <a:ea typeface="Cambria" panose="02040503050406030204" pitchFamily="18" charset="0"/>
              </a:rPr>
              <a:t>deri te vendimi për dhënie të kontratës, </a:t>
            </a:r>
            <a:r>
              <a:rPr lang="sq-AL" sz="2400" dirty="0">
                <a:latin typeface="Cambria" panose="02040503050406030204" pitchFamily="18" charset="0"/>
                <a:ea typeface="Cambria" panose="02040503050406030204" pitchFamily="18" charset="0"/>
              </a:rPr>
              <a:t>rrjedhimisht pamundëson</a:t>
            </a:r>
            <a:r>
              <a:rPr lang="en-US" sz="2400" dirty="0">
                <a:latin typeface="Cambria" panose="02040503050406030204" pitchFamily="18" charset="0"/>
                <a:ea typeface="Cambria" panose="02040503050406030204" pitchFamily="18" charset="0"/>
              </a:rPr>
              <a:t> </a:t>
            </a:r>
            <a:r>
              <a:rPr lang="sq-AL" sz="2400" dirty="0">
                <a:latin typeface="Cambria" panose="02040503050406030204" pitchFamily="18" charset="0"/>
                <a:ea typeface="Cambria" panose="02040503050406030204" pitchFamily="18" charset="0"/>
              </a:rPr>
              <a:t>çfarëdo veprimi që Operatori Ekonomik mund të ndërmerr përgjatë tërë procesit të prokurimit prej fazës së publikimit të njoftimit për kontratë deri në momentin e nënshkrimit të kontratës, përfshirë edhe parashtrimin e ankesave.</a:t>
            </a:r>
            <a:endParaRPr lang="en-US" sz="2400"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sz="2400" dirty="0">
                <a:latin typeface="Cambria" panose="02040503050406030204" pitchFamily="18" charset="0"/>
                <a:ea typeface="Cambria" panose="02040503050406030204" pitchFamily="18" charset="0"/>
              </a:rPr>
              <a:t> </a:t>
            </a:r>
            <a:r>
              <a:rPr lang="sq-AL" sz="2400" b="1" dirty="0">
                <a:solidFill>
                  <a:srgbClr val="FF0000"/>
                </a:solidFill>
                <a:latin typeface="Cambria" panose="02040503050406030204" pitchFamily="18" charset="0"/>
                <a:ea typeface="Cambria" panose="02040503050406030204" pitchFamily="18" charset="0"/>
              </a:rPr>
              <a:t>Ky përjashtim vlen për të gjitha llojet e kontratave dhe për të gjitha procedurat e prokurimit.</a:t>
            </a:r>
            <a:endParaRPr lang="en-US" sz="2400" b="1" dirty="0">
              <a:solidFill>
                <a:srgbClr val="FF0000"/>
              </a:solidFill>
              <a:latin typeface="Cambria" panose="02040503050406030204" pitchFamily="18" charset="0"/>
              <a:ea typeface="Cambria" panose="02040503050406030204" pitchFamily="18" charset="0"/>
            </a:endParaRPr>
          </a:p>
          <a:p>
            <a:pPr marL="0" indent="0">
              <a:buNone/>
            </a:pPr>
            <a:endParaRPr lang="en-US" sz="2400" dirty="0">
              <a:latin typeface="Cambria" panose="02040503050406030204" pitchFamily="18" charset="0"/>
              <a:ea typeface="Cambria" panose="02040503050406030204" pitchFamily="18" charset="0"/>
            </a:endParaRPr>
          </a:p>
        </p:txBody>
      </p:sp>
      <p:sp>
        <p:nvSpPr>
          <p:cNvPr id="5" name="Slide Number Placeholder 4"/>
          <p:cNvSpPr>
            <a:spLocks noGrp="1"/>
          </p:cNvSpPr>
          <p:nvPr>
            <p:ph type="sldNum" sz="quarter" idx="12"/>
          </p:nvPr>
        </p:nvSpPr>
        <p:spPr/>
        <p:txBody>
          <a:bodyPr/>
          <a:lstStyle/>
          <a:p>
            <a:pPr>
              <a:defRPr/>
            </a:pPr>
            <a:fld id="{27D149EC-AD9C-499E-93F6-B952DDA697AE}" type="slidenum">
              <a:rPr lang="en-US" altLang="en-US" smtClean="0"/>
              <a:pPr>
                <a:defRPr/>
              </a:pPr>
              <a:t>30</a:t>
            </a:fld>
            <a:endParaRPr lang="en-US" altLang="en-US"/>
          </a:p>
        </p:txBody>
      </p:sp>
    </p:spTree>
    <p:extLst>
      <p:ext uri="{BB962C8B-B14F-4D97-AF65-F5344CB8AC3E}">
        <p14:creationId xmlns:p14="http://schemas.microsoft.com/office/powerpoint/2010/main" val="29756705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0"/>
            <a:ext cx="8510588" cy="779055"/>
          </a:xfrm>
        </p:spPr>
        <p:txBody>
          <a:bodyPr>
            <a:normAutofit/>
          </a:bodyPr>
          <a:lstStyle/>
          <a:p>
            <a:pPr algn="ctr"/>
            <a:r>
              <a:rPr lang="en-US" altLang="sq-AL" sz="2800" b="1" dirty="0" err="1">
                <a:solidFill>
                  <a:schemeClr val="accent1">
                    <a:lumMod val="75000"/>
                  </a:schemeClr>
                </a:solidFill>
                <a:latin typeface="Cambria" panose="02040503050406030204" pitchFamily="18" charset="0"/>
                <a:ea typeface="Cambria" panose="02040503050406030204" pitchFamily="18" charset="0"/>
              </a:rPr>
              <a:t>Tarifa</a:t>
            </a:r>
            <a:r>
              <a:rPr lang="en-US" altLang="sq-AL" sz="2800" b="1" dirty="0">
                <a:solidFill>
                  <a:schemeClr val="accent1">
                    <a:lumMod val="75000"/>
                  </a:schemeClr>
                </a:solidFill>
                <a:latin typeface="Cambria" panose="02040503050406030204" pitchFamily="18" charset="0"/>
                <a:ea typeface="Cambria" panose="02040503050406030204" pitchFamily="18" charset="0"/>
              </a:rPr>
              <a:t> e </a:t>
            </a:r>
            <a:r>
              <a:rPr lang="en-US" altLang="sq-AL" sz="2800" b="1" dirty="0" err="1">
                <a:solidFill>
                  <a:schemeClr val="accent1">
                    <a:lumMod val="75000"/>
                  </a:schemeClr>
                </a:solidFill>
                <a:latin typeface="Cambria" panose="02040503050406030204" pitchFamily="18" charset="0"/>
                <a:ea typeface="Cambria" panose="02040503050406030204" pitchFamily="18" charset="0"/>
              </a:rPr>
              <a:t>ankesave</a:t>
            </a:r>
            <a:r>
              <a:rPr lang="en-US" altLang="sq-AL" sz="2800" b="1" dirty="0">
                <a:solidFill>
                  <a:schemeClr val="accent1">
                    <a:lumMod val="75000"/>
                  </a:schemeClr>
                </a:solidFill>
                <a:latin typeface="Cambria" panose="02040503050406030204" pitchFamily="18" charset="0"/>
                <a:ea typeface="Cambria" panose="02040503050406030204" pitchFamily="18" charset="0"/>
              </a:rPr>
              <a:t> (</a:t>
            </a:r>
            <a:r>
              <a:rPr lang="en-US" altLang="sq-AL" sz="2800" b="1" dirty="0" err="1">
                <a:solidFill>
                  <a:schemeClr val="accent1">
                    <a:lumMod val="75000"/>
                  </a:schemeClr>
                </a:solidFill>
                <a:latin typeface="Cambria" panose="02040503050406030204" pitchFamily="18" charset="0"/>
                <a:ea typeface="Cambria" panose="02040503050406030204" pitchFamily="18" charset="0"/>
              </a:rPr>
              <a:t>neni</a:t>
            </a:r>
            <a:r>
              <a:rPr lang="en-US" altLang="sq-AL" sz="2800" b="1" dirty="0">
                <a:solidFill>
                  <a:schemeClr val="accent1">
                    <a:lumMod val="75000"/>
                  </a:schemeClr>
                </a:solidFill>
                <a:latin typeface="Cambria" panose="02040503050406030204" pitchFamily="18" charset="0"/>
                <a:ea typeface="Cambria" panose="02040503050406030204" pitchFamily="18" charset="0"/>
              </a:rPr>
              <a:t> 69)</a:t>
            </a:r>
            <a:endParaRPr lang="en-US" sz="2800" b="1" dirty="0">
              <a:solidFill>
                <a:schemeClr val="accent1">
                  <a:lumMod val="75000"/>
                </a:schemeClr>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301625" y="1201509"/>
            <a:ext cx="8540750" cy="5184675"/>
          </a:xfrm>
        </p:spPr>
        <p:txBody>
          <a:bodyPr>
            <a:normAutofit fontScale="85000" lnSpcReduction="20000"/>
          </a:bodyPr>
          <a:lstStyle/>
          <a:p>
            <a:pPr algn="just">
              <a:buFont typeface="Wingdings" panose="05000000000000000000" pitchFamily="2" charset="2"/>
              <a:buChar char="Ø"/>
            </a:pPr>
            <a:r>
              <a:rPr lang="sq-AL" sz="2800" dirty="0">
                <a:latin typeface="Cambria" panose="02040503050406030204" pitchFamily="18" charset="0"/>
                <a:ea typeface="Cambria" panose="02040503050406030204" pitchFamily="18" charset="0"/>
              </a:rPr>
              <a:t>Në përputhje me nenin 118 të LPP-se, të gjithë ankuesit duhet të paguajnë </a:t>
            </a:r>
            <a:r>
              <a:rPr lang="sq-AL" sz="2800" b="1" dirty="0">
                <a:solidFill>
                  <a:srgbClr val="FF0000"/>
                </a:solidFill>
                <a:latin typeface="Cambria" panose="02040503050406030204" pitchFamily="18" charset="0"/>
                <a:ea typeface="Cambria" panose="02040503050406030204" pitchFamily="18" charset="0"/>
              </a:rPr>
              <a:t>një tarif</a:t>
            </a:r>
            <a:r>
              <a:rPr lang="en-US" sz="2800" b="1" dirty="0">
                <a:solidFill>
                  <a:srgbClr val="FF0000"/>
                </a:solidFill>
                <a:latin typeface="Cambria" panose="02040503050406030204" pitchFamily="18" charset="0"/>
                <a:ea typeface="Cambria" panose="02040503050406030204" pitchFamily="18" charset="0"/>
              </a:rPr>
              <a:t>ë</a:t>
            </a:r>
            <a:r>
              <a:rPr lang="sq-AL" sz="2800" b="1" dirty="0">
                <a:solidFill>
                  <a:srgbClr val="FF0000"/>
                </a:solidFill>
                <a:latin typeface="Cambria" panose="02040503050406030204" pitchFamily="18" charset="0"/>
                <a:ea typeface="Cambria" panose="02040503050406030204" pitchFamily="18" charset="0"/>
              </a:rPr>
              <a:t> të ankesave </a:t>
            </a:r>
            <a:r>
              <a:rPr lang="sq-AL" sz="2800" dirty="0">
                <a:latin typeface="Cambria" panose="02040503050406030204" pitchFamily="18" charset="0"/>
                <a:ea typeface="Cambria" panose="02040503050406030204" pitchFamily="18" charset="0"/>
              </a:rPr>
              <a:t>në OSHP.</a:t>
            </a:r>
            <a:endParaRPr lang="en-US" sz="2800" dirty="0">
              <a:latin typeface="Cambria" panose="02040503050406030204" pitchFamily="18" charset="0"/>
              <a:ea typeface="Cambria" panose="02040503050406030204" pitchFamily="18" charset="0"/>
            </a:endParaRPr>
          </a:p>
          <a:p>
            <a:pPr lvl="0" algn="just"/>
            <a:r>
              <a:rPr lang="sq-AL" sz="2800" dirty="0"/>
              <a:t>Kurdo qe ankesa ndërlidhet me vendimin për shpërblim të një kontrate, shuma e tarifës s</a:t>
            </a:r>
            <a:r>
              <a:rPr lang="en-US" sz="2800" dirty="0"/>
              <a:t>ë</a:t>
            </a:r>
            <a:r>
              <a:rPr lang="sq-AL" sz="2800" dirty="0"/>
              <a:t> ankesës është e barabartë me një përqind (1%) të vlerës së ofertës, por </a:t>
            </a:r>
            <a:r>
              <a:rPr lang="sq-AL" sz="2800" b="1" dirty="0">
                <a:solidFill>
                  <a:srgbClr val="FF0000"/>
                </a:solidFill>
              </a:rPr>
              <a:t>jo më pak se 200 Euro </a:t>
            </a:r>
            <a:r>
              <a:rPr lang="sq-AL" sz="2800" dirty="0"/>
              <a:t>dhe </a:t>
            </a:r>
            <a:r>
              <a:rPr lang="sq-AL" sz="2800" b="1" dirty="0">
                <a:solidFill>
                  <a:srgbClr val="FF0000"/>
                </a:solidFill>
              </a:rPr>
              <a:t>jo më shumë se 10, 000 Euro</a:t>
            </a:r>
            <a:r>
              <a:rPr lang="sq-AL" sz="2800" dirty="0"/>
              <a:t>. </a:t>
            </a:r>
            <a:endParaRPr lang="en-US" sz="2800" dirty="0"/>
          </a:p>
          <a:p>
            <a:pPr marL="0" indent="0">
              <a:buNone/>
            </a:pPr>
            <a:endParaRPr lang="en-US" sz="2800" dirty="0"/>
          </a:p>
          <a:p>
            <a:pPr lvl="0" algn="just"/>
            <a:r>
              <a:rPr lang="sq-AL" sz="2800" dirty="0"/>
              <a:t>Kurdo q</a:t>
            </a:r>
            <a:r>
              <a:rPr lang="en-US" sz="2800" dirty="0"/>
              <a:t>ë</a:t>
            </a:r>
            <a:r>
              <a:rPr lang="sq-AL" sz="2800" dirty="0"/>
              <a:t> </a:t>
            </a:r>
            <a:r>
              <a:rPr lang="sq-AL" sz="2800" dirty="0" err="1"/>
              <a:t>aneksa</a:t>
            </a:r>
            <a:r>
              <a:rPr lang="sq-AL" sz="2800" dirty="0"/>
              <a:t> </a:t>
            </a:r>
            <a:r>
              <a:rPr lang="sq-AL" sz="2800" dirty="0" err="1"/>
              <a:t>nd</a:t>
            </a:r>
            <a:r>
              <a:rPr lang="en-US" sz="2800" dirty="0"/>
              <a:t>ë</a:t>
            </a:r>
            <a:r>
              <a:rPr lang="sq-AL" sz="2800" dirty="0" err="1"/>
              <a:t>rlidhet</a:t>
            </a:r>
            <a:r>
              <a:rPr lang="sq-AL" sz="2800" dirty="0"/>
              <a:t> me njoftimin për kontratë, dokumentet e tenderit dhe shpërblimin e kontratave me çmime njësi (çmime të peshuara) shuma e tarifës s</a:t>
            </a:r>
            <a:r>
              <a:rPr lang="en-US" sz="2800" dirty="0"/>
              <a:t>ë</a:t>
            </a:r>
            <a:r>
              <a:rPr lang="sq-AL" sz="2800" dirty="0"/>
              <a:t> ankesës është e barabartë me një përqind (1%) të vlerës s</a:t>
            </a:r>
            <a:r>
              <a:rPr lang="en-US" sz="2800" dirty="0"/>
              <a:t>ë</a:t>
            </a:r>
            <a:r>
              <a:rPr lang="sq-AL" sz="2800" dirty="0"/>
              <a:t> parashikuar, por </a:t>
            </a:r>
            <a:r>
              <a:rPr lang="sq-AL" sz="2800" b="1" dirty="0">
                <a:solidFill>
                  <a:srgbClr val="FF0000"/>
                </a:solidFill>
              </a:rPr>
              <a:t>jo më pak se 200 Euro </a:t>
            </a:r>
            <a:r>
              <a:rPr lang="sq-AL" sz="2800" dirty="0"/>
              <a:t>dhe </a:t>
            </a:r>
            <a:r>
              <a:rPr lang="sq-AL" sz="2800" b="1" dirty="0">
                <a:solidFill>
                  <a:srgbClr val="FF0000"/>
                </a:solidFill>
              </a:rPr>
              <a:t>jo më shumë se 10, 000 Euro</a:t>
            </a:r>
            <a:r>
              <a:rPr lang="sq-AL" sz="2800" dirty="0"/>
              <a:t>. </a:t>
            </a:r>
            <a:endParaRPr lang="en-US" sz="2800" dirty="0"/>
          </a:p>
          <a:p>
            <a:pPr algn="just"/>
            <a:r>
              <a:rPr lang="sq-AL" sz="2800" dirty="0"/>
              <a:t>Ne rast të aktiviteteve te prokurimit të ndare në LOT (Pjesë), </a:t>
            </a:r>
            <a:r>
              <a:rPr lang="sq-AL" sz="2800" b="1" dirty="0">
                <a:solidFill>
                  <a:srgbClr val="FF0000"/>
                </a:solidFill>
              </a:rPr>
              <a:t>O</a:t>
            </a:r>
            <a:r>
              <a:rPr lang="en-US" sz="2800" b="1" dirty="0">
                <a:solidFill>
                  <a:srgbClr val="FF0000"/>
                </a:solidFill>
              </a:rPr>
              <a:t>E</a:t>
            </a:r>
            <a:r>
              <a:rPr lang="sq-AL" sz="2800" b="1" dirty="0">
                <a:solidFill>
                  <a:srgbClr val="FF0000"/>
                </a:solidFill>
              </a:rPr>
              <a:t> ankues duhet t</a:t>
            </a:r>
            <a:r>
              <a:rPr lang="en-US" sz="2800" b="1" dirty="0">
                <a:solidFill>
                  <a:srgbClr val="FF0000"/>
                </a:solidFill>
              </a:rPr>
              <a:t>ë</a:t>
            </a:r>
            <a:r>
              <a:rPr lang="sq-AL" sz="2800" b="1" dirty="0">
                <a:solidFill>
                  <a:srgbClr val="FF0000"/>
                </a:solidFill>
              </a:rPr>
              <a:t> përcaktohet për cilin LOT (Pjesë)  parashtron </a:t>
            </a:r>
            <a:r>
              <a:rPr lang="sq-AL" sz="2800" b="1" dirty="0" err="1">
                <a:solidFill>
                  <a:srgbClr val="FF0000"/>
                </a:solidFill>
              </a:rPr>
              <a:t>ankes</a:t>
            </a:r>
            <a:r>
              <a:rPr lang="en-US" sz="2800" b="1" dirty="0">
                <a:solidFill>
                  <a:srgbClr val="FF0000"/>
                </a:solidFill>
              </a:rPr>
              <a:t>ë</a:t>
            </a:r>
            <a:r>
              <a:rPr lang="sq-AL" sz="2800" b="1" dirty="0">
                <a:solidFill>
                  <a:srgbClr val="FF0000"/>
                </a:solidFill>
              </a:rPr>
              <a:t>, </a:t>
            </a:r>
            <a:r>
              <a:rPr lang="sq-AL" sz="2800" dirty="0"/>
              <a:t>Shuma e tarifës s</a:t>
            </a:r>
            <a:r>
              <a:rPr lang="en-US" sz="2800" dirty="0"/>
              <a:t>ë</a:t>
            </a:r>
            <a:r>
              <a:rPr lang="sq-AL" sz="2800" dirty="0"/>
              <a:t> ankesës është e barabartë me </a:t>
            </a:r>
            <a:r>
              <a:rPr lang="sq-AL" sz="2800" b="1" dirty="0">
                <a:solidFill>
                  <a:srgbClr val="FF0000"/>
                </a:solidFill>
              </a:rPr>
              <a:t>një </a:t>
            </a:r>
            <a:r>
              <a:rPr lang="sq-AL" sz="2800" b="1" dirty="0" err="1">
                <a:solidFill>
                  <a:srgbClr val="FF0000"/>
                </a:solidFill>
              </a:rPr>
              <a:t>përqind</a:t>
            </a:r>
            <a:r>
              <a:rPr lang="sq-AL" sz="2800" b="1" dirty="0">
                <a:solidFill>
                  <a:srgbClr val="FF0000"/>
                </a:solidFill>
              </a:rPr>
              <a:t> (1%) të vlerës së ofertës për Lot, </a:t>
            </a:r>
            <a:r>
              <a:rPr lang="sq-AL" sz="2800" dirty="0"/>
              <a:t>por jo më pak se 200 Euro dhe jo më shumë se 10, 000 Euro.</a:t>
            </a:r>
          </a:p>
          <a:p>
            <a:pPr lvl="0" algn="just"/>
            <a:endParaRPr lang="en-US" sz="2600" dirty="0"/>
          </a:p>
          <a:p>
            <a:pPr algn="just">
              <a:buFont typeface="Wingdings" panose="05000000000000000000" pitchFamily="2" charset="2"/>
              <a:buChar char="Ø"/>
            </a:pPr>
            <a:endParaRPr lang="en-US" sz="2800" dirty="0">
              <a:latin typeface="Cambria" panose="02040503050406030204" pitchFamily="18" charset="0"/>
              <a:ea typeface="Cambria" panose="02040503050406030204" pitchFamily="18" charset="0"/>
            </a:endParaRPr>
          </a:p>
        </p:txBody>
      </p:sp>
      <p:sp>
        <p:nvSpPr>
          <p:cNvPr id="5" name="Slide Number Placeholder 4"/>
          <p:cNvSpPr>
            <a:spLocks noGrp="1"/>
          </p:cNvSpPr>
          <p:nvPr>
            <p:ph type="sldNum" sz="quarter" idx="12"/>
          </p:nvPr>
        </p:nvSpPr>
        <p:spPr/>
        <p:txBody>
          <a:bodyPr/>
          <a:lstStyle/>
          <a:p>
            <a:pPr>
              <a:defRPr/>
            </a:pPr>
            <a:fld id="{27D149EC-AD9C-499E-93F6-B952DDA697AE}" type="slidenum">
              <a:rPr lang="en-US" altLang="en-US" smtClean="0"/>
              <a:pPr>
                <a:defRPr/>
              </a:pPr>
              <a:t>31</a:t>
            </a:fld>
            <a:endParaRPr lang="en-US" altLang="en-US"/>
          </a:p>
        </p:txBody>
      </p:sp>
    </p:spTree>
    <p:extLst>
      <p:ext uri="{BB962C8B-B14F-4D97-AF65-F5344CB8AC3E}">
        <p14:creationId xmlns:p14="http://schemas.microsoft.com/office/powerpoint/2010/main" val="1354870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4575"/>
            <a:ext cx="7772400" cy="1036934"/>
          </a:xfrm>
        </p:spPr>
        <p:txBody>
          <a:bodyPr>
            <a:normAutofit/>
          </a:bodyPr>
          <a:lstStyle/>
          <a:p>
            <a:r>
              <a:rPr lang="en-US" altLang="sq-AL" sz="2800" b="1" dirty="0" err="1">
                <a:solidFill>
                  <a:schemeClr val="accent1">
                    <a:lumMod val="75000"/>
                  </a:schemeClr>
                </a:solidFill>
                <a:latin typeface="Cambria" panose="02040503050406030204" pitchFamily="18" charset="0"/>
                <a:ea typeface="Cambria" panose="02040503050406030204" pitchFamily="18" charset="0"/>
              </a:rPr>
              <a:t>Menaxhimi</a:t>
            </a:r>
            <a:r>
              <a:rPr lang="en-US" altLang="sq-AL" sz="2800" b="1" dirty="0">
                <a:solidFill>
                  <a:schemeClr val="accent1">
                    <a:lumMod val="75000"/>
                  </a:schemeClr>
                </a:solidFill>
                <a:latin typeface="Cambria" panose="02040503050406030204" pitchFamily="18" charset="0"/>
                <a:ea typeface="Cambria" panose="02040503050406030204" pitchFamily="18" charset="0"/>
              </a:rPr>
              <a:t> </a:t>
            </a:r>
            <a:r>
              <a:rPr lang="en-US" altLang="sq-AL" sz="2800" b="1" dirty="0" err="1">
                <a:solidFill>
                  <a:schemeClr val="accent1">
                    <a:lumMod val="75000"/>
                  </a:schemeClr>
                </a:solidFill>
                <a:latin typeface="Cambria" panose="02040503050406030204" pitchFamily="18" charset="0"/>
                <a:ea typeface="Cambria" panose="02040503050406030204" pitchFamily="18" charset="0"/>
              </a:rPr>
              <a:t>i</a:t>
            </a:r>
            <a:r>
              <a:rPr lang="en-US" altLang="sq-AL" sz="2800" b="1" dirty="0">
                <a:solidFill>
                  <a:schemeClr val="accent1">
                    <a:lumMod val="75000"/>
                  </a:schemeClr>
                </a:solidFill>
                <a:latin typeface="Cambria" panose="02040503050406030204" pitchFamily="18" charset="0"/>
                <a:ea typeface="Cambria" panose="02040503050406030204" pitchFamily="18" charset="0"/>
              </a:rPr>
              <a:t> </a:t>
            </a:r>
            <a:r>
              <a:rPr lang="en-US" altLang="sq-AL" sz="2800" b="1" dirty="0" err="1">
                <a:solidFill>
                  <a:schemeClr val="accent1">
                    <a:lumMod val="75000"/>
                  </a:schemeClr>
                </a:solidFill>
                <a:latin typeface="Cambria" panose="02040503050406030204" pitchFamily="18" charset="0"/>
                <a:ea typeface="Cambria" panose="02040503050406030204" pitchFamily="18" charset="0"/>
              </a:rPr>
              <a:t>kontratës</a:t>
            </a:r>
            <a:r>
              <a:rPr lang="en-US" altLang="sq-AL" sz="2800" b="1" dirty="0">
                <a:solidFill>
                  <a:schemeClr val="accent1">
                    <a:lumMod val="75000"/>
                  </a:schemeClr>
                </a:solidFill>
                <a:latin typeface="Cambria" panose="02040503050406030204" pitchFamily="18" charset="0"/>
                <a:ea typeface="Cambria" panose="02040503050406030204" pitchFamily="18" charset="0"/>
              </a:rPr>
              <a:t> (</a:t>
            </a:r>
            <a:r>
              <a:rPr lang="en-US" altLang="sq-AL" sz="2800" b="1" dirty="0" err="1">
                <a:solidFill>
                  <a:schemeClr val="accent1">
                    <a:lumMod val="75000"/>
                  </a:schemeClr>
                </a:solidFill>
                <a:latin typeface="Cambria" panose="02040503050406030204" pitchFamily="18" charset="0"/>
                <a:ea typeface="Cambria" panose="02040503050406030204" pitchFamily="18" charset="0"/>
              </a:rPr>
              <a:t>neni</a:t>
            </a:r>
            <a:r>
              <a:rPr lang="en-US" altLang="sq-AL" sz="2800" b="1" dirty="0">
                <a:solidFill>
                  <a:schemeClr val="accent1">
                    <a:lumMod val="75000"/>
                  </a:schemeClr>
                </a:solidFill>
                <a:latin typeface="Cambria" panose="02040503050406030204" pitchFamily="18" charset="0"/>
                <a:ea typeface="Cambria" panose="02040503050406030204" pitchFamily="18" charset="0"/>
              </a:rPr>
              <a:t> 70)</a:t>
            </a:r>
            <a:br>
              <a:rPr lang="en-US" altLang="sq-AL" sz="2800" b="1" dirty="0">
                <a:solidFill>
                  <a:schemeClr val="accent1">
                    <a:lumMod val="75000"/>
                  </a:schemeClr>
                </a:solidFill>
                <a:latin typeface="Cambria" panose="02040503050406030204" pitchFamily="18" charset="0"/>
                <a:ea typeface="Cambria" panose="02040503050406030204" pitchFamily="18" charset="0"/>
              </a:rPr>
            </a:br>
            <a:r>
              <a:rPr lang="en-US" altLang="sq-AL" sz="2800" b="1" i="1" dirty="0" err="1">
                <a:solidFill>
                  <a:schemeClr val="accent1">
                    <a:lumMod val="75000"/>
                  </a:schemeClr>
                </a:solidFill>
                <a:latin typeface="Cambria" panose="02040503050406030204" pitchFamily="18" charset="0"/>
                <a:ea typeface="Cambria" panose="02040503050406030204" pitchFamily="18" charset="0"/>
              </a:rPr>
              <a:t>Bartja</a:t>
            </a:r>
            <a:r>
              <a:rPr lang="en-US" altLang="sq-AL" sz="2800" b="1" i="1" dirty="0">
                <a:solidFill>
                  <a:schemeClr val="accent1">
                    <a:lumMod val="75000"/>
                  </a:schemeClr>
                </a:solidFill>
                <a:latin typeface="Cambria" panose="02040503050406030204" pitchFamily="18" charset="0"/>
                <a:ea typeface="Cambria" panose="02040503050406030204" pitchFamily="18" charset="0"/>
              </a:rPr>
              <a:t> e </a:t>
            </a:r>
            <a:r>
              <a:rPr lang="en-US" altLang="sq-AL" sz="2800" b="1" i="1" dirty="0" err="1">
                <a:solidFill>
                  <a:schemeClr val="accent1">
                    <a:lumMod val="75000"/>
                  </a:schemeClr>
                </a:solidFill>
                <a:latin typeface="Cambria" panose="02040503050406030204" pitchFamily="18" charset="0"/>
                <a:ea typeface="Cambria" panose="02040503050406030204" pitchFamily="18" charset="0"/>
              </a:rPr>
              <a:t>përgjegjësisë</a:t>
            </a:r>
            <a:r>
              <a:rPr lang="en-US" altLang="sq-AL" sz="2800" b="1" i="1" dirty="0">
                <a:solidFill>
                  <a:schemeClr val="accent1">
                    <a:lumMod val="75000"/>
                  </a:schemeClr>
                </a:solidFill>
                <a:latin typeface="Cambria" panose="02040503050406030204" pitchFamily="18" charset="0"/>
                <a:ea typeface="Cambria" panose="02040503050406030204" pitchFamily="18" charset="0"/>
              </a:rPr>
              <a:t> </a:t>
            </a:r>
            <a:r>
              <a:rPr lang="en-US" altLang="sq-AL" sz="2800" b="1" i="1" dirty="0" err="1">
                <a:solidFill>
                  <a:schemeClr val="accent1">
                    <a:lumMod val="75000"/>
                  </a:schemeClr>
                </a:solidFill>
                <a:latin typeface="Cambria" panose="02040503050406030204" pitchFamily="18" charset="0"/>
                <a:ea typeface="Cambria" panose="02040503050406030204" pitchFamily="18" charset="0"/>
              </a:rPr>
              <a:t>te</a:t>
            </a:r>
            <a:r>
              <a:rPr lang="en-US" altLang="sq-AL" sz="2800" b="1" i="1" dirty="0">
                <a:solidFill>
                  <a:schemeClr val="accent1">
                    <a:lumMod val="75000"/>
                  </a:schemeClr>
                </a:solidFill>
                <a:latin typeface="Cambria" panose="02040503050406030204" pitchFamily="18" charset="0"/>
                <a:ea typeface="Cambria" panose="02040503050406030204" pitchFamily="18" charset="0"/>
              </a:rPr>
              <a:t> </a:t>
            </a:r>
            <a:r>
              <a:rPr lang="en-US" altLang="sq-AL" sz="2800" b="1" i="1" dirty="0" err="1">
                <a:solidFill>
                  <a:schemeClr val="accent1">
                    <a:lumMod val="75000"/>
                  </a:schemeClr>
                </a:solidFill>
                <a:latin typeface="Cambria" panose="02040503050406030204" pitchFamily="18" charset="0"/>
                <a:ea typeface="Cambria" panose="02040503050406030204" pitchFamily="18" charset="0"/>
              </a:rPr>
              <a:t>Menaxheri</a:t>
            </a:r>
            <a:r>
              <a:rPr lang="en-US" altLang="sq-AL" sz="2800" b="1" i="1" dirty="0">
                <a:solidFill>
                  <a:schemeClr val="accent1">
                    <a:lumMod val="75000"/>
                  </a:schemeClr>
                </a:solidFill>
                <a:latin typeface="Cambria" panose="02040503050406030204" pitchFamily="18" charset="0"/>
                <a:ea typeface="Cambria" panose="02040503050406030204" pitchFamily="18" charset="0"/>
              </a:rPr>
              <a:t> </a:t>
            </a:r>
            <a:r>
              <a:rPr lang="en-US" altLang="sq-AL" sz="2800" b="1" i="1" dirty="0" err="1">
                <a:solidFill>
                  <a:schemeClr val="accent1">
                    <a:lumMod val="75000"/>
                  </a:schemeClr>
                </a:solidFill>
                <a:latin typeface="Cambria" panose="02040503050406030204" pitchFamily="18" charset="0"/>
                <a:ea typeface="Cambria" panose="02040503050406030204" pitchFamily="18" charset="0"/>
              </a:rPr>
              <a:t>i</a:t>
            </a:r>
            <a:r>
              <a:rPr lang="en-US" altLang="sq-AL" sz="2800" b="1" i="1" dirty="0">
                <a:solidFill>
                  <a:schemeClr val="accent1">
                    <a:lumMod val="75000"/>
                  </a:schemeClr>
                </a:solidFill>
                <a:latin typeface="Cambria" panose="02040503050406030204" pitchFamily="18" charset="0"/>
                <a:ea typeface="Cambria" panose="02040503050406030204" pitchFamily="18" charset="0"/>
              </a:rPr>
              <a:t> </a:t>
            </a:r>
            <a:r>
              <a:rPr lang="en-US" altLang="sq-AL" sz="2800" b="1" i="1" dirty="0" err="1">
                <a:solidFill>
                  <a:schemeClr val="accent1">
                    <a:lumMod val="75000"/>
                  </a:schemeClr>
                </a:solidFill>
                <a:latin typeface="Cambria" panose="02040503050406030204" pitchFamily="18" charset="0"/>
                <a:ea typeface="Cambria" panose="02040503050406030204" pitchFamily="18" charset="0"/>
              </a:rPr>
              <a:t>Kontratës</a:t>
            </a:r>
            <a:r>
              <a:rPr lang="en-US" altLang="sq-AL" sz="2800" b="1" i="1" dirty="0">
                <a:solidFill>
                  <a:schemeClr val="accent1">
                    <a:lumMod val="75000"/>
                  </a:schemeClr>
                </a:solidFill>
                <a:latin typeface="Cambria" panose="02040503050406030204" pitchFamily="18" charset="0"/>
                <a:ea typeface="Cambria" panose="02040503050406030204" pitchFamily="18" charset="0"/>
              </a:rPr>
              <a:t> </a:t>
            </a:r>
            <a:endParaRPr lang="en-US" sz="2800" b="1" dirty="0">
              <a:solidFill>
                <a:schemeClr val="accent1">
                  <a:lumMod val="75000"/>
                </a:schemeClr>
              </a:solidFill>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232235" y="1239915"/>
            <a:ext cx="8641125" cy="5491915"/>
          </a:xfrm>
        </p:spPr>
        <p:txBody>
          <a:bodyPr>
            <a:normAutofit fontScale="85000" lnSpcReduction="10000"/>
          </a:bodyPr>
          <a:lstStyle/>
          <a:p>
            <a:pPr marL="457200" indent="-457200" algn="just">
              <a:buFont typeface="Wingdings" panose="05000000000000000000" pitchFamily="2" charset="2"/>
              <a:buChar char="Ø"/>
            </a:pPr>
            <a:endParaRPr lang="en-US" sz="2800" dirty="0">
              <a:latin typeface="Cambria" panose="02040503050406030204" pitchFamily="18" charset="0"/>
              <a:ea typeface="Cambria" panose="02040503050406030204" pitchFamily="18" charset="0"/>
            </a:endParaRPr>
          </a:p>
          <a:p>
            <a:pPr marL="457200" indent="-457200" algn="just">
              <a:buFont typeface="Wingdings" panose="05000000000000000000" pitchFamily="2" charset="2"/>
              <a:buChar char="Ø"/>
            </a:pPr>
            <a:r>
              <a:rPr lang="sq-AL" sz="2800" dirty="0">
                <a:latin typeface="Cambria" panose="02040503050406030204" pitchFamily="18" charset="0"/>
                <a:ea typeface="Cambria" panose="02040503050406030204" pitchFamily="18" charset="0"/>
              </a:rPr>
              <a:t>Z</a:t>
            </a:r>
            <a:r>
              <a:rPr lang="en-US" sz="2800" dirty="0">
                <a:latin typeface="Cambria" panose="02040503050406030204" pitchFamily="18" charset="0"/>
                <a:ea typeface="Cambria" panose="02040503050406030204" pitchFamily="18" charset="0"/>
              </a:rPr>
              <a:t>PP </a:t>
            </a:r>
            <a:r>
              <a:rPr lang="sq-AL" sz="2800" dirty="0">
                <a:latin typeface="Cambria" panose="02040503050406030204" pitchFamily="18" charset="0"/>
                <a:ea typeface="Cambria" panose="02040503050406030204" pitchFamily="18" charset="0"/>
              </a:rPr>
              <a:t>në bashkëpunim me Njësinë e Kërkesës do t’i propozojë ZKA-së </a:t>
            </a:r>
            <a:r>
              <a:rPr lang="sq-AL" sz="2800" b="1" dirty="0">
                <a:solidFill>
                  <a:srgbClr val="FF0000"/>
                </a:solidFill>
                <a:latin typeface="Cambria" panose="02040503050406030204" pitchFamily="18" charset="0"/>
                <a:ea typeface="Cambria" panose="02040503050406030204" pitchFamily="18" charset="0"/>
              </a:rPr>
              <a:t>një Menaxher të Kontratës </a:t>
            </a:r>
            <a:r>
              <a:rPr lang="sq-AL" sz="2800" dirty="0">
                <a:latin typeface="Cambria" panose="02040503050406030204" pitchFamily="18" charset="0"/>
                <a:ea typeface="Cambria" panose="02040503050406030204" pitchFamily="18" charset="0"/>
              </a:rPr>
              <a:t>përgjegjës për menaxhimin e kontratës specifike dhe </a:t>
            </a:r>
            <a:r>
              <a:rPr lang="sq-AL" sz="2800" b="1" dirty="0">
                <a:solidFill>
                  <a:srgbClr val="FF0000"/>
                </a:solidFill>
                <a:latin typeface="Cambria" panose="02040503050406030204" pitchFamily="18" charset="0"/>
                <a:ea typeface="Cambria" panose="02040503050406030204" pitchFamily="18" charset="0"/>
              </a:rPr>
              <a:t>një mbikëqyrës të drejtpërdrejte të menaxherit të kontratës, </a:t>
            </a:r>
            <a:r>
              <a:rPr lang="sq-AL" sz="2800" dirty="0">
                <a:latin typeface="Cambria" panose="02040503050406030204" pitchFamily="18" charset="0"/>
                <a:ea typeface="Cambria" panose="02040503050406030204" pitchFamily="18" charset="0"/>
              </a:rPr>
              <a:t>në</a:t>
            </a:r>
            <a:r>
              <a:rPr lang="en-US" sz="2800" dirty="0">
                <a:latin typeface="Cambria" panose="02040503050406030204" pitchFamily="18" charset="0"/>
                <a:ea typeface="Cambria" panose="02040503050406030204" pitchFamily="18" charset="0"/>
              </a:rPr>
              <a:t>s</a:t>
            </a:r>
            <a:r>
              <a:rPr lang="sq-AL" sz="2800" dirty="0">
                <a:latin typeface="Cambria" panose="02040503050406030204" pitchFamily="18" charset="0"/>
                <a:ea typeface="Cambria" panose="02040503050406030204" pitchFamily="18" charset="0"/>
              </a:rPr>
              <a:t>e aplikohet</a:t>
            </a:r>
            <a:r>
              <a:rPr lang="en-US" sz="2800" dirty="0">
                <a:latin typeface="Cambria" panose="02040503050406030204" pitchFamily="18" charset="0"/>
                <a:ea typeface="Cambria" panose="02040503050406030204" pitchFamily="18" charset="0"/>
              </a:rPr>
              <a:t>;</a:t>
            </a:r>
          </a:p>
          <a:p>
            <a:pPr algn="just"/>
            <a:endParaRPr lang="en-US" sz="2800" dirty="0">
              <a:latin typeface="Cambria" panose="02040503050406030204" pitchFamily="18" charset="0"/>
              <a:ea typeface="Cambria" panose="02040503050406030204" pitchFamily="18" charset="0"/>
            </a:endParaRPr>
          </a:p>
          <a:p>
            <a:pPr marL="457200" indent="-457200" algn="just">
              <a:buFont typeface="Wingdings" panose="05000000000000000000" pitchFamily="2" charset="2"/>
              <a:buChar char="Ø"/>
            </a:pPr>
            <a:r>
              <a:rPr lang="sq-AL" sz="2800" dirty="0">
                <a:latin typeface="Cambria" panose="02040503050406030204" pitchFamily="18" charset="0"/>
                <a:ea typeface="Cambria" panose="02040503050406030204" pitchFamily="18" charset="0"/>
              </a:rPr>
              <a:t>ZKA me </a:t>
            </a:r>
            <a:r>
              <a:rPr lang="en-US" sz="2800" b="1" dirty="0">
                <a:solidFill>
                  <a:srgbClr val="FF0000"/>
                </a:solidFill>
                <a:latin typeface="Cambria" panose="02040503050406030204" pitchFamily="18" charset="0"/>
                <a:ea typeface="Cambria" panose="02040503050406030204" pitchFamily="18" charset="0"/>
              </a:rPr>
              <a:t>V</a:t>
            </a:r>
            <a:r>
              <a:rPr lang="sq-AL" sz="2800" b="1" dirty="0">
                <a:solidFill>
                  <a:srgbClr val="FF0000"/>
                </a:solidFill>
                <a:latin typeface="Cambria" panose="02040503050406030204" pitchFamily="18" charset="0"/>
                <a:ea typeface="Cambria" panose="02040503050406030204" pitchFamily="18" charset="0"/>
              </a:rPr>
              <a:t>endim </a:t>
            </a:r>
            <a:r>
              <a:rPr lang="sq-AL" sz="2800" dirty="0">
                <a:latin typeface="Cambria" panose="02040503050406030204" pitchFamily="18" charset="0"/>
                <a:ea typeface="Cambria" panose="02040503050406030204" pitchFamily="18" charset="0"/>
              </a:rPr>
              <a:t>do ta emërojë </a:t>
            </a:r>
            <a:r>
              <a:rPr lang="en-US" sz="2800" dirty="0" err="1">
                <a:latin typeface="Cambria" panose="02040503050406030204" pitchFamily="18" charset="0"/>
                <a:ea typeface="Cambria" panose="02040503050406030204" pitchFamily="18" charset="0"/>
              </a:rPr>
              <a:t>një</a:t>
            </a:r>
            <a:r>
              <a:rPr lang="en-US" sz="2800" dirty="0">
                <a:latin typeface="Cambria" panose="02040503050406030204" pitchFamily="18" charset="0"/>
                <a:ea typeface="Cambria" panose="02040503050406030204" pitchFamily="18" charset="0"/>
              </a:rPr>
              <a:t> person me </a:t>
            </a:r>
            <a:r>
              <a:rPr lang="en-US" sz="2800" dirty="0" err="1">
                <a:latin typeface="Cambria" panose="02040503050406030204" pitchFamily="18" charset="0"/>
                <a:ea typeface="Cambria" panose="02040503050406030204" pitchFamily="18" charset="0"/>
              </a:rPr>
              <a:t>shkathtësi</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dhe</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përvojë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duhur</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si</a:t>
            </a:r>
            <a:r>
              <a:rPr lang="en-US" sz="2800" dirty="0">
                <a:latin typeface="Cambria" panose="02040503050406030204" pitchFamily="18" charset="0"/>
                <a:ea typeface="Cambria" panose="02040503050406030204" pitchFamily="18" charset="0"/>
              </a:rPr>
              <a:t> MK </a:t>
            </a:r>
            <a:r>
              <a:rPr lang="en-US" sz="2800" dirty="0" err="1">
                <a:latin typeface="Cambria" panose="02040503050406030204" pitchFamily="18" charset="0"/>
                <a:ea typeface="Cambria" panose="02040503050406030204" pitchFamily="18" charset="0"/>
              </a:rPr>
              <a:t>dhe</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një</a:t>
            </a:r>
            <a:r>
              <a:rPr lang="en-US" sz="2800" dirty="0">
                <a:latin typeface="Cambria" panose="02040503050406030204" pitchFamily="18" charset="0"/>
                <a:ea typeface="Cambria" panose="02040503050406030204" pitchFamily="18" charset="0"/>
              </a:rPr>
              <a:t> person </a:t>
            </a:r>
            <a:r>
              <a:rPr lang="en-US" sz="2800" dirty="0" err="1">
                <a:latin typeface="Cambria" panose="02040503050406030204" pitchFamily="18" charset="0"/>
                <a:ea typeface="Cambria" panose="02040503050406030204" pitchFamily="18" charset="0"/>
              </a:rPr>
              <a:t>si</a:t>
            </a:r>
            <a:r>
              <a:rPr lang="sq-AL" sz="2800" dirty="0">
                <a:latin typeface="Cambria" panose="02040503050406030204" pitchFamily="18" charset="0"/>
                <a:ea typeface="Cambria" panose="02040503050406030204" pitchFamily="18" charset="0"/>
              </a:rPr>
              <a:t> </a:t>
            </a:r>
            <a:r>
              <a:rPr lang="en-US" sz="2800" dirty="0">
                <a:latin typeface="Cambria" panose="02040503050406030204" pitchFamily="18" charset="0"/>
                <a:ea typeface="Cambria" panose="02040503050406030204" pitchFamily="18" charset="0"/>
              </a:rPr>
              <a:t>MDMK </a:t>
            </a:r>
            <a:r>
              <a:rPr lang="en-US" sz="2800" dirty="0" err="1">
                <a:latin typeface="Cambria" panose="02040503050406030204" pitchFamily="18" charset="0"/>
                <a:ea typeface="Cambria" panose="02040503050406030204" pitchFamily="18" charset="0"/>
              </a:rPr>
              <a:t>nga</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Njësia</a:t>
            </a:r>
            <a:r>
              <a:rPr lang="en-US" sz="2800" dirty="0">
                <a:latin typeface="Cambria" panose="02040503050406030204" pitchFamily="18" charset="0"/>
                <a:ea typeface="Cambria" panose="02040503050406030204" pitchFamily="18" charset="0"/>
              </a:rPr>
              <a:t> e </a:t>
            </a:r>
            <a:r>
              <a:rPr lang="en-US" sz="2800" dirty="0" err="1">
                <a:latin typeface="Cambria" panose="02040503050406030204" pitchFamily="18" charset="0"/>
                <a:ea typeface="Cambria" panose="02040503050406030204" pitchFamily="18" charset="0"/>
              </a:rPr>
              <a:t>Kërkesës</a:t>
            </a:r>
            <a:r>
              <a:rPr lang="en-US" sz="2800" dirty="0">
                <a:latin typeface="Cambria" panose="02040503050406030204" pitchFamily="18" charset="0"/>
                <a:ea typeface="Cambria" panose="02040503050406030204" pitchFamily="18" charset="0"/>
              </a:rPr>
              <a:t>;</a:t>
            </a:r>
          </a:p>
          <a:p>
            <a:pPr marL="457200" indent="-457200" algn="just">
              <a:buFont typeface="Wingdings" panose="05000000000000000000" pitchFamily="2" charset="2"/>
              <a:buChar char="Ø"/>
            </a:pPr>
            <a:r>
              <a:rPr lang="sq-AL" sz="2800" dirty="0">
                <a:latin typeface="Cambria" panose="02040503050406030204" pitchFamily="18" charset="0"/>
                <a:ea typeface="Cambria" panose="02040503050406030204" pitchFamily="18" charset="0"/>
              </a:rPr>
              <a:t>Ku është e përshtatshme, ZKA mund të emërojë një person nga një departament tjetër si M</a:t>
            </a:r>
            <a:r>
              <a:rPr lang="en-US" sz="2800" dirty="0">
                <a:latin typeface="Cambria" panose="02040503050406030204" pitchFamily="18" charset="0"/>
                <a:ea typeface="Cambria" panose="02040503050406030204" pitchFamily="18" charset="0"/>
              </a:rPr>
              <a:t>K</a:t>
            </a:r>
            <a:r>
              <a:rPr lang="sq-AL" sz="2800" dirty="0">
                <a:latin typeface="Cambria" panose="02040503050406030204" pitchFamily="18" charset="0"/>
                <a:ea typeface="Cambria" panose="02040503050406030204" pitchFamily="18" charset="0"/>
              </a:rPr>
              <a:t> apo M</a:t>
            </a:r>
            <a:r>
              <a:rPr lang="en-US" sz="2800" dirty="0">
                <a:latin typeface="Cambria" panose="02040503050406030204" pitchFamily="18" charset="0"/>
                <a:ea typeface="Cambria" panose="02040503050406030204" pitchFamily="18" charset="0"/>
              </a:rPr>
              <a:t>DMK</a:t>
            </a:r>
            <a:r>
              <a:rPr lang="sq-AL" sz="2800" dirty="0">
                <a:latin typeface="Cambria" panose="02040503050406030204" pitchFamily="18" charset="0"/>
                <a:ea typeface="Cambria" panose="02040503050406030204" pitchFamily="18" charset="0"/>
              </a:rPr>
              <a:t>.</a:t>
            </a:r>
            <a:endParaRPr lang="en-US" sz="2800" dirty="0">
              <a:latin typeface="Cambria" panose="02040503050406030204" pitchFamily="18" charset="0"/>
              <a:ea typeface="Cambria" panose="02040503050406030204" pitchFamily="18" charset="0"/>
            </a:endParaRPr>
          </a:p>
          <a:p>
            <a:pPr algn="just"/>
            <a:endParaRPr lang="en-US" sz="2800" dirty="0">
              <a:latin typeface="Cambria" panose="02040503050406030204" pitchFamily="18" charset="0"/>
              <a:ea typeface="Cambria" panose="02040503050406030204" pitchFamily="18" charset="0"/>
            </a:endParaRPr>
          </a:p>
          <a:p>
            <a:pPr marL="457200" indent="-457200" algn="just">
              <a:buFont typeface="Wingdings" panose="05000000000000000000" pitchFamily="2" charset="2"/>
              <a:buChar char="Ø"/>
            </a:pPr>
            <a:r>
              <a:rPr lang="en-US" sz="2800" b="1" dirty="0" err="1">
                <a:solidFill>
                  <a:srgbClr val="FF0000"/>
                </a:solidFill>
                <a:latin typeface="Cambria" panose="02040503050406030204" pitchFamily="18" charset="0"/>
                <a:ea typeface="Cambria" panose="02040503050406030204" pitchFamily="18" charset="0"/>
              </a:rPr>
              <a:t>Plani</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për</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menaxhimin</a:t>
            </a:r>
            <a:r>
              <a:rPr lang="en-US" sz="2800" b="1" dirty="0">
                <a:solidFill>
                  <a:srgbClr val="FF0000"/>
                </a:solidFill>
                <a:latin typeface="Cambria" panose="02040503050406030204" pitchFamily="18" charset="0"/>
                <a:ea typeface="Cambria" panose="02040503050406030204" pitchFamily="18" charset="0"/>
              </a:rPr>
              <a:t> e </a:t>
            </a:r>
            <a:r>
              <a:rPr lang="en-US" sz="2800" b="1" dirty="0" err="1">
                <a:solidFill>
                  <a:srgbClr val="FF0000"/>
                </a:solidFill>
                <a:latin typeface="Cambria" panose="02040503050406030204" pitchFamily="18" charset="0"/>
                <a:ea typeface="Cambria" panose="02040503050406030204" pitchFamily="18" charset="0"/>
              </a:rPr>
              <a:t>Kontratës</a:t>
            </a:r>
            <a:r>
              <a:rPr lang="en-US" sz="2800" b="1" dirty="0">
                <a:solidFill>
                  <a:srgbClr val="FF0000"/>
                </a:solidFill>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përgatitet</a:t>
            </a:r>
            <a:r>
              <a:rPr lang="en-US" sz="2800" dirty="0">
                <a:latin typeface="Cambria" panose="02040503050406030204" pitchFamily="18" charset="0"/>
                <a:ea typeface="Cambria" panose="02040503050406030204" pitchFamily="18" charset="0"/>
              </a:rPr>
              <a:t> para </a:t>
            </a:r>
            <a:r>
              <a:rPr lang="en-US" sz="2800" dirty="0" err="1">
                <a:latin typeface="Cambria" panose="02040503050406030204" pitchFamily="18" charset="0"/>
                <a:ea typeface="Cambria" panose="02040503050406030204" pitchFamily="18" charset="0"/>
              </a:rPr>
              <a:t>fillimit</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zbatimit</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kontratës</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por</a:t>
            </a:r>
            <a:r>
              <a:rPr lang="en-US" sz="2800" dirty="0">
                <a:latin typeface="Cambria" panose="02040503050406030204" pitchFamily="18" charset="0"/>
                <a:ea typeface="Cambria" panose="02040503050406030204" pitchFamily="18" charset="0"/>
              </a:rPr>
              <a:t> jo </a:t>
            </a:r>
            <a:r>
              <a:rPr lang="en-US" sz="2800" dirty="0" err="1">
                <a:latin typeface="Cambria" panose="02040503050406030204" pitchFamily="18" charset="0"/>
                <a:ea typeface="Cambria" panose="02040503050406030204" pitchFamily="18" charset="0"/>
              </a:rPr>
              <a:t>më</a:t>
            </a:r>
            <a:r>
              <a:rPr lang="en-US" sz="2800" dirty="0">
                <a:latin typeface="Cambria" panose="02040503050406030204" pitchFamily="18" charset="0"/>
                <a:ea typeface="Cambria" panose="02040503050406030204" pitchFamily="18" charset="0"/>
              </a:rPr>
              <a:t> von se </a:t>
            </a:r>
            <a:r>
              <a:rPr lang="en-US" sz="2800" b="1" dirty="0">
                <a:solidFill>
                  <a:srgbClr val="FF0000"/>
                </a:solidFill>
                <a:latin typeface="Cambria" panose="02040503050406030204" pitchFamily="18" charset="0"/>
                <a:ea typeface="Cambria" panose="02040503050406030204" pitchFamily="18" charset="0"/>
              </a:rPr>
              <a:t>5 </a:t>
            </a:r>
            <a:r>
              <a:rPr lang="en-US" sz="2800" b="1" dirty="0" err="1">
                <a:solidFill>
                  <a:srgbClr val="FF0000"/>
                </a:solidFill>
                <a:latin typeface="Cambria" panose="02040503050406030204" pitchFamily="18" charset="0"/>
                <a:ea typeface="Cambria" panose="02040503050406030204" pitchFamily="18" charset="0"/>
              </a:rPr>
              <a:t>ditë</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pune</a:t>
            </a:r>
            <a:r>
              <a:rPr lang="en-US" sz="2800" b="1" dirty="0">
                <a:solidFill>
                  <a:srgbClr val="FF0000"/>
                </a:solidFill>
                <a:latin typeface="Cambria" panose="02040503050406030204" pitchFamily="18" charset="0"/>
                <a:ea typeface="Cambria" panose="02040503050406030204" pitchFamily="18" charset="0"/>
              </a:rPr>
              <a:t> </a:t>
            </a:r>
            <a:r>
              <a:rPr lang="en-US" sz="2800" dirty="0">
                <a:latin typeface="Cambria" panose="02040503050406030204" pitchFamily="18" charset="0"/>
                <a:ea typeface="Cambria" panose="02040503050406030204" pitchFamily="18" charset="0"/>
              </a:rPr>
              <a:t>pas </a:t>
            </a:r>
            <a:r>
              <a:rPr lang="en-US" sz="2800" dirty="0" err="1">
                <a:latin typeface="Cambria" panose="02040503050406030204" pitchFamily="18" charset="0"/>
                <a:ea typeface="Cambria" panose="02040503050406030204" pitchFamily="18" charset="0"/>
              </a:rPr>
              <a:t>nënshkrimit</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kontratës</a:t>
            </a:r>
            <a:r>
              <a:rPr lang="en-US" sz="2800" dirty="0">
                <a:latin typeface="Cambria" panose="02040503050406030204" pitchFamily="18" charset="0"/>
                <a:ea typeface="Cambria" panose="02040503050406030204" pitchFamily="18" charset="0"/>
              </a:rPr>
              <a:t>. </a:t>
            </a:r>
          </a:p>
          <a:p>
            <a:pPr marL="457200" indent="-457200" algn="just">
              <a:buFont typeface="Wingdings" panose="05000000000000000000" pitchFamily="2" charset="2"/>
              <a:buChar char="Ø"/>
            </a:pPr>
            <a:r>
              <a:rPr lang="en-US" sz="2800" b="1" dirty="0" err="1">
                <a:solidFill>
                  <a:srgbClr val="FF0000"/>
                </a:solidFill>
                <a:latin typeface="Cambria" panose="02040503050406030204" pitchFamily="18" charset="0"/>
                <a:ea typeface="Cambria" panose="02040503050406030204" pitchFamily="18" charset="0"/>
              </a:rPr>
              <a:t>Nënshkruhet</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dhe</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publikohet</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në</a:t>
            </a:r>
            <a:r>
              <a:rPr lang="en-US" sz="2800" b="1" dirty="0">
                <a:solidFill>
                  <a:srgbClr val="FF0000"/>
                </a:solidFill>
                <a:latin typeface="Cambria" panose="02040503050406030204" pitchFamily="18" charset="0"/>
                <a:ea typeface="Cambria" panose="02040503050406030204" pitchFamily="18" charset="0"/>
              </a:rPr>
              <a:t> SEPP.</a:t>
            </a:r>
          </a:p>
        </p:txBody>
      </p:sp>
    </p:spTree>
    <p:extLst>
      <p:ext uri="{BB962C8B-B14F-4D97-AF65-F5344CB8AC3E}">
        <p14:creationId xmlns:p14="http://schemas.microsoft.com/office/powerpoint/2010/main" val="233971330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5126"/>
            <a:ext cx="8515350" cy="1325563"/>
          </a:xfrm>
        </p:spPr>
        <p:txBody>
          <a:bodyPr>
            <a:normAutofit/>
          </a:bodyPr>
          <a:lstStyle/>
          <a:p>
            <a:pPr algn="ctr"/>
            <a:r>
              <a:rPr lang="en-US" altLang="sq-AL" sz="3200" b="1" dirty="0" err="1">
                <a:solidFill>
                  <a:schemeClr val="accent1">
                    <a:lumMod val="75000"/>
                  </a:schemeClr>
                </a:solidFill>
                <a:latin typeface="Cambria" panose="02040503050406030204" pitchFamily="18" charset="0"/>
                <a:ea typeface="Cambria" panose="02040503050406030204" pitchFamily="18" charset="0"/>
              </a:rPr>
              <a:t>Menaxhimi</a:t>
            </a:r>
            <a:r>
              <a:rPr lang="en-US" altLang="sq-AL" sz="3200" b="1" dirty="0">
                <a:solidFill>
                  <a:schemeClr val="accent1">
                    <a:lumMod val="75000"/>
                  </a:schemeClr>
                </a:solidFill>
                <a:latin typeface="Cambria" panose="02040503050406030204" pitchFamily="18" charset="0"/>
                <a:ea typeface="Cambria" panose="02040503050406030204" pitchFamily="18" charset="0"/>
              </a:rPr>
              <a:t> </a:t>
            </a:r>
            <a:r>
              <a:rPr lang="en-US" altLang="sq-AL" sz="3200" b="1" dirty="0" err="1">
                <a:solidFill>
                  <a:schemeClr val="accent1">
                    <a:lumMod val="75000"/>
                  </a:schemeClr>
                </a:solidFill>
                <a:latin typeface="Cambria" panose="02040503050406030204" pitchFamily="18" charset="0"/>
                <a:ea typeface="Cambria" panose="02040503050406030204" pitchFamily="18" charset="0"/>
              </a:rPr>
              <a:t>i</a:t>
            </a:r>
            <a:r>
              <a:rPr lang="en-US" altLang="sq-AL" sz="3200" b="1" dirty="0">
                <a:solidFill>
                  <a:schemeClr val="accent1">
                    <a:lumMod val="75000"/>
                  </a:schemeClr>
                </a:solidFill>
                <a:latin typeface="Cambria" panose="02040503050406030204" pitchFamily="18" charset="0"/>
                <a:ea typeface="Cambria" panose="02040503050406030204" pitchFamily="18" charset="0"/>
              </a:rPr>
              <a:t> </a:t>
            </a:r>
            <a:r>
              <a:rPr lang="en-US" altLang="sq-AL" sz="3200" b="1" dirty="0" err="1">
                <a:solidFill>
                  <a:schemeClr val="accent1">
                    <a:lumMod val="75000"/>
                  </a:schemeClr>
                </a:solidFill>
                <a:latin typeface="Cambria" panose="02040503050406030204" pitchFamily="18" charset="0"/>
                <a:ea typeface="Cambria" panose="02040503050406030204" pitchFamily="18" charset="0"/>
              </a:rPr>
              <a:t>kontratës</a:t>
            </a:r>
            <a:r>
              <a:rPr lang="en-US" altLang="sq-AL" sz="3200" b="1" dirty="0">
                <a:solidFill>
                  <a:schemeClr val="accent1">
                    <a:lumMod val="75000"/>
                  </a:schemeClr>
                </a:solidFill>
                <a:latin typeface="Cambria" panose="02040503050406030204" pitchFamily="18" charset="0"/>
                <a:ea typeface="Cambria" panose="02040503050406030204" pitchFamily="18" charset="0"/>
              </a:rPr>
              <a:t> (</a:t>
            </a:r>
            <a:r>
              <a:rPr lang="en-US" altLang="sq-AL" sz="3200" b="1" dirty="0" err="1">
                <a:solidFill>
                  <a:schemeClr val="accent1">
                    <a:lumMod val="75000"/>
                  </a:schemeClr>
                </a:solidFill>
                <a:latin typeface="Cambria" panose="02040503050406030204" pitchFamily="18" charset="0"/>
                <a:ea typeface="Cambria" panose="02040503050406030204" pitchFamily="18" charset="0"/>
              </a:rPr>
              <a:t>neni</a:t>
            </a:r>
            <a:r>
              <a:rPr lang="en-US" altLang="sq-AL" sz="3200" b="1" dirty="0">
                <a:solidFill>
                  <a:schemeClr val="accent1">
                    <a:lumMod val="75000"/>
                  </a:schemeClr>
                </a:solidFill>
                <a:latin typeface="Cambria" panose="02040503050406030204" pitchFamily="18" charset="0"/>
                <a:ea typeface="Cambria" panose="02040503050406030204" pitchFamily="18" charset="0"/>
              </a:rPr>
              <a:t> 70) </a:t>
            </a:r>
            <a:r>
              <a:rPr lang="en-US" altLang="sq-AL" sz="3200" b="1" i="1" dirty="0" err="1">
                <a:solidFill>
                  <a:schemeClr val="accent1">
                    <a:lumMod val="75000"/>
                  </a:schemeClr>
                </a:solidFill>
                <a:latin typeface="Cambria" panose="02040503050406030204" pitchFamily="18" charset="0"/>
                <a:ea typeface="Cambria" panose="02040503050406030204" pitchFamily="18" charset="0"/>
              </a:rPr>
              <a:t>vazhdim</a:t>
            </a:r>
            <a:br>
              <a:rPr lang="en-US" altLang="sq-AL" sz="3200" b="1" i="1" dirty="0">
                <a:solidFill>
                  <a:schemeClr val="accent1">
                    <a:lumMod val="75000"/>
                  </a:schemeClr>
                </a:solidFill>
                <a:latin typeface="Cambria" panose="02040503050406030204" pitchFamily="18" charset="0"/>
                <a:ea typeface="Cambria" panose="02040503050406030204" pitchFamily="18" charset="0"/>
              </a:rPr>
            </a:br>
            <a:r>
              <a:rPr lang="en-US" altLang="sq-AL" sz="2400" b="1" i="1" dirty="0" err="1">
                <a:solidFill>
                  <a:schemeClr val="accent1">
                    <a:lumMod val="75000"/>
                  </a:schemeClr>
                </a:solidFill>
                <a:latin typeface="Cambria" panose="02040503050406030204" pitchFamily="18" charset="0"/>
                <a:ea typeface="Cambria" panose="02040503050406030204" pitchFamily="18" charset="0"/>
              </a:rPr>
              <a:t>Bartja</a:t>
            </a:r>
            <a:r>
              <a:rPr lang="en-US" altLang="sq-AL" sz="2400" b="1" i="1" dirty="0">
                <a:solidFill>
                  <a:schemeClr val="accent1">
                    <a:lumMod val="75000"/>
                  </a:schemeClr>
                </a:solidFill>
                <a:latin typeface="Cambria" panose="02040503050406030204" pitchFamily="18" charset="0"/>
                <a:ea typeface="Cambria" panose="02040503050406030204" pitchFamily="18" charset="0"/>
              </a:rPr>
              <a:t> e </a:t>
            </a:r>
            <a:r>
              <a:rPr lang="en-US" altLang="sq-AL" sz="2400" b="1" i="1" dirty="0" err="1">
                <a:solidFill>
                  <a:schemeClr val="accent1">
                    <a:lumMod val="75000"/>
                  </a:schemeClr>
                </a:solidFill>
                <a:latin typeface="Cambria" panose="02040503050406030204" pitchFamily="18" charset="0"/>
                <a:ea typeface="Cambria" panose="02040503050406030204" pitchFamily="18" charset="0"/>
              </a:rPr>
              <a:t>përgjegjësisë</a:t>
            </a:r>
            <a:r>
              <a:rPr lang="en-US" altLang="sq-AL" sz="2400" b="1" i="1" dirty="0">
                <a:solidFill>
                  <a:schemeClr val="accent1">
                    <a:lumMod val="75000"/>
                  </a:schemeClr>
                </a:solidFill>
                <a:latin typeface="Cambria" panose="02040503050406030204" pitchFamily="18" charset="0"/>
                <a:ea typeface="Cambria" panose="02040503050406030204" pitchFamily="18" charset="0"/>
              </a:rPr>
              <a:t> </a:t>
            </a:r>
            <a:r>
              <a:rPr lang="en-US" altLang="sq-AL" sz="2400" b="1" i="1" dirty="0" err="1">
                <a:solidFill>
                  <a:schemeClr val="accent1">
                    <a:lumMod val="75000"/>
                  </a:schemeClr>
                </a:solidFill>
                <a:latin typeface="Cambria" panose="02040503050406030204" pitchFamily="18" charset="0"/>
                <a:ea typeface="Cambria" panose="02040503050406030204" pitchFamily="18" charset="0"/>
              </a:rPr>
              <a:t>te</a:t>
            </a:r>
            <a:r>
              <a:rPr lang="en-US" altLang="sq-AL" sz="2400" b="1" i="1" dirty="0">
                <a:solidFill>
                  <a:schemeClr val="accent1">
                    <a:lumMod val="75000"/>
                  </a:schemeClr>
                </a:solidFill>
                <a:latin typeface="Cambria" panose="02040503050406030204" pitchFamily="18" charset="0"/>
                <a:ea typeface="Cambria" panose="02040503050406030204" pitchFamily="18" charset="0"/>
              </a:rPr>
              <a:t> </a:t>
            </a:r>
            <a:r>
              <a:rPr lang="en-US" altLang="sq-AL" sz="2400" b="1" i="1" dirty="0" err="1">
                <a:solidFill>
                  <a:schemeClr val="accent1">
                    <a:lumMod val="75000"/>
                  </a:schemeClr>
                </a:solidFill>
                <a:latin typeface="Cambria" panose="02040503050406030204" pitchFamily="18" charset="0"/>
                <a:ea typeface="Cambria" panose="02040503050406030204" pitchFamily="18" charset="0"/>
              </a:rPr>
              <a:t>Ekipi</a:t>
            </a:r>
            <a:r>
              <a:rPr lang="en-US" altLang="sq-AL" sz="2400" b="1" i="1" dirty="0">
                <a:solidFill>
                  <a:schemeClr val="accent1">
                    <a:lumMod val="75000"/>
                  </a:schemeClr>
                </a:solidFill>
                <a:latin typeface="Cambria" panose="02040503050406030204" pitchFamily="18" charset="0"/>
                <a:ea typeface="Cambria" panose="02040503050406030204" pitchFamily="18" charset="0"/>
              </a:rPr>
              <a:t> </a:t>
            </a:r>
            <a:r>
              <a:rPr lang="en-US" altLang="sq-AL" sz="2400" b="1" i="1" dirty="0" err="1">
                <a:solidFill>
                  <a:schemeClr val="accent1">
                    <a:lumMod val="75000"/>
                  </a:schemeClr>
                </a:solidFill>
                <a:latin typeface="Cambria" panose="02040503050406030204" pitchFamily="18" charset="0"/>
                <a:ea typeface="Cambria" panose="02040503050406030204" pitchFamily="18" charset="0"/>
              </a:rPr>
              <a:t>për</a:t>
            </a:r>
            <a:r>
              <a:rPr lang="en-US" altLang="sq-AL" sz="2400" b="1" i="1" dirty="0">
                <a:solidFill>
                  <a:schemeClr val="accent1">
                    <a:lumMod val="75000"/>
                  </a:schemeClr>
                </a:solidFill>
                <a:latin typeface="Cambria" panose="02040503050406030204" pitchFamily="18" charset="0"/>
                <a:ea typeface="Cambria" panose="02040503050406030204" pitchFamily="18" charset="0"/>
              </a:rPr>
              <a:t> </a:t>
            </a:r>
            <a:r>
              <a:rPr lang="en-US" altLang="sq-AL" sz="2400" b="1" i="1" dirty="0" err="1">
                <a:solidFill>
                  <a:schemeClr val="accent1">
                    <a:lumMod val="75000"/>
                  </a:schemeClr>
                </a:solidFill>
                <a:latin typeface="Cambria" panose="02040503050406030204" pitchFamily="18" charset="0"/>
                <a:ea typeface="Cambria" panose="02040503050406030204" pitchFamily="18" charset="0"/>
              </a:rPr>
              <a:t>Menaxhimin</a:t>
            </a:r>
            <a:r>
              <a:rPr lang="en-US" altLang="sq-AL" sz="2400" b="1" i="1" dirty="0">
                <a:solidFill>
                  <a:schemeClr val="accent1">
                    <a:lumMod val="75000"/>
                  </a:schemeClr>
                </a:solidFill>
                <a:latin typeface="Cambria" panose="02040503050406030204" pitchFamily="18" charset="0"/>
                <a:ea typeface="Cambria" panose="02040503050406030204" pitchFamily="18" charset="0"/>
              </a:rPr>
              <a:t> e </a:t>
            </a:r>
            <a:r>
              <a:rPr lang="en-US" altLang="sq-AL" sz="2400" b="1" i="1" dirty="0" err="1">
                <a:solidFill>
                  <a:schemeClr val="accent1">
                    <a:lumMod val="75000"/>
                  </a:schemeClr>
                </a:solidFill>
                <a:latin typeface="Cambria" panose="02040503050406030204" pitchFamily="18" charset="0"/>
                <a:ea typeface="Cambria" panose="02040503050406030204" pitchFamily="18" charset="0"/>
              </a:rPr>
              <a:t>Kontratës</a:t>
            </a:r>
            <a:endParaRPr lang="sq-AL" sz="2400" dirty="0">
              <a:solidFill>
                <a:schemeClr val="accent1">
                  <a:lumMod val="75000"/>
                </a:schemeClr>
              </a:solidFill>
            </a:endParaRPr>
          </a:p>
        </p:txBody>
      </p:sp>
      <p:sp>
        <p:nvSpPr>
          <p:cNvPr id="3" name="Content Placeholder 2"/>
          <p:cNvSpPr>
            <a:spLocks noGrp="1"/>
          </p:cNvSpPr>
          <p:nvPr>
            <p:ph idx="1"/>
          </p:nvPr>
        </p:nvSpPr>
        <p:spPr>
          <a:xfrm>
            <a:off x="0" y="1825625"/>
            <a:ext cx="8515350" cy="4351338"/>
          </a:xfrm>
        </p:spPr>
        <p:txBody>
          <a:bodyPr>
            <a:normAutofit fontScale="92500"/>
          </a:bodyPr>
          <a:lstStyle/>
          <a:p>
            <a:pPr marL="801687" indent="0">
              <a:buNone/>
            </a:pPr>
            <a:r>
              <a:rPr lang="en-US" sz="2800" b="1" dirty="0" err="1">
                <a:latin typeface="Cambria" panose="02040503050406030204" pitchFamily="18" charset="0"/>
                <a:ea typeface="Cambria" panose="02040503050406030204" pitchFamily="18" charset="0"/>
              </a:rPr>
              <a:t>Kontrata</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për</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punë</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dhe</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kontrata</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të</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projektimit</a:t>
            </a:r>
            <a:r>
              <a:rPr lang="en-US" sz="2800" b="1" dirty="0">
                <a:latin typeface="Cambria" panose="02040503050406030204" pitchFamily="18" charset="0"/>
                <a:ea typeface="Cambria" panose="02040503050406030204" pitchFamily="18" charset="0"/>
              </a:rPr>
              <a:t>:</a:t>
            </a:r>
          </a:p>
          <a:p>
            <a:pPr marL="801687" indent="0">
              <a:buNone/>
            </a:pPr>
            <a:endParaRPr lang="en-US" sz="2800" dirty="0">
              <a:latin typeface="Cambria" panose="02040503050406030204" pitchFamily="18" charset="0"/>
              <a:ea typeface="Cambria" panose="02040503050406030204" pitchFamily="18" charset="0"/>
            </a:endParaRPr>
          </a:p>
          <a:p>
            <a:pPr marL="1258887" indent="-457200">
              <a:buFont typeface="Wingdings" panose="05000000000000000000" pitchFamily="2" charset="2"/>
              <a:buChar char="Ø"/>
            </a:pPr>
            <a:r>
              <a:rPr lang="en-US" sz="2800" dirty="0" err="1">
                <a:latin typeface="Cambria" panose="02040503050406030204" pitchFamily="18" charset="0"/>
                <a:ea typeface="Cambria" panose="02040503050406030204" pitchFamily="18" charset="0"/>
              </a:rPr>
              <a:t>Emrohet</a:t>
            </a:r>
            <a:r>
              <a:rPr lang="en-US" sz="2800" dirty="0">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Ekipi</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për</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menaxhimin</a:t>
            </a:r>
            <a:r>
              <a:rPr lang="en-US" sz="2800" b="1" dirty="0">
                <a:solidFill>
                  <a:srgbClr val="FF0000"/>
                </a:solidFill>
                <a:latin typeface="Cambria" panose="02040503050406030204" pitchFamily="18" charset="0"/>
                <a:ea typeface="Cambria" panose="02040503050406030204" pitchFamily="18" charset="0"/>
              </a:rPr>
              <a:t> e </a:t>
            </a:r>
            <a:r>
              <a:rPr lang="en-US" sz="2800" b="1" dirty="0" err="1">
                <a:solidFill>
                  <a:srgbClr val="FF0000"/>
                </a:solidFill>
                <a:latin typeface="Cambria" panose="02040503050406030204" pitchFamily="18" charset="0"/>
                <a:ea typeface="Cambria" panose="02040503050406030204" pitchFamily="18" charset="0"/>
              </a:rPr>
              <a:t>kontratës</a:t>
            </a:r>
            <a:r>
              <a:rPr lang="en-US" sz="2800" dirty="0">
                <a:latin typeface="Cambria" panose="02040503050406030204" pitchFamily="18" charset="0"/>
                <a:ea typeface="Cambria" panose="02040503050406030204" pitchFamily="18" charset="0"/>
              </a:rPr>
              <a:t>;</a:t>
            </a:r>
          </a:p>
          <a:p>
            <a:pPr marL="1258887" indent="-457200">
              <a:buFont typeface="Wingdings" panose="05000000000000000000" pitchFamily="2" charset="2"/>
              <a:buChar char="Ø"/>
            </a:pPr>
            <a:r>
              <a:rPr lang="en-US" sz="2800" dirty="0" err="1">
                <a:latin typeface="Cambria" panose="02040503050406030204" pitchFamily="18" charset="0"/>
                <a:ea typeface="Cambria" panose="02040503050406030204" pitchFamily="18" charset="0"/>
              </a:rPr>
              <a:t>Ka</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përgjegjësitë</a:t>
            </a:r>
            <a:r>
              <a:rPr lang="en-US" sz="2800" dirty="0">
                <a:latin typeface="Cambria" panose="02040503050406030204" pitchFamily="18" charset="0"/>
                <a:ea typeface="Cambria" panose="02040503050406030204" pitchFamily="18" charset="0"/>
              </a:rPr>
              <a:t> e </a:t>
            </a:r>
            <a:r>
              <a:rPr lang="en-US" sz="2800" dirty="0" err="1">
                <a:latin typeface="Cambria" panose="02040503050406030204" pitchFamily="18" charset="0"/>
                <a:ea typeface="Cambria" panose="02040503050406030204" pitchFamily="18" charset="0"/>
              </a:rPr>
              <a:t>njejta</a:t>
            </a:r>
            <a:r>
              <a:rPr lang="en-US" sz="2800" dirty="0">
                <a:latin typeface="Cambria" panose="02040503050406030204" pitchFamily="18" charset="0"/>
                <a:ea typeface="Cambria" panose="02040503050406030204" pitchFamily="18" charset="0"/>
              </a:rPr>
              <a:t> me MK (</a:t>
            </a:r>
            <a:r>
              <a:rPr lang="en-US" sz="2800" dirty="0" err="1">
                <a:latin typeface="Cambria" panose="02040503050406030204" pitchFamily="18" charset="0"/>
                <a:ea typeface="Cambria" panose="02040503050406030204" pitchFamily="18" charset="0"/>
              </a:rPr>
              <a:t>neni</a:t>
            </a:r>
            <a:r>
              <a:rPr lang="en-US" sz="2800" dirty="0">
                <a:latin typeface="Cambria" panose="02040503050406030204" pitchFamily="18" charset="0"/>
                <a:ea typeface="Cambria" panose="02040503050406030204" pitchFamily="18" charset="0"/>
              </a:rPr>
              <a:t> 70.23);</a:t>
            </a:r>
          </a:p>
          <a:p>
            <a:pPr marL="1258887" indent="-457200">
              <a:buFont typeface="Wingdings" panose="05000000000000000000" pitchFamily="2" charset="2"/>
              <a:buChar char="Ø"/>
            </a:pPr>
            <a:r>
              <a:rPr lang="en-US" sz="2800" dirty="0" err="1">
                <a:latin typeface="Cambria" panose="02040503050406030204" pitchFamily="18" charset="0"/>
                <a:ea typeface="Cambria" panose="02040503050406030204" pitchFamily="18" charset="0"/>
              </a:rPr>
              <a:t>Secili</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është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përgjegjës</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për</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pjesën</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që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menaxhon</a:t>
            </a:r>
            <a:r>
              <a:rPr lang="en-US" sz="2800" dirty="0">
                <a:latin typeface="Cambria" panose="02040503050406030204" pitchFamily="18" charset="0"/>
                <a:ea typeface="Cambria" panose="02040503050406030204" pitchFamily="18" charset="0"/>
              </a:rPr>
              <a:t>;</a:t>
            </a:r>
          </a:p>
          <a:p>
            <a:pPr marL="1258887" indent="-457200">
              <a:buFont typeface="Wingdings" panose="05000000000000000000" pitchFamily="2" charset="2"/>
              <a:buChar char="Ø"/>
            </a:pPr>
            <a:r>
              <a:rPr lang="en-US" sz="2800" dirty="0" err="1">
                <a:latin typeface="Cambria" panose="02040503050406030204" pitchFamily="18" charset="0"/>
                <a:ea typeface="Cambria" panose="02040503050406030204" pitchFamily="18" charset="0"/>
              </a:rPr>
              <a:t>Emërohen</a:t>
            </a:r>
            <a:r>
              <a:rPr lang="en-US" sz="2800" dirty="0">
                <a:latin typeface="Cambria" panose="02040503050406030204" pitchFamily="18" charset="0"/>
                <a:ea typeface="Cambria" panose="02040503050406030204" pitchFamily="18" charset="0"/>
              </a:rPr>
              <a:t> persona me </a:t>
            </a:r>
            <a:r>
              <a:rPr lang="en-US" sz="2800" dirty="0" err="1">
                <a:latin typeface="Cambria" panose="02040503050406030204" pitchFamily="18" charset="0"/>
                <a:ea typeface="Cambria" panose="02040503050406030204" pitchFamily="18" charset="0"/>
              </a:rPr>
              <a:t>aftësi</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shkathtësi</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dhe</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eksperiencë</a:t>
            </a:r>
            <a:r>
              <a:rPr lang="en-US" sz="2800" dirty="0">
                <a:latin typeface="Cambria" panose="02040503050406030204" pitchFamily="18" charset="0"/>
                <a:ea typeface="Cambria" panose="02040503050406030204" pitchFamily="18" charset="0"/>
              </a:rPr>
              <a:t>;</a:t>
            </a:r>
          </a:p>
          <a:p>
            <a:pPr marL="1258887" indent="-457200">
              <a:buFont typeface="Wingdings" panose="05000000000000000000" pitchFamily="2" charset="2"/>
              <a:buChar char="Ø"/>
            </a:pPr>
            <a:r>
              <a:rPr lang="en-US" sz="2800" dirty="0" err="1">
                <a:latin typeface="Cambria" panose="02040503050406030204" pitchFamily="18" charset="0"/>
                <a:ea typeface="Cambria" panose="02040503050406030204" pitchFamily="18" charset="0"/>
              </a:rPr>
              <a:t>Njëri</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nga</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ekipi</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emrohet</a:t>
            </a:r>
            <a:r>
              <a:rPr lang="en-US" sz="2800" dirty="0">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Udhëheqës</a:t>
            </a:r>
            <a:r>
              <a:rPr lang="en-US" sz="2800" b="1" dirty="0">
                <a:solidFill>
                  <a:srgbClr val="FF0000"/>
                </a:solidFill>
                <a:latin typeface="Cambria" panose="02040503050406030204" pitchFamily="18" charset="0"/>
                <a:ea typeface="Cambria" panose="02040503050406030204" pitchFamily="18" charset="0"/>
              </a:rPr>
              <a:t>;</a:t>
            </a:r>
          </a:p>
          <a:p>
            <a:pPr marL="1258887" indent="-457200">
              <a:buFont typeface="Wingdings" panose="05000000000000000000" pitchFamily="2" charset="2"/>
              <a:buChar char="Ø"/>
            </a:pPr>
            <a:r>
              <a:rPr lang="en-US" sz="2800" dirty="0" err="1">
                <a:latin typeface="Cambria" panose="02040503050406030204" pitchFamily="18" charset="0"/>
                <a:ea typeface="Cambria" panose="02040503050406030204" pitchFamily="18" charset="0"/>
              </a:rPr>
              <a:t>Menaxhimin</a:t>
            </a:r>
            <a:r>
              <a:rPr lang="en-US" sz="2800" dirty="0">
                <a:latin typeface="Cambria" panose="02040503050406030204" pitchFamily="18" charset="0"/>
                <a:ea typeface="Cambria" panose="02040503050406030204" pitchFamily="18" charset="0"/>
              </a:rPr>
              <a:t> e </a:t>
            </a:r>
            <a:r>
              <a:rPr lang="en-US" sz="2800" dirty="0" err="1">
                <a:latin typeface="Cambria" panose="02040503050406030204" pitchFamily="18" charset="0"/>
                <a:ea typeface="Cambria" panose="02040503050406030204" pitchFamily="18" charset="0"/>
              </a:rPr>
              <a:t>kontratës</a:t>
            </a:r>
            <a:r>
              <a:rPr lang="en-US" sz="2800" dirty="0">
                <a:latin typeface="Cambria" panose="02040503050406030204" pitchFamily="18" charset="0"/>
                <a:ea typeface="Cambria" panose="02040503050406030204" pitchFamily="18" charset="0"/>
              </a:rPr>
              <a:t> e </a:t>
            </a:r>
            <a:r>
              <a:rPr lang="en-US" sz="2800" dirty="0" err="1">
                <a:latin typeface="Cambria" panose="02040503050406030204" pitchFamily="18" charset="0"/>
                <a:ea typeface="Cambria" panose="02040503050406030204" pitchFamily="18" charset="0"/>
              </a:rPr>
              <a:t>kryejn</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përmes</a:t>
            </a:r>
            <a:r>
              <a:rPr lang="en-US" sz="2800" dirty="0">
                <a:latin typeface="Cambria" panose="02040503050406030204" pitchFamily="18" charset="0"/>
                <a:ea typeface="Cambria" panose="02040503050406030204" pitchFamily="18" charset="0"/>
              </a:rPr>
              <a:t> SEPP.</a:t>
            </a:r>
          </a:p>
          <a:p>
            <a:pPr marL="1258887" indent="-457200">
              <a:buFont typeface="Wingdings" panose="05000000000000000000" pitchFamily="2" charset="2"/>
              <a:buChar char="Ø"/>
            </a:pPr>
            <a:endParaRPr lang="en-US" sz="2800" dirty="0">
              <a:latin typeface="Cambria" panose="02040503050406030204" pitchFamily="18" charset="0"/>
              <a:ea typeface="Cambria" panose="02040503050406030204" pitchFamily="18" charset="0"/>
            </a:endParaRPr>
          </a:p>
          <a:p>
            <a:endParaRPr lang="sq-AL" sz="2800" dirty="0">
              <a:latin typeface="Cambria" panose="02040503050406030204" pitchFamily="18" charset="0"/>
              <a:ea typeface="Cambria" panose="02040503050406030204" pitchFamily="18" charset="0"/>
            </a:endParaRPr>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33</a:t>
            </a:fld>
            <a:endParaRPr lang="en-US" altLang="en-US"/>
          </a:p>
        </p:txBody>
      </p:sp>
    </p:spTree>
    <p:extLst>
      <p:ext uri="{BB962C8B-B14F-4D97-AF65-F5344CB8AC3E}">
        <p14:creationId xmlns:p14="http://schemas.microsoft.com/office/powerpoint/2010/main" val="10208524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4575"/>
            <a:ext cx="7772400" cy="652885"/>
          </a:xfrm>
        </p:spPr>
        <p:txBody>
          <a:bodyPr>
            <a:noAutofit/>
          </a:bodyPr>
          <a:lstStyle/>
          <a:p>
            <a:br>
              <a:rPr lang="en-US" sz="2800" b="1" dirty="0">
                <a:solidFill>
                  <a:schemeClr val="accent1">
                    <a:lumMod val="75000"/>
                  </a:schemeClr>
                </a:solidFill>
                <a:latin typeface="Cambria" panose="02040503050406030204" pitchFamily="18" charset="0"/>
                <a:ea typeface="Cambria" panose="02040503050406030204" pitchFamily="18" charset="0"/>
              </a:rPr>
            </a:br>
            <a:br>
              <a:rPr lang="en-US" sz="2800" b="1" dirty="0">
                <a:solidFill>
                  <a:schemeClr val="accent1">
                    <a:lumMod val="75000"/>
                  </a:schemeClr>
                </a:solidFill>
                <a:latin typeface="Cambria" panose="02040503050406030204" pitchFamily="18" charset="0"/>
                <a:ea typeface="Cambria" panose="02040503050406030204" pitchFamily="18" charset="0"/>
              </a:rPr>
            </a:br>
            <a:r>
              <a:rPr lang="en-US" sz="2800" b="1" dirty="0" err="1">
                <a:solidFill>
                  <a:schemeClr val="accent1">
                    <a:lumMod val="75000"/>
                  </a:schemeClr>
                </a:solidFill>
                <a:latin typeface="Cambria" panose="02040503050406030204" pitchFamily="18" charset="0"/>
                <a:ea typeface="Cambria" panose="02040503050406030204" pitchFamily="18" charset="0"/>
              </a:rPr>
              <a:t>Ndryshimi</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i</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Kontratës</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neni</a:t>
            </a:r>
            <a:r>
              <a:rPr lang="en-US" sz="2800" b="1" dirty="0">
                <a:solidFill>
                  <a:schemeClr val="accent1">
                    <a:lumMod val="75000"/>
                  </a:schemeClr>
                </a:solidFill>
                <a:latin typeface="Cambria" panose="02040503050406030204" pitchFamily="18" charset="0"/>
                <a:ea typeface="Cambria" panose="02040503050406030204" pitchFamily="18" charset="0"/>
              </a:rPr>
              <a:t> 71)</a:t>
            </a:r>
          </a:p>
        </p:txBody>
      </p:sp>
      <p:sp>
        <p:nvSpPr>
          <p:cNvPr id="3" name="Subtitle 2"/>
          <p:cNvSpPr>
            <a:spLocks noGrp="1"/>
          </p:cNvSpPr>
          <p:nvPr>
            <p:ph type="subTitle" idx="1"/>
          </p:nvPr>
        </p:nvSpPr>
        <p:spPr>
          <a:xfrm>
            <a:off x="270640" y="894270"/>
            <a:ext cx="8525909" cy="5760750"/>
          </a:xfrm>
        </p:spPr>
        <p:txBody>
          <a:bodyPr>
            <a:normAutofit fontScale="92500" lnSpcReduction="20000"/>
          </a:bodyPr>
          <a:lstStyle/>
          <a:p>
            <a:pPr marL="457200" indent="-457200" algn="just">
              <a:buFont typeface="Wingdings" panose="05000000000000000000" pitchFamily="2" charset="2"/>
              <a:buChar char="Ø"/>
            </a:pPr>
            <a:endParaRPr lang="en-US" sz="2800" dirty="0"/>
          </a:p>
          <a:p>
            <a:pPr marL="457200" indent="-457200" algn="just">
              <a:buFont typeface="Wingdings" panose="05000000000000000000" pitchFamily="2" charset="2"/>
              <a:buChar char="Ø"/>
            </a:pPr>
            <a:r>
              <a:rPr lang="sq-AL" sz="2800" dirty="0"/>
              <a:t>Ndryshimi i kontratës i referohet një ndryshimi në termat dhe kushtet e një kontrate të shpërblyer.</a:t>
            </a:r>
            <a:endParaRPr lang="en-US" sz="2800" dirty="0"/>
          </a:p>
          <a:p>
            <a:pPr algn="just"/>
            <a:endParaRPr lang="en-US" sz="2800" dirty="0"/>
          </a:p>
          <a:p>
            <a:pPr marL="457200" indent="-457200" algn="just">
              <a:buFont typeface="Wingdings" panose="05000000000000000000" pitchFamily="2" charset="2"/>
              <a:buChar char="Ø"/>
            </a:pPr>
            <a:r>
              <a:rPr lang="sq-AL" sz="2800" dirty="0"/>
              <a:t> M</a:t>
            </a:r>
            <a:r>
              <a:rPr lang="en-US" sz="2800" dirty="0"/>
              <a:t>K </a:t>
            </a:r>
            <a:r>
              <a:rPr lang="sq-AL" sz="2800" dirty="0"/>
              <a:t>rekomandon ndryshimin e kontratës duke përfshirë edhe arsyet ku</a:t>
            </a:r>
            <a:r>
              <a:rPr lang="en-US" sz="2800" dirty="0"/>
              <a:t>r</a:t>
            </a:r>
            <a:r>
              <a:rPr lang="sq-AL" sz="2800" dirty="0"/>
              <a:t> ndryshimi i kontratës kërkon ndryshim të projektit dhe/apo specifikimeve teknike.</a:t>
            </a:r>
            <a:endParaRPr lang="en-US" sz="2800" dirty="0"/>
          </a:p>
          <a:p>
            <a:pPr algn="just"/>
            <a:endParaRPr lang="en-US" sz="2800" dirty="0"/>
          </a:p>
          <a:p>
            <a:pPr marL="457200" indent="-457200" algn="just">
              <a:buFont typeface="Wingdings" panose="05000000000000000000" pitchFamily="2" charset="2"/>
              <a:buChar char="Ø"/>
            </a:pPr>
            <a:r>
              <a:rPr lang="sq-AL" sz="2800" dirty="0"/>
              <a:t> Menaxheri i kontratës merr aprovimin paraprak të projektuesit të cilin ia bashkëngjitë rekomandimet për ndryshim.</a:t>
            </a:r>
            <a:endParaRPr lang="en-US" sz="2800" dirty="0"/>
          </a:p>
          <a:p>
            <a:pPr algn="just"/>
            <a:endParaRPr lang="en-US" sz="2800" dirty="0"/>
          </a:p>
          <a:p>
            <a:pPr marL="457200" indent="-457200" algn="just">
              <a:buFont typeface="Wingdings" panose="05000000000000000000" pitchFamily="2" charset="2"/>
              <a:buChar char="Ø"/>
            </a:pPr>
            <a:r>
              <a:rPr lang="en-US" sz="2800" b="1" dirty="0" err="1">
                <a:solidFill>
                  <a:srgbClr val="FF0000"/>
                </a:solidFill>
              </a:rPr>
              <a:t>Amandamentimi</a:t>
            </a:r>
            <a:r>
              <a:rPr lang="en-US" sz="2800" b="1" dirty="0">
                <a:solidFill>
                  <a:srgbClr val="FF0000"/>
                </a:solidFill>
              </a:rPr>
              <a:t> </a:t>
            </a:r>
            <a:r>
              <a:rPr lang="en-US" sz="2800" b="1" dirty="0" err="1">
                <a:solidFill>
                  <a:srgbClr val="FF0000"/>
                </a:solidFill>
              </a:rPr>
              <a:t>i</a:t>
            </a:r>
            <a:r>
              <a:rPr lang="en-US" sz="2800" b="1" dirty="0">
                <a:solidFill>
                  <a:srgbClr val="FF0000"/>
                </a:solidFill>
              </a:rPr>
              <a:t> </a:t>
            </a:r>
            <a:r>
              <a:rPr lang="en-US" sz="2800" b="1" dirty="0" err="1">
                <a:solidFill>
                  <a:srgbClr val="FF0000"/>
                </a:solidFill>
              </a:rPr>
              <a:t>kontratës</a:t>
            </a:r>
            <a:r>
              <a:rPr lang="en-US" sz="2800" b="1" dirty="0">
                <a:solidFill>
                  <a:srgbClr val="FF0000"/>
                </a:solidFill>
              </a:rPr>
              <a:t> </a:t>
            </a:r>
            <a:r>
              <a:rPr lang="en-US" sz="2800" dirty="0" err="1"/>
              <a:t>përgatitet</a:t>
            </a:r>
            <a:r>
              <a:rPr lang="en-US" sz="2800" dirty="0"/>
              <a:t> </a:t>
            </a:r>
            <a:r>
              <a:rPr lang="en-US" sz="2800" dirty="0" err="1"/>
              <a:t>nga</a:t>
            </a:r>
            <a:r>
              <a:rPr lang="en-US" sz="2800" dirty="0"/>
              <a:t> </a:t>
            </a:r>
            <a:r>
              <a:rPr lang="en-US" sz="2800" dirty="0" err="1"/>
              <a:t>Departamenti</a:t>
            </a:r>
            <a:r>
              <a:rPr lang="en-US" sz="2800" dirty="0"/>
              <a:t> </a:t>
            </a:r>
            <a:r>
              <a:rPr lang="en-US" sz="2800" dirty="0" err="1"/>
              <a:t>i</a:t>
            </a:r>
            <a:r>
              <a:rPr lang="en-US" sz="2800" dirty="0"/>
              <a:t> </a:t>
            </a:r>
            <a:r>
              <a:rPr lang="en-US" sz="2800" dirty="0" err="1"/>
              <a:t>Prokurimit</a:t>
            </a:r>
            <a:r>
              <a:rPr lang="en-US" sz="2800" dirty="0"/>
              <a:t>, </a:t>
            </a:r>
            <a:r>
              <a:rPr lang="en-US" sz="2800" dirty="0" err="1"/>
              <a:t>nënshkruhet</a:t>
            </a:r>
            <a:r>
              <a:rPr lang="en-US" sz="2800" dirty="0"/>
              <a:t> </a:t>
            </a:r>
            <a:r>
              <a:rPr lang="en-US" sz="2800" dirty="0" err="1"/>
              <a:t>nga</a:t>
            </a:r>
            <a:r>
              <a:rPr lang="en-US" sz="2800" dirty="0"/>
              <a:t> </a:t>
            </a:r>
            <a:r>
              <a:rPr lang="en-US" sz="2800" dirty="0" err="1"/>
              <a:t>palët</a:t>
            </a:r>
            <a:r>
              <a:rPr lang="en-US" sz="2800" dirty="0"/>
              <a:t> </a:t>
            </a:r>
            <a:r>
              <a:rPr lang="en-US" sz="2800" dirty="0" err="1"/>
              <a:t>që</a:t>
            </a:r>
            <a:r>
              <a:rPr lang="en-US" sz="2800" dirty="0"/>
              <a:t> e </a:t>
            </a:r>
            <a:r>
              <a:rPr lang="en-US" sz="2800" dirty="0" err="1"/>
              <a:t>kanë</a:t>
            </a:r>
            <a:r>
              <a:rPr lang="en-US" sz="2800" dirty="0"/>
              <a:t> </a:t>
            </a:r>
            <a:r>
              <a:rPr lang="en-US" sz="2800" dirty="0" err="1"/>
              <a:t>nënshkruar</a:t>
            </a:r>
            <a:r>
              <a:rPr lang="en-US" sz="2800" dirty="0"/>
              <a:t> </a:t>
            </a:r>
            <a:r>
              <a:rPr lang="en-US" sz="2800" dirty="0" err="1"/>
              <a:t>kontratën</a:t>
            </a:r>
            <a:r>
              <a:rPr lang="en-US" sz="2800" dirty="0"/>
              <a:t> </a:t>
            </a:r>
            <a:r>
              <a:rPr lang="en-US" sz="2800" dirty="0" err="1"/>
              <a:t>bazë</a:t>
            </a:r>
            <a:r>
              <a:rPr lang="en-US" sz="2800" dirty="0"/>
              <a:t>, </a:t>
            </a:r>
            <a:r>
              <a:rPr lang="en-US" sz="2800" dirty="0" err="1"/>
              <a:t>ngritet</a:t>
            </a:r>
            <a:r>
              <a:rPr lang="en-US" sz="2800" dirty="0"/>
              <a:t> </a:t>
            </a:r>
            <a:r>
              <a:rPr lang="en-US" sz="2800" dirty="0" err="1"/>
              <a:t>në</a:t>
            </a:r>
            <a:r>
              <a:rPr lang="en-US" sz="2800" dirty="0"/>
              <a:t> SEPP </a:t>
            </a:r>
            <a:r>
              <a:rPr lang="en-US" sz="2800" dirty="0" err="1"/>
              <a:t>dhe</a:t>
            </a:r>
            <a:r>
              <a:rPr lang="en-US" sz="2800" dirty="0"/>
              <a:t> </a:t>
            </a:r>
            <a:r>
              <a:rPr lang="en-US" sz="2800" dirty="0" err="1"/>
              <a:t>i</a:t>
            </a:r>
            <a:r>
              <a:rPr lang="en-US" sz="2800" dirty="0"/>
              <a:t> </a:t>
            </a:r>
            <a:r>
              <a:rPr lang="en-US" sz="2800" dirty="0" err="1"/>
              <a:t>dërgohet</a:t>
            </a:r>
            <a:r>
              <a:rPr lang="en-US" sz="2800" dirty="0"/>
              <a:t> OE pas </a:t>
            </a:r>
            <a:r>
              <a:rPr lang="en-US" sz="2800" dirty="0" err="1"/>
              <a:t>aprovimit</a:t>
            </a:r>
            <a:r>
              <a:rPr lang="en-US" sz="2800" dirty="0"/>
              <a:t> </a:t>
            </a:r>
            <a:r>
              <a:rPr lang="en-US" sz="2800" dirty="0" err="1"/>
              <a:t>nga</a:t>
            </a:r>
            <a:r>
              <a:rPr lang="en-US" sz="2800" dirty="0"/>
              <a:t> ZKA </a:t>
            </a:r>
            <a:r>
              <a:rPr lang="en-US" sz="2800" dirty="0" err="1"/>
              <a:t>përmes</a:t>
            </a:r>
            <a:r>
              <a:rPr lang="en-US" sz="2800" dirty="0"/>
              <a:t> </a:t>
            </a:r>
            <a:r>
              <a:rPr lang="en-US" sz="2800" dirty="0" err="1"/>
              <a:t>një</a:t>
            </a:r>
            <a:r>
              <a:rPr lang="en-US" sz="2800" dirty="0"/>
              <a:t> </a:t>
            </a:r>
            <a:r>
              <a:rPr lang="en-US" sz="2800" dirty="0" err="1"/>
              <a:t>komunikimi</a:t>
            </a:r>
            <a:r>
              <a:rPr lang="en-US" sz="2800" dirty="0"/>
              <a:t> </a:t>
            </a:r>
            <a:r>
              <a:rPr lang="en-US" sz="2800" dirty="0" err="1"/>
              <a:t>zyrtar</a:t>
            </a:r>
            <a:r>
              <a:rPr lang="en-US" sz="2800" dirty="0"/>
              <a:t> (</a:t>
            </a:r>
            <a:r>
              <a:rPr lang="en-US" sz="2800" dirty="0" err="1"/>
              <a:t>emal</a:t>
            </a:r>
            <a:r>
              <a:rPr lang="en-US" sz="2800" dirty="0"/>
              <a:t> </a:t>
            </a:r>
            <a:r>
              <a:rPr lang="en-US" sz="2800" dirty="0" err="1"/>
              <a:t>zyrtar</a:t>
            </a:r>
            <a:r>
              <a:rPr lang="en-US" sz="2800" dirty="0"/>
              <a:t>) .  </a:t>
            </a:r>
          </a:p>
          <a:p>
            <a:pPr algn="just"/>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1250619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64575"/>
            <a:ext cx="7886700" cy="921719"/>
          </a:xfrm>
        </p:spPr>
        <p:txBody>
          <a:bodyPr>
            <a:normAutofit fontScale="90000"/>
          </a:bodyPr>
          <a:lstStyle/>
          <a:p>
            <a:r>
              <a:rPr lang="en-US" sz="3600" b="1" dirty="0" err="1">
                <a:solidFill>
                  <a:schemeClr val="accent1">
                    <a:lumMod val="75000"/>
                  </a:schemeClr>
                </a:solidFill>
                <a:latin typeface="Cambria" panose="02040503050406030204" pitchFamily="18" charset="0"/>
                <a:ea typeface="Cambria" panose="02040503050406030204" pitchFamily="18" charset="0"/>
              </a:rPr>
              <a:t>Ndryshimi</a:t>
            </a:r>
            <a:r>
              <a:rPr lang="en-US" sz="3600" b="1" dirty="0">
                <a:solidFill>
                  <a:schemeClr val="accent1">
                    <a:lumMod val="75000"/>
                  </a:schemeClr>
                </a:solidFill>
                <a:latin typeface="Cambria" panose="02040503050406030204" pitchFamily="18" charset="0"/>
                <a:ea typeface="Cambria" panose="02040503050406030204" pitchFamily="18" charset="0"/>
              </a:rPr>
              <a:t> </a:t>
            </a:r>
            <a:r>
              <a:rPr lang="en-US" sz="3600" b="1" dirty="0" err="1">
                <a:solidFill>
                  <a:schemeClr val="accent1">
                    <a:lumMod val="75000"/>
                  </a:schemeClr>
                </a:solidFill>
                <a:latin typeface="Cambria" panose="02040503050406030204" pitchFamily="18" charset="0"/>
                <a:ea typeface="Cambria" panose="02040503050406030204" pitchFamily="18" charset="0"/>
              </a:rPr>
              <a:t>i</a:t>
            </a:r>
            <a:r>
              <a:rPr lang="en-US" sz="3600" b="1" dirty="0">
                <a:solidFill>
                  <a:schemeClr val="accent1">
                    <a:lumMod val="75000"/>
                  </a:schemeClr>
                </a:solidFill>
                <a:latin typeface="Cambria" panose="02040503050406030204" pitchFamily="18" charset="0"/>
                <a:ea typeface="Cambria" panose="02040503050406030204" pitchFamily="18" charset="0"/>
              </a:rPr>
              <a:t> </a:t>
            </a:r>
            <a:r>
              <a:rPr lang="en-US" sz="3600" b="1" dirty="0" err="1">
                <a:solidFill>
                  <a:schemeClr val="accent1">
                    <a:lumMod val="75000"/>
                  </a:schemeClr>
                </a:solidFill>
                <a:latin typeface="Cambria" panose="02040503050406030204" pitchFamily="18" charset="0"/>
                <a:ea typeface="Cambria" panose="02040503050406030204" pitchFamily="18" charset="0"/>
              </a:rPr>
              <a:t>Kontratës</a:t>
            </a:r>
            <a:r>
              <a:rPr lang="en-US" sz="3600" b="1" dirty="0">
                <a:solidFill>
                  <a:schemeClr val="accent1">
                    <a:lumMod val="75000"/>
                  </a:schemeClr>
                </a:solidFill>
                <a:latin typeface="Cambria" panose="02040503050406030204" pitchFamily="18" charset="0"/>
                <a:ea typeface="Cambria" panose="02040503050406030204" pitchFamily="18" charset="0"/>
              </a:rPr>
              <a:t> (</a:t>
            </a:r>
            <a:r>
              <a:rPr lang="en-US" sz="3600" b="1" dirty="0" err="1">
                <a:solidFill>
                  <a:schemeClr val="accent1">
                    <a:lumMod val="75000"/>
                  </a:schemeClr>
                </a:solidFill>
                <a:latin typeface="Cambria" panose="02040503050406030204" pitchFamily="18" charset="0"/>
                <a:ea typeface="Cambria" panose="02040503050406030204" pitchFamily="18" charset="0"/>
              </a:rPr>
              <a:t>neni</a:t>
            </a:r>
            <a:r>
              <a:rPr lang="en-US" sz="3600" b="1" dirty="0">
                <a:solidFill>
                  <a:schemeClr val="accent1">
                    <a:lumMod val="75000"/>
                  </a:schemeClr>
                </a:solidFill>
                <a:latin typeface="Cambria" panose="02040503050406030204" pitchFamily="18" charset="0"/>
                <a:ea typeface="Cambria" panose="02040503050406030204" pitchFamily="18" charset="0"/>
              </a:rPr>
              <a:t> 71) </a:t>
            </a:r>
            <a:r>
              <a:rPr lang="en-US" sz="3600" b="1" i="1" dirty="0" err="1">
                <a:solidFill>
                  <a:schemeClr val="accent1">
                    <a:lumMod val="75000"/>
                  </a:schemeClr>
                </a:solidFill>
                <a:latin typeface="Cambria" panose="02040503050406030204" pitchFamily="18" charset="0"/>
                <a:ea typeface="Cambria" panose="02040503050406030204" pitchFamily="18" charset="0"/>
              </a:rPr>
              <a:t>vazhdim</a:t>
            </a:r>
            <a:endParaRPr lang="sq-AL" b="1" i="1" dirty="0">
              <a:solidFill>
                <a:schemeClr val="accent1">
                  <a:lumMod val="75000"/>
                </a:schemeClr>
              </a:solidFill>
            </a:endParaRPr>
          </a:p>
        </p:txBody>
      </p:sp>
      <p:sp>
        <p:nvSpPr>
          <p:cNvPr id="3" name="Content Placeholder 2"/>
          <p:cNvSpPr>
            <a:spLocks noGrp="1"/>
          </p:cNvSpPr>
          <p:nvPr>
            <p:ph idx="1"/>
          </p:nvPr>
        </p:nvSpPr>
        <p:spPr>
          <a:xfrm>
            <a:off x="270640" y="971080"/>
            <a:ext cx="8564315" cy="5886919"/>
          </a:xfrm>
        </p:spPr>
        <p:txBody>
          <a:bodyPr>
            <a:normAutofit/>
          </a:bodyPr>
          <a:lstStyle/>
          <a:p>
            <a:pPr algn="just">
              <a:buFont typeface="Wingdings" panose="05000000000000000000" pitchFamily="2" charset="2"/>
              <a:buChar char="Ø"/>
            </a:pPr>
            <a:endParaRPr lang="en-US" sz="24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sq-AL" sz="2400" dirty="0">
                <a:latin typeface="Cambria" panose="02040503050406030204" pitchFamily="18" charset="0"/>
                <a:ea typeface="Cambria" panose="02040503050406030204" pitchFamily="18" charset="0"/>
              </a:rPr>
              <a:t>Ndryshimi i kontratës për sasitë shtesë të artikujve të njëjtë do të përdorë çmimet e njëjta apo më të ulëta për njësi si në kontratën </a:t>
            </a:r>
            <a:r>
              <a:rPr lang="en-US" sz="2400" dirty="0" err="1">
                <a:latin typeface="Cambria" panose="02040503050406030204" pitchFamily="18" charset="0"/>
                <a:ea typeface="Cambria" panose="02040503050406030204" pitchFamily="18" charset="0"/>
              </a:rPr>
              <a:t>bazë</a:t>
            </a:r>
            <a:r>
              <a:rPr lang="sq-AL" sz="2400" dirty="0">
                <a:latin typeface="Cambria" panose="02040503050406030204" pitchFamily="18" charset="0"/>
                <a:ea typeface="Cambria" panose="02040503050406030204" pitchFamily="18" charset="0"/>
              </a:rPr>
              <a:t>. </a:t>
            </a:r>
            <a:endParaRPr lang="en-US" sz="24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sq-AL" sz="2400" dirty="0">
                <a:latin typeface="Cambria" panose="02040503050406030204" pitchFamily="18" charset="0"/>
                <a:ea typeface="Cambria" panose="02040503050406030204" pitchFamily="18" charset="0"/>
              </a:rPr>
              <a:t>Për pozicionet të cilat nuk ka çmime në kontratën fillestare, përkatësisht për pozicione të paparapara, Njësia e Prokurimit duhet të zbatoj nenin 35.3 të LPP-s</a:t>
            </a:r>
            <a:r>
              <a:rPr lang="en-US" sz="2400" dirty="0">
                <a:latin typeface="Cambria" panose="02040503050406030204" pitchFamily="18" charset="0"/>
                <a:ea typeface="Cambria" panose="02040503050406030204" pitchFamily="18" charset="0"/>
              </a:rPr>
              <a:t>ë:</a:t>
            </a:r>
          </a:p>
          <a:p>
            <a:pPr marL="514350" indent="-514350" algn="just">
              <a:buFont typeface="+mj-lt"/>
              <a:buAutoNum type="romanUcPeriod"/>
            </a:pP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luaj</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një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rol</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aktiv</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përcaktimin</a:t>
            </a:r>
            <a:r>
              <a:rPr lang="en-US" sz="2400" dirty="0">
                <a:latin typeface="Cambria" panose="02040503050406030204" pitchFamily="18" charset="0"/>
                <a:ea typeface="Cambria" panose="02040503050406030204" pitchFamily="18" charset="0"/>
              </a:rPr>
              <a:t> e </a:t>
            </a:r>
            <a:r>
              <a:rPr lang="en-US" sz="2400" dirty="0" err="1">
                <a:latin typeface="Cambria" panose="02040503050406030204" pitchFamily="18" charset="0"/>
                <a:ea typeface="Cambria" panose="02040503050406030204" pitchFamily="18" charset="0"/>
              </a:rPr>
              <a:t>kushteve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kontratës</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lidhur</a:t>
            </a:r>
            <a:r>
              <a:rPr lang="en-US" sz="2400" dirty="0">
                <a:latin typeface="Cambria" panose="02040503050406030204" pitchFamily="18" charset="0"/>
                <a:ea typeface="Cambria" panose="02040503050406030204" pitchFamily="18" charset="0"/>
              </a:rPr>
              <a:t> me </a:t>
            </a:r>
            <a:r>
              <a:rPr lang="en-US" sz="2400" dirty="0" err="1">
                <a:latin typeface="Cambria" panose="02040503050406030204" pitchFamily="18" charset="0"/>
                <a:ea typeface="Cambria" panose="02040503050406030204" pitchFamily="18" charset="0"/>
              </a:rPr>
              <a:t>çmimin</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sasitë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afatet</a:t>
            </a:r>
            <a:r>
              <a:rPr lang="en-US" sz="2400" dirty="0">
                <a:latin typeface="Cambria" panose="02040503050406030204" pitchFamily="18" charset="0"/>
                <a:ea typeface="Cambria" panose="02040503050406030204" pitchFamily="18" charset="0"/>
              </a:rPr>
              <a:t> e </a:t>
            </a:r>
            <a:r>
              <a:rPr lang="en-US" sz="2400" dirty="0" err="1">
                <a:latin typeface="Cambria" panose="02040503050406030204" pitchFamily="18" charset="0"/>
                <a:ea typeface="Cambria" panose="02040503050406030204" pitchFamily="18" charset="0"/>
              </a:rPr>
              <a:t>dërgesës</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karakteristikat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teknike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dhe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garancitë</a:t>
            </a:r>
            <a:r>
              <a:rPr lang="en-US" sz="2400" dirty="0">
                <a:latin typeface="Cambria" panose="02040503050406030204" pitchFamily="18" charset="0"/>
                <a:ea typeface="Cambria" panose="02040503050406030204" pitchFamily="18" charset="0"/>
              </a:rPr>
              <a:t>;</a:t>
            </a:r>
          </a:p>
          <a:p>
            <a:pPr marL="514350" indent="-514350" algn="just">
              <a:buFont typeface="+mj-lt"/>
              <a:buAutoNum type="romanUcPeriod"/>
            </a:pP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sigurojë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që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çmimi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kontraktuar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nuk</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është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më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lartë</a:t>
            </a:r>
            <a:r>
              <a:rPr lang="en-US" sz="2400" dirty="0">
                <a:latin typeface="Cambria" panose="02040503050406030204" pitchFamily="18" charset="0"/>
                <a:ea typeface="Cambria" panose="02040503050406030204" pitchFamily="18" charset="0"/>
              </a:rPr>
              <a:t> se </a:t>
            </a:r>
            <a:r>
              <a:rPr lang="en-US" sz="2400" dirty="0" err="1">
                <a:latin typeface="Cambria" panose="02040503050406030204" pitchFamily="18" charset="0"/>
                <a:ea typeface="Cambria" panose="02040503050406030204" pitchFamily="18" charset="0"/>
              </a:rPr>
              <a:t>çmimi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përkatës</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tregut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dhe</a:t>
            </a:r>
            <a:endParaRPr lang="en-US" sz="2400" dirty="0">
              <a:latin typeface="Cambria" panose="02040503050406030204" pitchFamily="18" charset="0"/>
              <a:ea typeface="Cambria" panose="02040503050406030204" pitchFamily="18" charset="0"/>
            </a:endParaRPr>
          </a:p>
          <a:p>
            <a:pPr marL="514350" indent="-514350" algn="just">
              <a:buFont typeface="+mj-lt"/>
              <a:buAutoNum type="romanUcPeriod"/>
            </a:pP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vlerësoj</a:t>
            </a:r>
            <a:r>
              <a:rPr lang="en-US" sz="2400" dirty="0">
                <a:latin typeface="Cambria" panose="02040503050406030204" pitchFamily="18" charset="0"/>
                <a:ea typeface="Cambria" panose="02040503050406030204" pitchFamily="18" charset="0"/>
              </a:rPr>
              <a:t> me </a:t>
            </a:r>
            <a:r>
              <a:rPr lang="en-US" sz="2400" dirty="0" err="1">
                <a:latin typeface="Cambria" panose="02040503050406030204" pitchFamily="18" charset="0"/>
                <a:ea typeface="Cambria" panose="02040503050406030204" pitchFamily="18" charset="0"/>
              </a:rPr>
              <a:t>kujdes</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kaulitetin</a:t>
            </a:r>
            <a:r>
              <a:rPr lang="en-US" sz="2400" dirty="0">
                <a:latin typeface="Cambria" panose="02040503050406030204" pitchFamily="18" charset="0"/>
                <a:ea typeface="Cambria" panose="02040503050406030204" pitchFamily="18" charset="0"/>
              </a:rPr>
              <a:t> e </a:t>
            </a:r>
            <a:r>
              <a:rPr lang="en-US" sz="2400" dirty="0" err="1">
                <a:latin typeface="Cambria" panose="02040503050406030204" pitchFamily="18" charset="0"/>
                <a:ea typeface="Cambria" panose="02040503050406030204" pitchFamily="18" charset="0"/>
              </a:rPr>
              <a:t>produktit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shërbimit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ose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punës</a:t>
            </a:r>
            <a:r>
              <a:rPr lang="en-US" sz="2400" dirty="0">
                <a:latin typeface="Cambria" panose="02040503050406030204" pitchFamily="18" charset="0"/>
                <a:ea typeface="Cambria" panose="02040503050406030204" pitchFamily="18" charset="0"/>
              </a:rPr>
              <a:t> ‘</a:t>
            </a:r>
          </a:p>
          <a:p>
            <a:pPr marL="0" indent="0">
              <a:buNone/>
            </a:pPr>
            <a:endParaRPr lang="sq-AL" sz="2400" dirty="0">
              <a:latin typeface="Cambria" panose="02040503050406030204" pitchFamily="18" charset="0"/>
              <a:ea typeface="Cambria" panose="02040503050406030204" pitchFamily="18" charset="0"/>
            </a:endParaRPr>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35</a:t>
            </a:fld>
            <a:endParaRPr lang="en-US" altLang="en-US"/>
          </a:p>
        </p:txBody>
      </p:sp>
    </p:spTree>
    <p:extLst>
      <p:ext uri="{BB962C8B-B14F-4D97-AF65-F5344CB8AC3E}">
        <p14:creationId xmlns:p14="http://schemas.microsoft.com/office/powerpoint/2010/main" val="8743150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1"/>
            <a:ext cx="8510588" cy="1203340"/>
          </a:xfrm>
        </p:spPr>
        <p:txBody>
          <a:bodyPr>
            <a:normAutofit/>
          </a:bodyPr>
          <a:lstStyle/>
          <a:p>
            <a:r>
              <a:rPr lang="en-US" sz="3200" b="1" dirty="0" err="1">
                <a:solidFill>
                  <a:schemeClr val="accent1">
                    <a:lumMod val="75000"/>
                  </a:schemeClr>
                </a:solidFill>
                <a:latin typeface="Cambria" panose="02040503050406030204" pitchFamily="18" charset="0"/>
                <a:ea typeface="Cambria" panose="02040503050406030204" pitchFamily="18" charset="0"/>
              </a:rPr>
              <a:t>Ndryshimi</a:t>
            </a:r>
            <a:r>
              <a:rPr lang="en-US" sz="3200" b="1" dirty="0">
                <a:solidFill>
                  <a:schemeClr val="accent1">
                    <a:lumMod val="75000"/>
                  </a:schemeClr>
                </a:solidFill>
                <a:latin typeface="Cambria" panose="02040503050406030204" pitchFamily="18" charset="0"/>
                <a:ea typeface="Cambria" panose="02040503050406030204" pitchFamily="18" charset="0"/>
              </a:rPr>
              <a:t> </a:t>
            </a:r>
            <a:r>
              <a:rPr lang="en-US" sz="3200" b="1" dirty="0" err="1">
                <a:solidFill>
                  <a:schemeClr val="accent1">
                    <a:lumMod val="75000"/>
                  </a:schemeClr>
                </a:solidFill>
                <a:latin typeface="Cambria" panose="02040503050406030204" pitchFamily="18" charset="0"/>
                <a:ea typeface="Cambria" panose="02040503050406030204" pitchFamily="18" charset="0"/>
              </a:rPr>
              <a:t>i</a:t>
            </a:r>
            <a:r>
              <a:rPr lang="en-US" sz="3200" b="1" dirty="0">
                <a:solidFill>
                  <a:schemeClr val="accent1">
                    <a:lumMod val="75000"/>
                  </a:schemeClr>
                </a:solidFill>
                <a:latin typeface="Cambria" panose="02040503050406030204" pitchFamily="18" charset="0"/>
                <a:ea typeface="Cambria" panose="02040503050406030204" pitchFamily="18" charset="0"/>
              </a:rPr>
              <a:t> </a:t>
            </a:r>
            <a:r>
              <a:rPr lang="en-US" sz="3200" b="1" dirty="0" err="1">
                <a:solidFill>
                  <a:schemeClr val="accent1">
                    <a:lumMod val="75000"/>
                  </a:schemeClr>
                </a:solidFill>
                <a:latin typeface="Cambria" panose="02040503050406030204" pitchFamily="18" charset="0"/>
                <a:ea typeface="Cambria" panose="02040503050406030204" pitchFamily="18" charset="0"/>
              </a:rPr>
              <a:t>Kontratës</a:t>
            </a:r>
            <a:r>
              <a:rPr lang="en-US" sz="3200" b="1" dirty="0">
                <a:solidFill>
                  <a:schemeClr val="accent1">
                    <a:lumMod val="75000"/>
                  </a:schemeClr>
                </a:solidFill>
                <a:latin typeface="Cambria" panose="02040503050406030204" pitchFamily="18" charset="0"/>
                <a:ea typeface="Cambria" panose="02040503050406030204" pitchFamily="18" charset="0"/>
              </a:rPr>
              <a:t> (</a:t>
            </a:r>
            <a:r>
              <a:rPr lang="en-US" sz="3200" b="1" dirty="0" err="1">
                <a:solidFill>
                  <a:schemeClr val="accent1">
                    <a:lumMod val="75000"/>
                  </a:schemeClr>
                </a:solidFill>
                <a:latin typeface="Cambria" panose="02040503050406030204" pitchFamily="18" charset="0"/>
                <a:ea typeface="Cambria" panose="02040503050406030204" pitchFamily="18" charset="0"/>
              </a:rPr>
              <a:t>neni</a:t>
            </a:r>
            <a:r>
              <a:rPr lang="en-US" sz="3200" b="1" dirty="0">
                <a:solidFill>
                  <a:schemeClr val="accent1">
                    <a:lumMod val="75000"/>
                  </a:schemeClr>
                </a:solidFill>
                <a:latin typeface="Cambria" panose="02040503050406030204" pitchFamily="18" charset="0"/>
                <a:ea typeface="Cambria" panose="02040503050406030204" pitchFamily="18" charset="0"/>
              </a:rPr>
              <a:t> 71) </a:t>
            </a:r>
            <a:r>
              <a:rPr lang="en-US" sz="3200" b="1" i="1" dirty="0" err="1">
                <a:solidFill>
                  <a:schemeClr val="accent1">
                    <a:lumMod val="75000"/>
                  </a:schemeClr>
                </a:solidFill>
                <a:latin typeface="Cambria" panose="02040503050406030204" pitchFamily="18" charset="0"/>
                <a:ea typeface="Cambria" panose="02040503050406030204" pitchFamily="18" charset="0"/>
              </a:rPr>
              <a:t>vazhdim</a:t>
            </a:r>
            <a:endParaRPr lang="en-US" sz="3200" dirty="0">
              <a:solidFill>
                <a:schemeClr val="accent1">
                  <a:lumMod val="75000"/>
                </a:schemeClr>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309045" y="1547155"/>
            <a:ext cx="8540750" cy="5184675"/>
          </a:xfrm>
        </p:spPr>
        <p:txBody>
          <a:bodyPr>
            <a:normAutofit/>
          </a:bodyPr>
          <a:lstStyle/>
          <a:p>
            <a:pPr algn="just">
              <a:buFont typeface="Wingdings" panose="05000000000000000000" pitchFamily="2" charset="2"/>
              <a:buChar char="Ø"/>
            </a:pPr>
            <a:r>
              <a:rPr lang="sq-AL" sz="2400" b="1" dirty="0">
                <a:latin typeface="Cambria" panose="02040503050406030204" pitchFamily="18" charset="0"/>
                <a:ea typeface="Cambria" panose="02040503050406030204" pitchFamily="18" charset="0"/>
              </a:rPr>
              <a:t>Ndryshimet e kontratës publike bëhen në dy raste:</a:t>
            </a:r>
            <a:endParaRPr lang="en-US" sz="2400" b="1" dirty="0">
              <a:latin typeface="Cambria" panose="02040503050406030204" pitchFamily="18" charset="0"/>
              <a:ea typeface="Cambria" panose="02040503050406030204" pitchFamily="18" charset="0"/>
            </a:endParaRPr>
          </a:p>
          <a:p>
            <a:pPr marL="0" indent="0" algn="just">
              <a:buNone/>
            </a:pPr>
            <a:endParaRPr lang="en-US" sz="2400" dirty="0">
              <a:latin typeface="Cambria" panose="02040503050406030204" pitchFamily="18" charset="0"/>
              <a:ea typeface="Cambria" panose="02040503050406030204" pitchFamily="18" charset="0"/>
            </a:endParaRPr>
          </a:p>
          <a:p>
            <a:pPr marL="457200" lvl="0" indent="-457200" algn="just">
              <a:buFont typeface="+mj-lt"/>
              <a:buAutoNum type="alphaLcParenR"/>
            </a:pPr>
            <a:r>
              <a:rPr lang="sq-AL" sz="2400" dirty="0">
                <a:latin typeface="Cambria" panose="02040503050406030204" pitchFamily="18" charset="0"/>
                <a:ea typeface="Cambria" panose="02040503050406030204" pitchFamily="18" charset="0"/>
              </a:rPr>
              <a:t>Në rastin kur ndryshimi i kontratës </a:t>
            </a:r>
            <a:r>
              <a:rPr lang="sq-AL" sz="2400" b="1" dirty="0">
                <a:solidFill>
                  <a:srgbClr val="FF0000"/>
                </a:solidFill>
                <a:latin typeface="Cambria" panose="02040503050406030204" pitchFamily="18" charset="0"/>
                <a:ea typeface="Cambria" panose="02040503050406030204" pitchFamily="18" charset="0"/>
              </a:rPr>
              <a:t>ka kosto financiare shtesë </a:t>
            </a:r>
            <a:r>
              <a:rPr lang="sq-AL" sz="2400" dirty="0">
                <a:latin typeface="Cambria" panose="02040503050406030204" pitchFamily="18" charset="0"/>
                <a:ea typeface="Cambria" panose="02040503050406030204" pitchFamily="18" charset="0"/>
              </a:rPr>
              <a:t>duke mos tejkaluar 10% e vlerës së kontraktuar, Njësia e Prokurimit duhet të zhvillojë procedurën e prokurimit në përputhje me nenin 35 të LPP-së.</a:t>
            </a:r>
            <a:endParaRPr lang="en-US" sz="2400" dirty="0">
              <a:latin typeface="Cambria" panose="02040503050406030204" pitchFamily="18" charset="0"/>
              <a:ea typeface="Cambria" panose="02040503050406030204" pitchFamily="18" charset="0"/>
            </a:endParaRPr>
          </a:p>
          <a:p>
            <a:pPr marL="457200" indent="-457200" algn="just">
              <a:buFont typeface="+mj-lt"/>
              <a:buAutoNum type="alphaLcParenR"/>
            </a:pPr>
            <a:r>
              <a:rPr lang="sq-AL" sz="2400" dirty="0">
                <a:latin typeface="Cambria" panose="02040503050406030204" pitchFamily="18" charset="0"/>
                <a:ea typeface="Cambria" panose="02040503050406030204" pitchFamily="18" charset="0"/>
              </a:rPr>
              <a:t>Në rast të kontratave për punë, kur ndryshimi i kontratës </a:t>
            </a:r>
            <a:r>
              <a:rPr lang="sq-AL" sz="2400" b="1" dirty="0">
                <a:solidFill>
                  <a:srgbClr val="FF0000"/>
                </a:solidFill>
                <a:latin typeface="Cambria" panose="02040503050406030204" pitchFamily="18" charset="0"/>
                <a:ea typeface="Cambria" panose="02040503050406030204" pitchFamily="18" charset="0"/>
              </a:rPr>
              <a:t>nuk ka kosto financiare shtesë, </a:t>
            </a:r>
            <a:r>
              <a:rPr lang="sq-AL" sz="2400" dirty="0">
                <a:latin typeface="Cambria" panose="02040503050406030204" pitchFamily="18" charset="0"/>
                <a:ea typeface="Cambria" panose="02040503050406030204" pitchFamily="18" charset="0"/>
              </a:rPr>
              <a:t>duhet të iniciohet procedura për amandamentimin e kontratës. Aty ku ndryshohet kontrata me qëllim të ndryshimit të termeve dhe kushteve fillestare, amandamentimi do të përgatitet nga Njësia e Pokurimit dhe duhet të nënshkruhet nga nënshkruesit e kontratës bazë. </a:t>
            </a:r>
            <a:endParaRPr lang="en-US" sz="2400" dirty="0">
              <a:latin typeface="Cambria" panose="02040503050406030204" pitchFamily="18" charset="0"/>
              <a:ea typeface="Cambria" panose="02040503050406030204" pitchFamily="18" charset="0"/>
            </a:endParaRPr>
          </a:p>
          <a:p>
            <a:pPr marL="457200" lvl="0" indent="-457200" algn="just">
              <a:buFont typeface="+mj-lt"/>
              <a:buAutoNum type="alphaLcParenR"/>
            </a:pPr>
            <a:endParaRPr lang="en-US" sz="2400" b="1" dirty="0">
              <a:latin typeface="Cambria" panose="02040503050406030204" pitchFamily="18" charset="0"/>
              <a:ea typeface="Cambria" panose="02040503050406030204" pitchFamily="18" charset="0"/>
            </a:endParaRPr>
          </a:p>
          <a:p>
            <a:pPr marL="0" lvl="0" indent="0" algn="just">
              <a:buNone/>
            </a:pPr>
            <a:endParaRPr lang="en-US" sz="2400" dirty="0">
              <a:latin typeface="Cambria" panose="02040503050406030204" pitchFamily="18" charset="0"/>
              <a:ea typeface="Cambria" panose="02040503050406030204" pitchFamily="18" charset="0"/>
            </a:endParaRPr>
          </a:p>
          <a:p>
            <a:pPr marL="0" lvl="0" indent="0" algn="just">
              <a:buNone/>
            </a:pPr>
            <a:endParaRPr lang="en-US" sz="2400" dirty="0">
              <a:latin typeface="Cambria" panose="02040503050406030204" pitchFamily="18" charset="0"/>
              <a:ea typeface="Cambria" panose="02040503050406030204" pitchFamily="18" charset="0"/>
            </a:endParaRPr>
          </a:p>
          <a:p>
            <a:pPr marL="0" indent="0">
              <a:buNone/>
            </a:pPr>
            <a:endParaRPr lang="en-US" sz="2400" dirty="0">
              <a:latin typeface="Cambria" panose="02040503050406030204" pitchFamily="18" charset="0"/>
              <a:ea typeface="Cambria" panose="02040503050406030204" pitchFamily="18" charset="0"/>
            </a:endParaRPr>
          </a:p>
        </p:txBody>
      </p:sp>
      <p:sp>
        <p:nvSpPr>
          <p:cNvPr id="5" name="Slide Number Placeholder 4"/>
          <p:cNvSpPr>
            <a:spLocks noGrp="1"/>
          </p:cNvSpPr>
          <p:nvPr>
            <p:ph type="sldNum" sz="quarter" idx="12"/>
          </p:nvPr>
        </p:nvSpPr>
        <p:spPr/>
        <p:txBody>
          <a:bodyPr/>
          <a:lstStyle/>
          <a:p>
            <a:pPr>
              <a:defRPr/>
            </a:pPr>
            <a:fld id="{27D149EC-AD9C-499E-93F6-B952DDA697AE}" type="slidenum">
              <a:rPr lang="en-US" altLang="en-US" smtClean="0"/>
              <a:pPr>
                <a:defRPr/>
              </a:pPr>
              <a:t>36</a:t>
            </a:fld>
            <a:endParaRPr lang="en-US" altLang="en-US"/>
          </a:p>
        </p:txBody>
      </p:sp>
    </p:spTree>
    <p:extLst>
      <p:ext uri="{BB962C8B-B14F-4D97-AF65-F5344CB8AC3E}">
        <p14:creationId xmlns:p14="http://schemas.microsoft.com/office/powerpoint/2010/main" val="16800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1246" y="188711"/>
            <a:ext cx="7736039" cy="1128015"/>
          </a:xfrm>
        </p:spPr>
        <p:txBody>
          <a:bodyPr>
            <a:normAutofit fontScale="90000"/>
          </a:bodyPr>
          <a:lstStyle/>
          <a:p>
            <a:br>
              <a:rPr lang="en-US" sz="1800" dirty="0"/>
            </a:br>
            <a:r>
              <a:rPr lang="sq-AL" sz="2700" b="1" dirty="0">
                <a:solidFill>
                  <a:schemeClr val="accent1">
                    <a:lumMod val="75000"/>
                  </a:schemeClr>
                </a:solidFill>
              </a:rPr>
              <a:t>Dëmet e likuiduara (Penalltitë) gjatë zbatimit të kontratës</a:t>
            </a:r>
            <a:r>
              <a:rPr lang="en-US" sz="2700" b="1" dirty="0">
                <a:solidFill>
                  <a:schemeClr val="accent1">
                    <a:lumMod val="75000"/>
                  </a:schemeClr>
                </a:solidFill>
              </a:rPr>
              <a:t> </a:t>
            </a:r>
            <a:br>
              <a:rPr lang="en-US" sz="2700" b="1" dirty="0">
                <a:solidFill>
                  <a:schemeClr val="accent1">
                    <a:lumMod val="75000"/>
                  </a:schemeClr>
                </a:solidFill>
              </a:rPr>
            </a:br>
            <a:r>
              <a:rPr lang="en-US" sz="2700" b="1" dirty="0">
                <a:solidFill>
                  <a:schemeClr val="accent1">
                    <a:lumMod val="75000"/>
                  </a:schemeClr>
                </a:solidFill>
              </a:rPr>
              <a:t>(</a:t>
            </a:r>
            <a:r>
              <a:rPr lang="en-US" sz="2700" b="1" dirty="0" err="1">
                <a:solidFill>
                  <a:schemeClr val="accent1">
                    <a:lumMod val="75000"/>
                  </a:schemeClr>
                </a:solidFill>
              </a:rPr>
              <a:t>neni</a:t>
            </a:r>
            <a:r>
              <a:rPr lang="en-US" sz="2700" b="1" dirty="0">
                <a:solidFill>
                  <a:schemeClr val="accent1">
                    <a:lumMod val="75000"/>
                  </a:schemeClr>
                </a:solidFill>
              </a:rPr>
              <a:t> 71A)</a:t>
            </a:r>
            <a:br>
              <a:rPr lang="en-US" sz="1800" dirty="0"/>
            </a:br>
            <a:br>
              <a:rPr lang="en-US" sz="1800" b="1" dirty="0">
                <a:solidFill>
                  <a:schemeClr val="accent1">
                    <a:lumMod val="75000"/>
                  </a:schemeClr>
                </a:solidFill>
                <a:latin typeface="Cambria" panose="02040503050406030204" pitchFamily="18" charset="0"/>
                <a:ea typeface="Cambria" panose="02040503050406030204" pitchFamily="18" charset="0"/>
              </a:rPr>
            </a:br>
            <a:endParaRPr lang="en-US" sz="1800" b="1" dirty="0">
              <a:solidFill>
                <a:schemeClr val="accent1">
                  <a:lumMod val="75000"/>
                </a:schemeClr>
              </a:solidFill>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143690" y="1316726"/>
            <a:ext cx="8806479" cy="5299890"/>
          </a:xfrm>
        </p:spPr>
        <p:txBody>
          <a:bodyPr>
            <a:normAutofit fontScale="25000" lnSpcReduction="20000"/>
          </a:bodyPr>
          <a:lstStyle/>
          <a:p>
            <a:pPr marL="1143000" indent="-1143000" algn="just">
              <a:buFont typeface="Wingdings" panose="05000000000000000000" pitchFamily="2" charset="2"/>
              <a:buChar char="Ø"/>
            </a:pPr>
            <a:r>
              <a:rPr lang="sq-AL" sz="9600" dirty="0"/>
              <a:t>Në rast të vonesave për dorëzimin e mallrave,  realizimin e shërbimeve apo punëve brenda afateve kohore të specifikuara në kontratë, do të aplikohen penalltitë për secilën ditë që kalon ndërmjet skadimit të periudhës sipas kontratës dhe datës aktuale të dorëzimit apo realizimit</a:t>
            </a:r>
            <a:r>
              <a:rPr lang="en-US" sz="9600" dirty="0"/>
              <a:t>.</a:t>
            </a:r>
          </a:p>
          <a:p>
            <a:pPr algn="just"/>
            <a:endParaRPr lang="en-US" sz="9600" dirty="0"/>
          </a:p>
          <a:p>
            <a:pPr marL="1143000" indent="-1143000" algn="just">
              <a:buFont typeface="Wingdings" panose="05000000000000000000" pitchFamily="2" charset="2"/>
              <a:buChar char="Ø"/>
            </a:pPr>
            <a:r>
              <a:rPr lang="sq-AL" sz="9600" dirty="0"/>
              <a:t> Nëse mosdorëzimi i mallrave apo mosrealizimi i shërbimeve </a:t>
            </a:r>
            <a:r>
              <a:rPr lang="sq-AL" sz="9600" b="1" dirty="0">
                <a:solidFill>
                  <a:srgbClr val="FF0000"/>
                </a:solidFill>
              </a:rPr>
              <a:t>nuk kufizon përdorimin e zakonshëm </a:t>
            </a:r>
            <a:r>
              <a:rPr lang="sq-AL" sz="9600" dirty="0"/>
              <a:t>të furnizimeve dhe shërbimeve tjera të kontraktuara, penalltitë do të llogariten barabartë me </a:t>
            </a:r>
            <a:r>
              <a:rPr lang="sq-AL" sz="9600" b="1" dirty="0">
                <a:solidFill>
                  <a:srgbClr val="FF0000"/>
                </a:solidFill>
              </a:rPr>
              <a:t>0,25% </a:t>
            </a:r>
            <a:r>
              <a:rPr lang="sq-AL" sz="9600" dirty="0"/>
              <a:t>në ditë të vlerës së furnizimeve apo shërbimeve të pa dorëzuara/ pa realizuara, deri në një maksimum prej </a:t>
            </a:r>
            <a:r>
              <a:rPr lang="sq-AL" sz="9600" b="1" dirty="0">
                <a:solidFill>
                  <a:srgbClr val="FF0000"/>
                </a:solidFill>
              </a:rPr>
              <a:t>10 % </a:t>
            </a:r>
            <a:r>
              <a:rPr lang="sq-AL" sz="9600" dirty="0"/>
              <a:t>të vlerës totale të porosisë.</a:t>
            </a:r>
            <a:endParaRPr lang="en-US" sz="9600" dirty="0"/>
          </a:p>
          <a:p>
            <a:pPr algn="just"/>
            <a:endParaRPr lang="en-US" sz="9600" dirty="0"/>
          </a:p>
          <a:p>
            <a:pPr marL="1143000" indent="-1143000" algn="just">
              <a:buFont typeface="Wingdings" panose="05000000000000000000" pitchFamily="2" charset="2"/>
              <a:buChar char="Ø"/>
            </a:pPr>
            <a:r>
              <a:rPr lang="sq-AL" sz="9600" dirty="0">
                <a:latin typeface="Cambria" panose="02040503050406030204" pitchFamily="18" charset="0"/>
                <a:ea typeface="Cambria" panose="02040503050406030204" pitchFamily="18" charset="0"/>
              </a:rPr>
              <a:t>Nëse mosdorëzimi i mallrave apo mosrealizimi i shërbimeve kufizon përdorimin e zakonshëm të furnizimeve dhe shërbimeve tjera të kontraktuara, penalltitë do të llogariten barabartë me 0,25% në ditë të vlerës së kontratës, deri në një maksimum prej 10 % të vlerës totale të kontratës. </a:t>
            </a:r>
            <a:endParaRPr lang="en-US" sz="9600" dirty="0">
              <a:latin typeface="Cambria" panose="02040503050406030204" pitchFamily="18" charset="0"/>
              <a:ea typeface="Cambria" panose="02040503050406030204" pitchFamily="18" charset="0"/>
            </a:endParaRPr>
          </a:p>
          <a:p>
            <a:pPr marL="457200" indent="-457200" algn="just">
              <a:buFont typeface="Wingdings" panose="05000000000000000000" pitchFamily="2" charset="2"/>
              <a:buChar char="Ø"/>
            </a:pPr>
            <a:endParaRPr lang="en-US" sz="2800" dirty="0"/>
          </a:p>
          <a:p>
            <a:pPr algn="just"/>
            <a:r>
              <a:rPr lang="en-US" sz="1800" dirty="0">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51219717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41386"/>
            <a:ext cx="7772400" cy="768100"/>
          </a:xfrm>
        </p:spPr>
        <p:txBody>
          <a:bodyPr>
            <a:normAutofit/>
          </a:bodyPr>
          <a:lstStyle/>
          <a:p>
            <a:r>
              <a:rPr lang="sq-AL" sz="2400" b="1" dirty="0">
                <a:solidFill>
                  <a:schemeClr val="accent5"/>
                </a:solidFill>
              </a:rPr>
              <a:t>Dëmet e likuiduara (Penalltitë) gjatë zbatimit të kontratës</a:t>
            </a:r>
            <a:r>
              <a:rPr lang="en-US" sz="2400" b="1" dirty="0">
                <a:solidFill>
                  <a:schemeClr val="accent5"/>
                </a:solidFill>
              </a:rPr>
              <a:t> </a:t>
            </a:r>
            <a:br>
              <a:rPr lang="en-US" sz="2400" b="1" dirty="0">
                <a:solidFill>
                  <a:schemeClr val="accent5"/>
                </a:solidFill>
              </a:rPr>
            </a:br>
            <a:r>
              <a:rPr lang="en-US" sz="2400" b="1" dirty="0">
                <a:solidFill>
                  <a:schemeClr val="accent5"/>
                </a:solidFill>
              </a:rPr>
              <a:t>(</a:t>
            </a:r>
            <a:r>
              <a:rPr lang="en-US" sz="2400" b="1" dirty="0" err="1">
                <a:solidFill>
                  <a:schemeClr val="accent5"/>
                </a:solidFill>
              </a:rPr>
              <a:t>neni</a:t>
            </a:r>
            <a:r>
              <a:rPr lang="en-US" sz="2400" b="1" dirty="0">
                <a:solidFill>
                  <a:schemeClr val="accent5"/>
                </a:solidFill>
              </a:rPr>
              <a:t> 71A) </a:t>
            </a:r>
            <a:r>
              <a:rPr lang="en-US" sz="2400" b="1" i="1" dirty="0" err="1">
                <a:solidFill>
                  <a:schemeClr val="accent5"/>
                </a:solidFill>
              </a:rPr>
              <a:t>vazhdim</a:t>
            </a:r>
            <a:endParaRPr lang="en-US" sz="2400" b="1" i="1" dirty="0">
              <a:solidFill>
                <a:schemeClr val="accent1">
                  <a:lumMod val="75000"/>
                </a:schemeClr>
              </a:solidFill>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155425" y="1201510"/>
            <a:ext cx="8679529" cy="5261485"/>
          </a:xfrm>
        </p:spPr>
        <p:txBody>
          <a:bodyPr>
            <a:normAutofit fontScale="77500" lnSpcReduction="20000"/>
          </a:bodyPr>
          <a:lstStyle/>
          <a:p>
            <a:pPr marL="457200" lvl="0" indent="-457200" algn="just">
              <a:buFont typeface="Wingdings" panose="05000000000000000000" pitchFamily="2" charset="2"/>
              <a:buChar char="Ø"/>
            </a:pPr>
            <a:r>
              <a:rPr lang="sq-AL" sz="3100" dirty="0">
                <a:latin typeface="Cambria" panose="02040503050406030204" pitchFamily="18" charset="0"/>
                <a:ea typeface="Cambria" panose="02040503050406030204" pitchFamily="18" charset="0"/>
              </a:rPr>
              <a:t>Nëse mosrealizimi i punëve</a:t>
            </a:r>
            <a:r>
              <a:rPr lang="sq-AL" sz="3100" b="1" dirty="0">
                <a:solidFill>
                  <a:srgbClr val="FF0000"/>
                </a:solidFill>
                <a:latin typeface="Cambria" panose="02040503050406030204" pitchFamily="18" charset="0"/>
                <a:ea typeface="Cambria" panose="02040503050406030204" pitchFamily="18" charset="0"/>
              </a:rPr>
              <a:t> nuk kufizon përdorimin e zakonshëm të ndërtimit </a:t>
            </a:r>
            <a:r>
              <a:rPr lang="sq-AL" sz="3100" dirty="0">
                <a:latin typeface="Cambria" panose="02040503050406030204" pitchFamily="18" charset="0"/>
                <a:ea typeface="Cambria" panose="02040503050406030204" pitchFamily="18" charset="0"/>
              </a:rPr>
              <a:t>të kontraktuar, vlera e penalltive do të përcaktohet në KVK, me normë ditore për çdo ditë të vonesës së punëve të pa realizuara, deri në një maksimum prej </a:t>
            </a:r>
            <a:r>
              <a:rPr lang="sq-AL" sz="3100" b="1" dirty="0">
                <a:solidFill>
                  <a:srgbClr val="FF0000"/>
                </a:solidFill>
                <a:latin typeface="Cambria" panose="02040503050406030204" pitchFamily="18" charset="0"/>
                <a:ea typeface="Cambria" panose="02040503050406030204" pitchFamily="18" charset="0"/>
              </a:rPr>
              <a:t>10 % </a:t>
            </a:r>
            <a:r>
              <a:rPr lang="sq-AL" sz="3100" dirty="0">
                <a:latin typeface="Cambria" panose="02040503050406030204" pitchFamily="18" charset="0"/>
                <a:ea typeface="Cambria" panose="02040503050406030204" pitchFamily="18" charset="0"/>
              </a:rPr>
              <a:t>të vlerës totale të punëve të parealizuara. </a:t>
            </a:r>
            <a:endParaRPr lang="en-US" sz="3100" dirty="0">
              <a:latin typeface="Cambria" panose="02040503050406030204" pitchFamily="18" charset="0"/>
              <a:ea typeface="Cambria" panose="02040503050406030204" pitchFamily="18" charset="0"/>
            </a:endParaRPr>
          </a:p>
          <a:p>
            <a:pPr algn="just"/>
            <a:r>
              <a:rPr lang="sq-AL" sz="3100" dirty="0"/>
              <a:t> </a:t>
            </a:r>
            <a:endParaRPr lang="en-US" sz="3100" dirty="0"/>
          </a:p>
          <a:p>
            <a:pPr marL="457200" lvl="0" indent="-457200" algn="just">
              <a:buFont typeface="Wingdings" panose="05000000000000000000" pitchFamily="2" charset="2"/>
              <a:buChar char="Ø"/>
            </a:pPr>
            <a:r>
              <a:rPr lang="sq-AL" sz="3100" dirty="0"/>
              <a:t>Nëse mosrealizimi i punëve </a:t>
            </a:r>
            <a:r>
              <a:rPr lang="sq-AL" sz="3100" b="1" dirty="0">
                <a:solidFill>
                  <a:srgbClr val="FF0000"/>
                </a:solidFill>
              </a:rPr>
              <a:t>kufizon përdorimin e zakonshëm të ndërtimit të kontraktuar, </a:t>
            </a:r>
            <a:r>
              <a:rPr lang="sq-AL" sz="3100" dirty="0"/>
              <a:t>vlera e penalltive do të përcaktohet në KVK, me normë ditore për vlerën totale të kontratës për çdo ditë të vonesës, deri në një maksimum prej </a:t>
            </a:r>
            <a:r>
              <a:rPr lang="sq-AL" sz="3100" b="1" dirty="0">
                <a:solidFill>
                  <a:srgbClr val="FF0000"/>
                </a:solidFill>
              </a:rPr>
              <a:t>10 % </a:t>
            </a:r>
            <a:r>
              <a:rPr lang="sq-AL" sz="3100" dirty="0"/>
              <a:t>të vlerës totale të kontratës. </a:t>
            </a:r>
            <a:endParaRPr lang="en-US" sz="3100" dirty="0"/>
          </a:p>
          <a:p>
            <a:pPr algn="just"/>
            <a:r>
              <a:rPr lang="sq-AL" sz="3100" dirty="0"/>
              <a:t> </a:t>
            </a:r>
            <a:endParaRPr lang="en-US" sz="3100" dirty="0"/>
          </a:p>
          <a:p>
            <a:pPr marL="457200" lvl="0" indent="-457200" algn="just">
              <a:buFont typeface="Wingdings" panose="05000000000000000000" pitchFamily="2" charset="2"/>
              <a:buChar char="Ø"/>
            </a:pPr>
            <a:r>
              <a:rPr lang="sq-AL" sz="3100" b="1" dirty="0"/>
              <a:t>Në rast të vonesave në zbatimin e kontratës kornizë, </a:t>
            </a:r>
            <a:r>
              <a:rPr lang="sq-AL" sz="3100" dirty="0"/>
              <a:t>penalltitë do të llogariten barabartë me </a:t>
            </a:r>
            <a:r>
              <a:rPr lang="sq-AL" sz="3100" b="1" dirty="0">
                <a:solidFill>
                  <a:srgbClr val="FF0000"/>
                </a:solidFill>
              </a:rPr>
              <a:t>0,25% </a:t>
            </a:r>
            <a:r>
              <a:rPr lang="sq-AL" sz="3100" dirty="0"/>
              <a:t>në ditë të vlerës së furnizimeve të pa dorëzuara, shërbimeve të pa realizuara, punëve të pa realizuara (në riparim dhe/apo mirëmbajtje), deri në një maksimum prej </a:t>
            </a:r>
            <a:r>
              <a:rPr lang="sq-AL" sz="3100" b="1" dirty="0">
                <a:solidFill>
                  <a:srgbClr val="FF0000"/>
                </a:solidFill>
              </a:rPr>
              <a:t>10 % </a:t>
            </a:r>
            <a:r>
              <a:rPr lang="sq-AL" sz="3100" dirty="0"/>
              <a:t>të vlerës totale të porosisë.</a:t>
            </a:r>
            <a:endParaRPr lang="en-US" sz="3100" dirty="0"/>
          </a:p>
          <a:p>
            <a:pPr algn="just"/>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0695973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8740" y="241386"/>
            <a:ext cx="7772400" cy="614480"/>
          </a:xfrm>
        </p:spPr>
        <p:txBody>
          <a:bodyPr>
            <a:normAutofit fontScale="90000"/>
          </a:bodyPr>
          <a:lstStyle/>
          <a:p>
            <a:r>
              <a:rPr lang="sq-AL" sz="2400" b="1" dirty="0">
                <a:solidFill>
                  <a:schemeClr val="accent5"/>
                </a:solidFill>
              </a:rPr>
              <a:t>Dëmet e likuiduara (Penalltitë) gjatë zbatimit të kontratës</a:t>
            </a:r>
            <a:r>
              <a:rPr lang="en-US" sz="2400" b="1" dirty="0">
                <a:solidFill>
                  <a:schemeClr val="accent5"/>
                </a:solidFill>
              </a:rPr>
              <a:t> </a:t>
            </a:r>
            <a:br>
              <a:rPr lang="en-US" sz="2400" b="1" dirty="0">
                <a:solidFill>
                  <a:schemeClr val="accent5"/>
                </a:solidFill>
              </a:rPr>
            </a:br>
            <a:r>
              <a:rPr lang="en-US" sz="2400" b="1" dirty="0">
                <a:solidFill>
                  <a:schemeClr val="accent5"/>
                </a:solidFill>
              </a:rPr>
              <a:t>(</a:t>
            </a:r>
            <a:r>
              <a:rPr lang="en-US" sz="2400" b="1" dirty="0" err="1">
                <a:solidFill>
                  <a:schemeClr val="accent5"/>
                </a:solidFill>
              </a:rPr>
              <a:t>neni</a:t>
            </a:r>
            <a:r>
              <a:rPr lang="en-US" sz="2400" b="1" dirty="0">
                <a:solidFill>
                  <a:schemeClr val="accent5"/>
                </a:solidFill>
              </a:rPr>
              <a:t> 71A) </a:t>
            </a:r>
            <a:r>
              <a:rPr lang="en-US" sz="2400" b="1" i="1" dirty="0" err="1">
                <a:solidFill>
                  <a:schemeClr val="accent5"/>
                </a:solidFill>
              </a:rPr>
              <a:t>vazhdim</a:t>
            </a:r>
            <a:endParaRPr lang="en-US" sz="2400" b="1" dirty="0">
              <a:solidFill>
                <a:schemeClr val="accent1">
                  <a:lumMod val="75000"/>
                </a:schemeClr>
              </a:solidFill>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232235" y="1086295"/>
            <a:ext cx="8717935" cy="5607130"/>
          </a:xfrm>
        </p:spPr>
        <p:txBody>
          <a:bodyPr>
            <a:normAutofit fontScale="70000" lnSpcReduction="20000"/>
          </a:bodyPr>
          <a:lstStyle/>
          <a:p>
            <a:r>
              <a:rPr lang="sq-AL" sz="3600" dirty="0"/>
              <a:t> </a:t>
            </a:r>
            <a:r>
              <a:rPr lang="sq-AL" sz="3600" b="1" dirty="0"/>
              <a:t>Aplikimi i penalltive</a:t>
            </a:r>
            <a:r>
              <a:rPr lang="en-US" sz="3600" b="1" dirty="0"/>
              <a:t>,</a:t>
            </a:r>
            <a:r>
              <a:rPr lang="sq-AL" sz="3600" b="1" dirty="0"/>
              <a:t> bëhet si në vijim:</a:t>
            </a:r>
            <a:endParaRPr lang="en-US" sz="3600" b="1" dirty="0"/>
          </a:p>
          <a:p>
            <a:r>
              <a:rPr lang="sq-AL" sz="3600" dirty="0"/>
              <a:t> </a:t>
            </a:r>
            <a:endParaRPr lang="en-US" sz="3600" dirty="0"/>
          </a:p>
          <a:p>
            <a:pPr marL="342900" lvl="0" indent="-342900" algn="just">
              <a:buFont typeface="Wingdings" panose="05000000000000000000" pitchFamily="2" charset="2"/>
              <a:buChar char="Ø"/>
            </a:pPr>
            <a:r>
              <a:rPr lang="sq-AL" sz="3400" dirty="0"/>
              <a:t>Data e fillimit të numërimit të ditëve për afatin e dorëzimit/ realizimit fillon nga data pasuese e datës së lëshimit të urdhëresave apo porosive</a:t>
            </a:r>
            <a:r>
              <a:rPr lang="en-US" sz="3400" dirty="0"/>
              <a:t>.</a:t>
            </a:r>
            <a:r>
              <a:rPr lang="sq-AL" sz="3400" dirty="0"/>
              <a:t> </a:t>
            </a:r>
            <a:endParaRPr lang="en-US" sz="3400" dirty="0"/>
          </a:p>
          <a:p>
            <a:pPr algn="just"/>
            <a:r>
              <a:rPr lang="sq-AL" sz="3400" dirty="0"/>
              <a:t> </a:t>
            </a:r>
            <a:endParaRPr lang="en-US" sz="3400" dirty="0"/>
          </a:p>
          <a:p>
            <a:pPr marL="342900" lvl="0" indent="-342900" algn="just">
              <a:buFont typeface="Wingdings" panose="05000000000000000000" pitchFamily="2" charset="2"/>
              <a:buChar char="Ø"/>
            </a:pPr>
            <a:r>
              <a:rPr lang="sq-AL" sz="3400" dirty="0"/>
              <a:t>Nëse furnizuesi ka dështuar të realizoj kontratën/porosinë me kohë sipas afatit te dhënë në kontratë, Menaxheri i Kontratës e njofton me shkrim kontraktorin se është në vones</a:t>
            </a:r>
            <a:r>
              <a:rPr lang="en-US" sz="3400" dirty="0"/>
              <a:t>ë</a:t>
            </a:r>
            <a:r>
              <a:rPr lang="sq-AL" sz="3400" dirty="0"/>
              <a:t> dhe se ka filluar aplikimi i penalltive sipas kushteve të kontratës. </a:t>
            </a:r>
            <a:endParaRPr lang="en-US" sz="3400" dirty="0"/>
          </a:p>
          <a:p>
            <a:pPr algn="just"/>
            <a:r>
              <a:rPr lang="sq-AL" sz="3400" dirty="0"/>
              <a:t> </a:t>
            </a:r>
            <a:endParaRPr lang="en-US" sz="3400" dirty="0"/>
          </a:p>
          <a:p>
            <a:pPr marL="342900" lvl="0" indent="-342900" algn="just">
              <a:buFont typeface="Wingdings" panose="05000000000000000000" pitchFamily="2" charset="2"/>
              <a:buChar char="Ø"/>
            </a:pPr>
            <a:r>
              <a:rPr lang="sq-AL" sz="3400" dirty="0"/>
              <a:t>Menaxheri i Kontratëss e përcjelle afatin kohor të aplikimit të penalltive dhe pasi të arrihet vlera maksimale e përshkruar në kontratë për penallti, duhet që të njoftoj me shkrim kontraktorin.</a:t>
            </a:r>
            <a:endParaRPr lang="en-US" sz="3400" dirty="0"/>
          </a:p>
          <a:p>
            <a:pPr algn="just"/>
            <a:r>
              <a:rPr lang="sq-AL" sz="3400" dirty="0"/>
              <a:t> </a:t>
            </a:r>
            <a:endParaRPr lang="en-US" sz="3400" dirty="0"/>
          </a:p>
          <a:p>
            <a:pPr marL="342900" lvl="0" indent="-342900" algn="just">
              <a:buFont typeface="Wingdings" panose="05000000000000000000" pitchFamily="2" charset="2"/>
              <a:buChar char="Ø"/>
            </a:pPr>
            <a:r>
              <a:rPr lang="sq-AL" sz="3400" dirty="0"/>
              <a:t>Menaxheri i Kontratës pas njoftimit me shkrim për kontraktorin duhet që të njoftoj edhe Zyrtarin Përgjegjës të Prokurimit (ZPP) në lidhje me vonesat dhe arritjen e vlerës maksimale të penalltive.</a:t>
            </a:r>
            <a:endParaRPr lang="en-US" sz="3400" dirty="0"/>
          </a:p>
          <a:p>
            <a:pPr algn="just"/>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06302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2235" y="741362"/>
            <a:ext cx="8602720" cy="5990467"/>
          </a:xfrm>
        </p:spPr>
        <p:txBody>
          <a:bodyPr>
            <a:normAutofit lnSpcReduction="10000"/>
          </a:bodyPr>
          <a:lstStyle/>
          <a:p>
            <a:pPr>
              <a:defRPr/>
            </a:pPr>
            <a:r>
              <a:rPr lang="en-US" sz="2800" b="1" dirty="0" err="1">
                <a:solidFill>
                  <a:schemeClr val="accent1">
                    <a:lumMod val="75000"/>
                  </a:schemeClr>
                </a:solidFill>
                <a:latin typeface="Cambria" panose="02040503050406030204" pitchFamily="18" charset="0"/>
                <a:ea typeface="Cambria" panose="02040503050406030204" pitchFamily="18" charset="0"/>
              </a:rPr>
              <a:t>Fushëveprimi</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dhe</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solidFill>
                <a:latin typeface="Cambria" panose="02040503050406030204" pitchFamily="18" charset="0"/>
                <a:ea typeface="Cambria" panose="02040503050406030204" pitchFamily="18" charset="0"/>
              </a:rPr>
              <a:t>qëllimi</a:t>
            </a:r>
            <a:r>
              <a:rPr lang="en-US" sz="2800" b="1" dirty="0">
                <a:solidFill>
                  <a:schemeClr val="accent1"/>
                </a:solidFill>
                <a:latin typeface="Cambria" panose="02040503050406030204" pitchFamily="18" charset="0"/>
                <a:ea typeface="Cambria" panose="02040503050406030204" pitchFamily="18" charset="0"/>
              </a:rPr>
              <a:t> </a:t>
            </a:r>
            <a:r>
              <a:rPr lang="en-US" sz="2800" b="1" dirty="0" err="1">
                <a:solidFill>
                  <a:schemeClr val="accent1"/>
                </a:solidFill>
                <a:latin typeface="Cambria" panose="02040503050406030204" pitchFamily="18" charset="0"/>
                <a:ea typeface="Cambria" panose="02040503050406030204" pitchFamily="18" charset="0"/>
              </a:rPr>
              <a:t>i</a:t>
            </a:r>
            <a:r>
              <a:rPr lang="en-US" sz="2800" b="1" dirty="0">
                <a:solidFill>
                  <a:schemeClr val="accent1"/>
                </a:solidFill>
                <a:latin typeface="Cambria" panose="02040503050406030204" pitchFamily="18" charset="0"/>
                <a:ea typeface="Cambria" panose="02040503050406030204" pitchFamily="18" charset="0"/>
              </a:rPr>
              <a:t> </a:t>
            </a:r>
            <a:r>
              <a:rPr lang="en-US" sz="2800" b="1" dirty="0" err="1">
                <a:solidFill>
                  <a:schemeClr val="accent1"/>
                </a:solidFill>
                <a:latin typeface="Cambria" panose="02040503050406030204" pitchFamily="18" charset="0"/>
                <a:ea typeface="Cambria" panose="02040503050406030204" pitchFamily="18" charset="0"/>
              </a:rPr>
              <a:t>Plotësimit</a:t>
            </a:r>
            <a:r>
              <a:rPr lang="en-US" sz="2800" b="1" dirty="0">
                <a:solidFill>
                  <a:schemeClr val="accent1"/>
                </a:solidFill>
                <a:latin typeface="Cambria" panose="02040503050406030204" pitchFamily="18" charset="0"/>
                <a:ea typeface="Cambria" panose="02040503050406030204" pitchFamily="18" charset="0"/>
              </a:rPr>
              <a:t> </a:t>
            </a:r>
            <a:r>
              <a:rPr lang="en-US" sz="2800" b="1" dirty="0" err="1">
                <a:solidFill>
                  <a:schemeClr val="accent1"/>
                </a:solidFill>
                <a:latin typeface="Cambria" panose="02040503050406030204" pitchFamily="18" charset="0"/>
                <a:ea typeface="Cambria" panose="02040503050406030204" pitchFamily="18" charset="0"/>
              </a:rPr>
              <a:t>dhe</a:t>
            </a:r>
            <a:r>
              <a:rPr lang="en-US" sz="2800" b="1" dirty="0">
                <a:solidFill>
                  <a:schemeClr val="accent1"/>
                </a:solidFill>
                <a:latin typeface="Cambria" panose="02040503050406030204" pitchFamily="18" charset="0"/>
                <a:ea typeface="Cambria" panose="02040503050406030204" pitchFamily="18" charset="0"/>
              </a:rPr>
              <a:t> </a:t>
            </a:r>
            <a:r>
              <a:rPr lang="en-US" sz="2800" b="1" dirty="0" err="1">
                <a:solidFill>
                  <a:schemeClr val="accent1"/>
                </a:solidFill>
                <a:latin typeface="Cambria" panose="02040503050406030204" pitchFamily="18" charset="0"/>
                <a:ea typeface="Cambria" panose="02040503050406030204" pitchFamily="18" charset="0"/>
              </a:rPr>
              <a:t>Nrdyshimit</a:t>
            </a:r>
            <a:r>
              <a:rPr lang="en-US" sz="2800" b="1" dirty="0">
                <a:solidFill>
                  <a:schemeClr val="accent1"/>
                </a:solidFill>
                <a:latin typeface="Cambria" panose="02040503050406030204" pitchFamily="18" charset="0"/>
                <a:ea typeface="Cambria" panose="02040503050406030204" pitchFamily="18" charset="0"/>
              </a:rPr>
              <a:t> </a:t>
            </a:r>
            <a:r>
              <a:rPr lang="en-US" sz="2800" b="1" dirty="0" err="1">
                <a:solidFill>
                  <a:schemeClr val="accent1"/>
                </a:solidFill>
                <a:latin typeface="Cambria" panose="02040503050406030204" pitchFamily="18" charset="0"/>
                <a:ea typeface="Cambria" panose="02040503050406030204" pitchFamily="18" charset="0"/>
              </a:rPr>
              <a:t>të</a:t>
            </a:r>
            <a:r>
              <a:rPr lang="en-US" sz="2800" b="1" dirty="0">
                <a:solidFill>
                  <a:schemeClr val="accent1"/>
                </a:solidFill>
                <a:latin typeface="Cambria" panose="02040503050406030204" pitchFamily="18" charset="0"/>
                <a:ea typeface="Cambria" panose="02040503050406030204" pitchFamily="18" charset="0"/>
              </a:rPr>
              <a:t> RRPP </a:t>
            </a:r>
            <a:r>
              <a:rPr lang="en-US" sz="2400" b="1" dirty="0">
                <a:solidFill>
                  <a:schemeClr val="accent1"/>
                </a:solidFill>
                <a:latin typeface="Cambria" panose="02040503050406030204" pitchFamily="18" charset="0"/>
                <a:ea typeface="Cambria" panose="02040503050406030204" pitchFamily="18" charset="0"/>
              </a:rPr>
              <a:t>(</a:t>
            </a:r>
            <a:r>
              <a:rPr lang="en-US" sz="2400" b="1" dirty="0" err="1">
                <a:solidFill>
                  <a:schemeClr val="accent1"/>
                </a:solidFill>
                <a:latin typeface="Cambria" panose="02040503050406030204" pitchFamily="18" charset="0"/>
                <a:ea typeface="Cambria" panose="02040503050406030204" pitchFamily="18" charset="0"/>
              </a:rPr>
              <a:t>neni</a:t>
            </a:r>
            <a:r>
              <a:rPr lang="en-US" sz="2400" b="1" dirty="0">
                <a:solidFill>
                  <a:schemeClr val="accent1"/>
                </a:solidFill>
                <a:latin typeface="Cambria" panose="02040503050406030204" pitchFamily="18" charset="0"/>
                <a:ea typeface="Cambria" panose="02040503050406030204" pitchFamily="18" charset="0"/>
              </a:rPr>
              <a:t> 1)</a:t>
            </a:r>
          </a:p>
          <a:p>
            <a:pPr>
              <a:defRPr/>
            </a:pPr>
            <a:endParaRPr lang="en-US" sz="2400" b="1" dirty="0">
              <a:solidFill>
                <a:schemeClr val="accent1"/>
              </a:solidFill>
              <a:latin typeface="Cambria" panose="02040503050406030204" pitchFamily="18" charset="0"/>
              <a:ea typeface="Cambria" panose="02040503050406030204" pitchFamily="18" charset="0"/>
            </a:endParaRPr>
          </a:p>
          <a:p>
            <a:pPr marL="457200" indent="-457200" algn="just">
              <a:buFont typeface="Arial" panose="020B0604020202020204" pitchFamily="34" charset="0"/>
              <a:buChar char="•"/>
              <a:defRPr/>
            </a:pPr>
            <a:r>
              <a:rPr lang="en-US" sz="2400" dirty="0" err="1">
                <a:effectLst/>
                <a:latin typeface="Cambria" panose="02040503050406030204" pitchFamily="18" charset="0"/>
                <a:ea typeface="Cambria" panose="02040503050406030204" pitchFamily="18" charset="0"/>
                <a:cs typeface="Times New Roman" panose="02020603050405020304" pitchFamily="18" charset="0"/>
              </a:rPr>
              <a:t>Plotësim</a:t>
            </a:r>
            <a:r>
              <a:rPr lang="en-US" sz="2400" dirty="0">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effectLst/>
                <a:latin typeface="Cambria" panose="02040503050406030204" pitchFamily="18" charset="0"/>
                <a:ea typeface="Cambria" panose="02040503050406030204" pitchFamily="18" charset="0"/>
                <a:cs typeface="Times New Roman" panose="02020603050405020304" pitchFamily="18" charset="0"/>
              </a:rPr>
              <a:t>Nrdyshimi</a:t>
            </a:r>
            <a:r>
              <a:rPr lang="en-US" sz="2400" dirty="0">
                <a:effectLst/>
                <a:latin typeface="Cambria" panose="02040503050406030204" pitchFamily="18" charset="0"/>
                <a:ea typeface="Cambria" panose="02040503050406030204" pitchFamily="18" charset="0"/>
                <a:cs typeface="Times New Roman" panose="02020603050405020304" pitchFamily="18" charset="0"/>
              </a:rPr>
              <a:t> </a:t>
            </a:r>
            <a:r>
              <a:rPr lang="en-US" sz="2400" dirty="0" err="1">
                <a:latin typeface="Cambria" panose="02040503050406030204" pitchFamily="18" charset="0"/>
                <a:ea typeface="Cambria" panose="02040503050406030204" pitchFamily="18" charset="0"/>
                <a:cs typeface="Times New Roman" panose="02020603050405020304" pitchFamily="18" charset="0"/>
              </a:rPr>
              <a:t>i</a:t>
            </a:r>
            <a:r>
              <a:rPr lang="en-US" sz="2400" dirty="0">
                <a:effectLst/>
                <a:latin typeface="Cambria" panose="02040503050406030204" pitchFamily="18" charset="0"/>
                <a:ea typeface="Cambria" panose="02040503050406030204" pitchFamily="18" charset="0"/>
                <a:cs typeface="Times New Roman" panose="02020603050405020304" pitchFamily="18" charset="0"/>
              </a:rPr>
              <a:t>  RRPP </a:t>
            </a:r>
            <a:r>
              <a:rPr lang="sq-AL" sz="2400" dirty="0">
                <a:effectLst/>
                <a:latin typeface="Cambria" panose="02040503050406030204" pitchFamily="18" charset="0"/>
                <a:ea typeface="Cambria" panose="02040503050406030204" pitchFamily="18" charset="0"/>
                <a:cs typeface="Times New Roman" panose="02020603050405020304" pitchFamily="18" charset="0"/>
              </a:rPr>
              <a:t>është nxjerr</a:t>
            </a:r>
            <a:r>
              <a:rPr lang="en-US" sz="2400" dirty="0">
                <a:effectLst/>
                <a:latin typeface="Cambria" panose="02040503050406030204" pitchFamily="18" charset="0"/>
                <a:ea typeface="Cambria" panose="02040503050406030204" pitchFamily="18" charset="0"/>
                <a:cs typeface="Times New Roman" panose="02020603050405020304" pitchFamily="18" charset="0"/>
              </a:rPr>
              <a:t>ë</a:t>
            </a:r>
            <a:r>
              <a:rPr lang="sq-AL" sz="2400" dirty="0">
                <a:effectLst/>
                <a:latin typeface="Cambria" panose="02040503050406030204" pitchFamily="18" charset="0"/>
                <a:ea typeface="Cambria" panose="02040503050406030204" pitchFamily="18" charset="0"/>
                <a:cs typeface="Times New Roman" panose="02020603050405020304" pitchFamily="18" charset="0"/>
              </a:rPr>
              <a:t> në pajtim me Nenin 87.2.4 të Ligjit Nr. 04/L-042 të Prokurimit Publik në Republikën e Kosovës, i ndryshuar dhe plotësuar me </a:t>
            </a:r>
            <a:r>
              <a:rPr lang="en-US" sz="2400" dirty="0">
                <a:effectLst/>
                <a:latin typeface="Cambria" panose="02040503050406030204" pitchFamily="18" charset="0"/>
                <a:ea typeface="Cambria" panose="02040503050406030204" pitchFamily="18" charset="0"/>
                <a:cs typeface="Times New Roman" panose="02020603050405020304" pitchFamily="18" charset="0"/>
              </a:rPr>
              <a:t>L</a:t>
            </a:r>
            <a:r>
              <a:rPr lang="sq-AL" sz="2400" dirty="0" err="1">
                <a:effectLst/>
                <a:latin typeface="Cambria" panose="02040503050406030204" pitchFamily="18" charset="0"/>
                <a:ea typeface="Cambria" panose="02040503050406030204" pitchFamily="18" charset="0"/>
                <a:cs typeface="Times New Roman" panose="02020603050405020304" pitchFamily="18" charset="0"/>
              </a:rPr>
              <a:t>igjin</a:t>
            </a:r>
            <a:r>
              <a:rPr lang="sq-AL" sz="2400" dirty="0">
                <a:effectLst/>
                <a:latin typeface="Cambria" panose="02040503050406030204" pitchFamily="18" charset="0"/>
                <a:ea typeface="Cambria" panose="02040503050406030204" pitchFamily="18" charset="0"/>
                <a:cs typeface="Times New Roman" panose="02020603050405020304" pitchFamily="18" charset="0"/>
              </a:rPr>
              <a:t> Nr. 04/L-237, </a:t>
            </a:r>
            <a:r>
              <a:rPr lang="en-US" sz="2400" dirty="0">
                <a:effectLst/>
                <a:latin typeface="Cambria" panose="02040503050406030204" pitchFamily="18" charset="0"/>
                <a:ea typeface="Cambria" panose="02040503050406030204" pitchFamily="18" charset="0"/>
                <a:cs typeface="Times New Roman" panose="02020603050405020304" pitchFamily="18" charset="0"/>
              </a:rPr>
              <a:t>L</a:t>
            </a:r>
            <a:r>
              <a:rPr lang="sq-AL" sz="2400" dirty="0" err="1">
                <a:effectLst/>
                <a:latin typeface="Cambria" panose="02040503050406030204" pitchFamily="18" charset="0"/>
                <a:ea typeface="Cambria" panose="02040503050406030204" pitchFamily="18" charset="0"/>
                <a:cs typeface="Times New Roman" panose="02020603050405020304" pitchFamily="18" charset="0"/>
              </a:rPr>
              <a:t>igjin</a:t>
            </a:r>
            <a:r>
              <a:rPr lang="sq-AL" sz="2400" dirty="0">
                <a:effectLst/>
                <a:latin typeface="Cambria" panose="02040503050406030204" pitchFamily="18" charset="0"/>
                <a:ea typeface="Cambria" panose="02040503050406030204" pitchFamily="18" charset="0"/>
                <a:cs typeface="Times New Roman" panose="02020603050405020304" pitchFamily="18" charset="0"/>
              </a:rPr>
              <a:t> Nr. 05/L-068 dhe </a:t>
            </a:r>
            <a:r>
              <a:rPr lang="en-US" sz="2400" dirty="0">
                <a:effectLst/>
                <a:latin typeface="Cambria" panose="02040503050406030204" pitchFamily="18" charset="0"/>
                <a:ea typeface="Cambria" panose="02040503050406030204" pitchFamily="18" charset="0"/>
                <a:cs typeface="Times New Roman" panose="02020603050405020304" pitchFamily="18" charset="0"/>
              </a:rPr>
              <a:t>L</a:t>
            </a:r>
            <a:r>
              <a:rPr lang="sq-AL" sz="2400" dirty="0" err="1">
                <a:effectLst/>
                <a:latin typeface="Cambria" panose="02040503050406030204" pitchFamily="18" charset="0"/>
                <a:ea typeface="Cambria" panose="02040503050406030204" pitchFamily="18" charset="0"/>
                <a:cs typeface="Times New Roman" panose="02020603050405020304" pitchFamily="18" charset="0"/>
              </a:rPr>
              <a:t>igjin</a:t>
            </a:r>
            <a:r>
              <a:rPr lang="sq-AL" sz="2400" dirty="0">
                <a:effectLst/>
                <a:latin typeface="Cambria" panose="02040503050406030204" pitchFamily="18" charset="0"/>
                <a:ea typeface="Cambria" panose="02040503050406030204" pitchFamily="18" charset="0"/>
                <a:cs typeface="Times New Roman" panose="02020603050405020304" pitchFamily="18" charset="0"/>
              </a:rPr>
              <a:t> Nr. 05/L-92 (këtu e tutje LPP)</a:t>
            </a:r>
            <a:endParaRPr lang="en-US" sz="2400" dirty="0">
              <a:effectLst/>
              <a:latin typeface="Cambria" panose="02040503050406030204" pitchFamily="18" charset="0"/>
              <a:ea typeface="Cambria" panose="02040503050406030204" pitchFamily="18" charset="0"/>
              <a:cs typeface="Times New Roman" panose="02020603050405020304" pitchFamily="18" charset="0"/>
            </a:endParaRPr>
          </a:p>
          <a:p>
            <a:pPr marL="457200" indent="-457200" algn="just">
              <a:buFont typeface="Arial" panose="020B0604020202020204" pitchFamily="34" charset="0"/>
              <a:buChar char="•"/>
              <a:defRPr/>
            </a:pPr>
            <a:r>
              <a:rPr lang="en-US" sz="2400" dirty="0" err="1">
                <a:latin typeface="Cambria" panose="02040503050406030204" pitchFamily="18" charset="0"/>
                <a:ea typeface="Cambria" panose="02040503050406030204" pitchFamily="18" charset="0"/>
                <a:cs typeface="Times New Roman" panose="02020603050405020304" pitchFamily="18" charset="0"/>
              </a:rPr>
              <a:t>Adresojnë</a:t>
            </a:r>
            <a:r>
              <a:rPr lang="en-US" sz="2400" dirty="0">
                <a:latin typeface="Cambria" panose="02040503050406030204" pitchFamily="18" charset="0"/>
                <a:ea typeface="Cambria" panose="02040503050406030204" pitchFamily="18" charset="0"/>
                <a:cs typeface="Times New Roman" panose="02020603050405020304" pitchFamily="18" charset="0"/>
              </a:rPr>
              <a:t> </a:t>
            </a:r>
            <a:r>
              <a:rPr lang="en-US" sz="2400" dirty="0" err="1">
                <a:latin typeface="Cambria" panose="02040503050406030204" pitchFamily="18" charset="0"/>
                <a:ea typeface="Cambria" panose="02040503050406030204" pitchFamily="18" charset="0"/>
                <a:cs typeface="Times New Roman" panose="02020603050405020304" pitchFamily="18" charset="0"/>
              </a:rPr>
              <a:t>sfidat</a:t>
            </a:r>
            <a:r>
              <a:rPr lang="en-US" sz="2400" dirty="0">
                <a:latin typeface="Cambria" panose="02040503050406030204" pitchFamily="18" charset="0"/>
                <a:ea typeface="Cambria" panose="02040503050406030204" pitchFamily="18" charset="0"/>
                <a:cs typeface="Times New Roman" panose="02020603050405020304" pitchFamily="18" charset="0"/>
              </a:rPr>
              <a:t> </a:t>
            </a:r>
            <a:r>
              <a:rPr lang="en-US" sz="2400" dirty="0" err="1">
                <a:latin typeface="Cambria" panose="02040503050406030204" pitchFamily="18" charset="0"/>
                <a:ea typeface="Cambria" panose="02040503050406030204" pitchFamily="18" charset="0"/>
                <a:cs typeface="Times New Roman" panose="02020603050405020304" pitchFamily="18" charset="0"/>
              </a:rPr>
              <a:t>dhe</a:t>
            </a:r>
            <a:r>
              <a:rPr lang="en-US" sz="2400" dirty="0">
                <a:latin typeface="Cambria" panose="02040503050406030204" pitchFamily="18" charset="0"/>
                <a:ea typeface="Cambria" panose="02040503050406030204" pitchFamily="18" charset="0"/>
                <a:cs typeface="Times New Roman" panose="02020603050405020304" pitchFamily="18" charset="0"/>
              </a:rPr>
              <a:t> </a:t>
            </a:r>
            <a:r>
              <a:rPr lang="en-US" sz="2400" dirty="0" err="1">
                <a:latin typeface="Cambria" panose="02040503050406030204" pitchFamily="18" charset="0"/>
                <a:ea typeface="Cambria" panose="02040503050406030204" pitchFamily="18" charset="0"/>
                <a:cs typeface="Times New Roman" panose="02020603050405020304" pitchFamily="18" charset="0"/>
              </a:rPr>
              <a:t>problemet</a:t>
            </a:r>
            <a:r>
              <a:rPr lang="en-US" sz="2400" dirty="0">
                <a:latin typeface="Cambria" panose="02040503050406030204" pitchFamily="18" charset="0"/>
                <a:ea typeface="Cambria" panose="02040503050406030204" pitchFamily="18" charset="0"/>
                <a:cs typeface="Times New Roman" panose="02020603050405020304" pitchFamily="18" charset="0"/>
              </a:rPr>
              <a:t> </a:t>
            </a:r>
            <a:r>
              <a:rPr lang="en-US" sz="2400" dirty="0" err="1">
                <a:latin typeface="Cambria" panose="02040503050406030204" pitchFamily="18" charset="0"/>
                <a:ea typeface="Cambria" panose="02040503050406030204" pitchFamily="18" charset="0"/>
                <a:cs typeface="Times New Roman" panose="02020603050405020304" pitchFamily="18" charset="0"/>
              </a:rPr>
              <a:t>gjatë</a:t>
            </a:r>
            <a:r>
              <a:rPr lang="en-US" sz="2400" dirty="0">
                <a:latin typeface="Cambria" panose="02040503050406030204" pitchFamily="18" charset="0"/>
                <a:ea typeface="Cambria" panose="02040503050406030204" pitchFamily="18" charset="0"/>
                <a:cs typeface="Times New Roman" panose="02020603050405020304" pitchFamily="18" charset="0"/>
              </a:rPr>
              <a:t> </a:t>
            </a:r>
            <a:r>
              <a:rPr lang="en-US" sz="2400" dirty="0" err="1">
                <a:latin typeface="Cambria" panose="02040503050406030204" pitchFamily="18" charset="0"/>
                <a:ea typeface="Cambria" panose="02040503050406030204" pitchFamily="18" charset="0"/>
                <a:cs typeface="Times New Roman" panose="02020603050405020304" pitchFamily="18" charset="0"/>
              </a:rPr>
              <a:t>zbatimit</a:t>
            </a:r>
            <a:r>
              <a:rPr lang="en-US" sz="2400" dirty="0">
                <a:latin typeface="Cambria" panose="02040503050406030204" pitchFamily="18" charset="0"/>
                <a:ea typeface="Cambria" panose="02040503050406030204" pitchFamily="18" charset="0"/>
                <a:cs typeface="Times New Roman" panose="02020603050405020304" pitchFamily="18" charset="0"/>
              </a:rPr>
              <a:t> </a:t>
            </a:r>
            <a:r>
              <a:rPr lang="en-US" sz="2400" dirty="0" err="1">
                <a:latin typeface="Cambria" panose="02040503050406030204" pitchFamily="18" charset="0"/>
                <a:ea typeface="Cambria" panose="02040503050406030204" pitchFamily="18" charset="0"/>
                <a:cs typeface="Times New Roman" panose="02020603050405020304" pitchFamily="18" charset="0"/>
              </a:rPr>
              <a:t>të</a:t>
            </a:r>
            <a:r>
              <a:rPr lang="en-US" sz="2400" dirty="0">
                <a:latin typeface="Cambria" panose="02040503050406030204" pitchFamily="18" charset="0"/>
                <a:ea typeface="Cambria" panose="02040503050406030204" pitchFamily="18" charset="0"/>
                <a:cs typeface="Times New Roman" panose="02020603050405020304" pitchFamily="18" charset="0"/>
              </a:rPr>
              <a:t> </a:t>
            </a:r>
            <a:r>
              <a:rPr lang="en-US" sz="2400" dirty="0" err="1">
                <a:latin typeface="Cambria" panose="02040503050406030204" pitchFamily="18" charset="0"/>
                <a:ea typeface="Cambria" panose="02040503050406030204" pitchFamily="18" charset="0"/>
                <a:cs typeface="Times New Roman" panose="02020603050405020304" pitchFamily="18" charset="0"/>
              </a:rPr>
              <a:t>Rregullores</a:t>
            </a:r>
            <a:r>
              <a:rPr lang="en-US" sz="2400" dirty="0">
                <a:latin typeface="Cambria" panose="02040503050406030204" pitchFamily="18" charset="0"/>
                <a:ea typeface="Cambria" panose="02040503050406030204" pitchFamily="18" charset="0"/>
                <a:cs typeface="Times New Roman" panose="02020603050405020304" pitchFamily="18" charset="0"/>
              </a:rPr>
              <a:t> </a:t>
            </a:r>
            <a:r>
              <a:rPr lang="en-US" sz="2400" dirty="0" err="1">
                <a:latin typeface="Cambria" panose="02040503050406030204" pitchFamily="18" charset="0"/>
                <a:ea typeface="Cambria" panose="02040503050406030204" pitchFamily="18" charset="0"/>
                <a:cs typeface="Times New Roman" panose="02020603050405020304" pitchFamily="18" charset="0"/>
              </a:rPr>
              <a:t>aktuale</a:t>
            </a:r>
            <a:r>
              <a:rPr lang="en-US" sz="2400" dirty="0">
                <a:latin typeface="Cambria" panose="02040503050406030204" pitchFamily="18" charset="0"/>
                <a:ea typeface="Cambria" panose="02040503050406030204" pitchFamily="18" charset="0"/>
                <a:cs typeface="Times New Roman" panose="02020603050405020304" pitchFamily="18" charset="0"/>
              </a:rPr>
              <a:t>;</a:t>
            </a:r>
            <a:endParaRPr lang="sq-AL" sz="2400" dirty="0">
              <a:latin typeface="Cambria" panose="02040503050406030204" pitchFamily="18" charset="0"/>
              <a:ea typeface="Cambria" panose="02040503050406030204" pitchFamily="18" charset="0"/>
              <a:cs typeface="Times New Roman" panose="02020603050405020304" pitchFamily="18" charset="0"/>
            </a:endParaRPr>
          </a:p>
          <a:p>
            <a:pPr marL="457200" indent="-457200" algn="just">
              <a:buFont typeface="Arial" panose="020B0604020202020204" pitchFamily="34" charset="0"/>
              <a:buChar char="•"/>
              <a:defRPr/>
            </a:pPr>
            <a:r>
              <a:rPr lang="en-US" sz="2400" dirty="0" err="1">
                <a:latin typeface="Cambria" panose="02040503050406030204" pitchFamily="18" charset="0"/>
                <a:ea typeface="Cambria" panose="02040503050406030204" pitchFamily="18" charset="0"/>
                <a:cs typeface="Times New Roman" panose="02020603050405020304" pitchFamily="18" charset="0"/>
              </a:rPr>
              <a:t>Përmirësojnë</a:t>
            </a:r>
            <a:r>
              <a:rPr lang="en-US" sz="2400" dirty="0">
                <a:latin typeface="Cambria" panose="02040503050406030204" pitchFamily="18" charset="0"/>
                <a:ea typeface="Cambria" panose="02040503050406030204" pitchFamily="18" charset="0"/>
                <a:cs typeface="Times New Roman" panose="02020603050405020304" pitchFamily="18" charset="0"/>
              </a:rPr>
              <a:t> </a:t>
            </a:r>
            <a:r>
              <a:rPr lang="en-US" sz="2400" dirty="0" err="1">
                <a:latin typeface="Cambria" panose="02040503050406030204" pitchFamily="18" charset="0"/>
                <a:ea typeface="Cambria" panose="02040503050406030204" pitchFamily="18" charset="0"/>
                <a:cs typeface="Times New Roman" panose="02020603050405020304" pitchFamily="18" charset="0"/>
              </a:rPr>
              <a:t>menaxhimin</a:t>
            </a:r>
            <a:r>
              <a:rPr lang="en-US" sz="2400" dirty="0">
                <a:latin typeface="Cambria" panose="02040503050406030204" pitchFamily="18" charset="0"/>
                <a:ea typeface="Cambria" panose="02040503050406030204" pitchFamily="18" charset="0"/>
                <a:cs typeface="Times New Roman" panose="02020603050405020304" pitchFamily="18" charset="0"/>
              </a:rPr>
              <a:t> e </a:t>
            </a:r>
            <a:r>
              <a:rPr lang="en-US" sz="2400" dirty="0" err="1">
                <a:latin typeface="Cambria" panose="02040503050406030204" pitchFamily="18" charset="0"/>
                <a:ea typeface="Cambria" panose="02040503050406030204" pitchFamily="18" charset="0"/>
                <a:cs typeface="Times New Roman" panose="02020603050405020304" pitchFamily="18" charset="0"/>
              </a:rPr>
              <a:t>aktiviteteve</a:t>
            </a:r>
            <a:r>
              <a:rPr lang="en-US" sz="2400" dirty="0">
                <a:latin typeface="Cambria" panose="02040503050406030204" pitchFamily="18" charset="0"/>
                <a:ea typeface="Cambria" panose="02040503050406030204" pitchFamily="18" charset="0"/>
                <a:cs typeface="Times New Roman" panose="02020603050405020304" pitchFamily="18" charset="0"/>
              </a:rPr>
              <a:t> </a:t>
            </a:r>
            <a:r>
              <a:rPr lang="en-US" sz="2400" dirty="0" err="1">
                <a:latin typeface="Cambria" panose="02040503050406030204" pitchFamily="18" charset="0"/>
                <a:ea typeface="Cambria" panose="02040503050406030204" pitchFamily="18" charset="0"/>
                <a:cs typeface="Times New Roman" panose="02020603050405020304" pitchFamily="18" charset="0"/>
              </a:rPr>
              <a:t>të</a:t>
            </a:r>
            <a:r>
              <a:rPr lang="en-US" sz="2400" dirty="0">
                <a:latin typeface="Cambria" panose="02040503050406030204" pitchFamily="18" charset="0"/>
                <a:ea typeface="Cambria" panose="02040503050406030204" pitchFamily="18" charset="0"/>
                <a:cs typeface="Times New Roman" panose="02020603050405020304" pitchFamily="18" charset="0"/>
              </a:rPr>
              <a:t> </a:t>
            </a:r>
            <a:r>
              <a:rPr lang="en-US" sz="2400" dirty="0" err="1">
                <a:latin typeface="Cambria" panose="02040503050406030204" pitchFamily="18" charset="0"/>
                <a:ea typeface="Cambria" panose="02040503050406030204" pitchFamily="18" charset="0"/>
                <a:cs typeface="Times New Roman" panose="02020603050405020304" pitchFamily="18" charset="0"/>
              </a:rPr>
              <a:t>prokurimit</a:t>
            </a:r>
            <a:r>
              <a:rPr lang="en-US" sz="2400" dirty="0">
                <a:latin typeface="Cambria" panose="02040503050406030204" pitchFamily="18" charset="0"/>
                <a:ea typeface="Cambria" panose="02040503050406030204" pitchFamily="18" charset="0"/>
                <a:cs typeface="Times New Roman" panose="02020603050405020304" pitchFamily="18" charset="0"/>
              </a:rPr>
              <a:t>;</a:t>
            </a:r>
            <a:endParaRPr lang="sq-AL" sz="2400" dirty="0">
              <a:latin typeface="Cambria" panose="02040503050406030204" pitchFamily="18" charset="0"/>
              <a:ea typeface="Cambria" panose="02040503050406030204" pitchFamily="18" charset="0"/>
              <a:cs typeface="Times New Roman" panose="02020603050405020304" pitchFamily="18" charset="0"/>
            </a:endParaRPr>
          </a:p>
          <a:p>
            <a:pPr marL="457200" indent="-457200" algn="just">
              <a:buFont typeface="Arial" panose="020B0604020202020204" pitchFamily="34" charset="0"/>
              <a:buChar char="•"/>
              <a:defRPr/>
            </a:pPr>
            <a:r>
              <a:rPr lang="en-US" sz="2400" dirty="0" err="1"/>
              <a:t>Përmirësojnë</a:t>
            </a:r>
            <a:r>
              <a:rPr lang="sq-AL" sz="2400" dirty="0"/>
              <a:t> efikasitetin, transparencën dhe kontrollin në procesin e prokurimeve</a:t>
            </a:r>
            <a:r>
              <a:rPr lang="en-US" sz="2400" dirty="0"/>
              <a:t>;</a:t>
            </a:r>
            <a:endParaRPr lang="sq-AL" sz="2400" dirty="0">
              <a:latin typeface="Cambria" panose="02040503050406030204" pitchFamily="18" charset="0"/>
              <a:ea typeface="Cambria" panose="02040503050406030204" pitchFamily="18" charset="0"/>
              <a:cs typeface="Times New Roman" panose="02020603050405020304" pitchFamily="18" charset="0"/>
            </a:endParaRPr>
          </a:p>
          <a:p>
            <a:pPr marL="457200" indent="-457200" algn="just">
              <a:buFont typeface="Arial" panose="020B0604020202020204" pitchFamily="34" charset="0"/>
              <a:buChar char="•"/>
              <a:defRPr/>
            </a:pPr>
            <a:r>
              <a:rPr lang="en-US" sz="2400" dirty="0" err="1">
                <a:latin typeface="Cambria" panose="02040503050406030204" pitchFamily="18" charset="0"/>
                <a:ea typeface="Cambria" panose="02040503050406030204" pitchFamily="18" charset="0"/>
                <a:cs typeface="Times New Roman" panose="02020603050405020304" pitchFamily="18" charset="0"/>
              </a:rPr>
              <a:t>Përmirësojnë</a:t>
            </a:r>
            <a:r>
              <a:rPr lang="en-US" sz="2400" dirty="0">
                <a:latin typeface="Cambria" panose="02040503050406030204" pitchFamily="18" charset="0"/>
                <a:ea typeface="Cambria" panose="02040503050406030204" pitchFamily="18" charset="0"/>
                <a:cs typeface="Times New Roman" panose="02020603050405020304" pitchFamily="18" charset="0"/>
              </a:rPr>
              <a:t> </a:t>
            </a:r>
            <a:r>
              <a:rPr lang="en-US" sz="2400" dirty="0" err="1">
                <a:latin typeface="Cambria" panose="02040503050406030204" pitchFamily="18" charset="0"/>
                <a:ea typeface="Cambria" panose="02040503050406030204" pitchFamily="18" charset="0"/>
                <a:cs typeface="Times New Roman" panose="02020603050405020304" pitchFamily="18" charset="0"/>
              </a:rPr>
              <a:t>menaxhimin</a:t>
            </a:r>
            <a:r>
              <a:rPr lang="en-US" sz="2400" dirty="0">
                <a:latin typeface="Cambria" panose="02040503050406030204" pitchFamily="18" charset="0"/>
                <a:ea typeface="Cambria" panose="02040503050406030204" pitchFamily="18" charset="0"/>
                <a:cs typeface="Times New Roman" panose="02020603050405020304" pitchFamily="18" charset="0"/>
              </a:rPr>
              <a:t> e </a:t>
            </a:r>
            <a:r>
              <a:rPr lang="en-US" sz="2400" dirty="0" err="1">
                <a:latin typeface="Cambria" panose="02040503050406030204" pitchFamily="18" charset="0"/>
                <a:ea typeface="Cambria" panose="02040503050406030204" pitchFamily="18" charset="0"/>
                <a:cs typeface="Times New Roman" panose="02020603050405020304" pitchFamily="18" charset="0"/>
              </a:rPr>
              <a:t>kontratave</a:t>
            </a:r>
            <a:r>
              <a:rPr lang="en-US" sz="2400" dirty="0">
                <a:latin typeface="Cambria" panose="02040503050406030204" pitchFamily="18" charset="0"/>
                <a:ea typeface="Cambria" panose="02040503050406030204" pitchFamily="18" charset="0"/>
                <a:cs typeface="Times New Roman" panose="02020603050405020304" pitchFamily="18" charset="0"/>
              </a:rPr>
              <a:t>;</a:t>
            </a:r>
            <a:endParaRPr lang="sq-AL" sz="2400" dirty="0">
              <a:latin typeface="Cambria" panose="02040503050406030204" pitchFamily="18" charset="0"/>
              <a:ea typeface="Cambria" panose="02040503050406030204" pitchFamily="18" charset="0"/>
              <a:cs typeface="Times New Roman" panose="02020603050405020304" pitchFamily="18" charset="0"/>
            </a:endParaRPr>
          </a:p>
          <a:p>
            <a:pPr marL="457200" indent="-457200" algn="just">
              <a:buFont typeface="Arial" panose="020B0604020202020204" pitchFamily="34" charset="0"/>
              <a:buChar char="•"/>
              <a:defRPr/>
            </a:pPr>
            <a:r>
              <a:rPr lang="sq-AL" sz="2400" dirty="0">
                <a:latin typeface="Cambria" panose="02040503050406030204" pitchFamily="18" charset="0"/>
                <a:ea typeface="Cambria" panose="02040503050406030204" pitchFamily="18" charset="0"/>
                <a:cs typeface="Times New Roman" panose="02020603050405020304" pitchFamily="18" charset="0"/>
              </a:rPr>
              <a:t>Të gjithë personat fizik dhe </a:t>
            </a:r>
            <a:r>
              <a:rPr lang="sq-AL" sz="2400" dirty="0" err="1">
                <a:latin typeface="Cambria" panose="02040503050406030204" pitchFamily="18" charset="0"/>
                <a:ea typeface="Cambria" panose="02040503050406030204" pitchFamily="18" charset="0"/>
                <a:cs typeface="Times New Roman" panose="02020603050405020304" pitchFamily="18" charset="0"/>
              </a:rPr>
              <a:t>jurdik</a:t>
            </a:r>
            <a:r>
              <a:rPr lang="sq-AL" sz="2400" dirty="0">
                <a:latin typeface="Cambria" panose="02040503050406030204" pitchFamily="18" charset="0"/>
                <a:ea typeface="Cambria" panose="02040503050406030204" pitchFamily="18" charset="0"/>
                <a:cs typeface="Times New Roman" panose="02020603050405020304" pitchFamily="18" charset="0"/>
              </a:rPr>
              <a:t> siç përkufizohen në LPP janë të obliguar të zbatojnë </a:t>
            </a:r>
            <a:r>
              <a:rPr lang="sq-AL" sz="2400" b="1" dirty="0">
                <a:latin typeface="Cambria" panose="02040503050406030204" pitchFamily="18" charset="0"/>
                <a:ea typeface="Cambria" panose="02040503050406030204" pitchFamily="18" charset="0"/>
                <a:cs typeface="Times New Roman" panose="02020603050405020304" pitchFamily="18" charset="0"/>
              </a:rPr>
              <a:t>LPP</a:t>
            </a:r>
            <a:r>
              <a:rPr lang="sq-AL" sz="2400" dirty="0">
                <a:latin typeface="Cambria" panose="02040503050406030204" pitchFamily="18" charset="0"/>
                <a:ea typeface="Cambria" panose="02040503050406030204" pitchFamily="18" charset="0"/>
                <a:cs typeface="Times New Roman" panose="02020603050405020304" pitchFamily="18" charset="0"/>
              </a:rPr>
              <a:t> dhe këtë </a:t>
            </a:r>
            <a:r>
              <a:rPr lang="sq-AL" sz="2400" b="1" dirty="0">
                <a:latin typeface="Cambria" panose="02040503050406030204" pitchFamily="18" charset="0"/>
                <a:ea typeface="Cambria" panose="02040503050406030204" pitchFamily="18" charset="0"/>
                <a:cs typeface="Times New Roman" panose="02020603050405020304" pitchFamily="18" charset="0"/>
              </a:rPr>
              <a:t>Rregullore</a:t>
            </a:r>
            <a:r>
              <a:rPr lang="en-US" sz="2400" b="1" dirty="0">
                <a:latin typeface="Cambria" panose="02040503050406030204" pitchFamily="18" charset="0"/>
                <a:ea typeface="Cambria" panose="02040503050406030204" pitchFamily="18" charset="0"/>
                <a:cs typeface="Times New Roman" panose="02020603050405020304" pitchFamily="18" charset="0"/>
              </a:rPr>
              <a:t> me </a:t>
            </a:r>
            <a:r>
              <a:rPr lang="en-US" sz="2400" b="1" dirty="0" err="1">
                <a:latin typeface="Cambria" panose="02040503050406030204" pitchFamily="18" charset="0"/>
                <a:ea typeface="Cambria" panose="02040503050406030204" pitchFamily="18" charset="0"/>
                <a:cs typeface="Times New Roman" panose="02020603050405020304" pitchFamily="18" charset="0"/>
              </a:rPr>
              <a:t>plotësim</a:t>
            </a:r>
            <a:r>
              <a:rPr lang="en-US" sz="2400" b="1" dirty="0">
                <a:latin typeface="Cambria" panose="02040503050406030204" pitchFamily="18" charset="0"/>
                <a:ea typeface="Cambria" panose="02040503050406030204" pitchFamily="18" charset="0"/>
                <a:cs typeface="Times New Roman" panose="02020603050405020304" pitchFamily="18" charset="0"/>
              </a:rPr>
              <a:t> </a:t>
            </a:r>
            <a:r>
              <a:rPr lang="en-US" sz="2400" b="1" dirty="0" err="1">
                <a:latin typeface="Cambria" panose="02040503050406030204" pitchFamily="18" charset="0"/>
                <a:ea typeface="Cambria" panose="02040503050406030204" pitchFamily="18" charset="0"/>
                <a:cs typeface="Times New Roman" panose="02020603050405020304" pitchFamily="18" charset="0"/>
              </a:rPr>
              <a:t>ndryshimet</a:t>
            </a:r>
            <a:r>
              <a:rPr lang="en-US" sz="2400" b="1" dirty="0">
                <a:latin typeface="Cambria" panose="02040503050406030204" pitchFamily="18" charset="0"/>
                <a:ea typeface="Cambria" panose="02040503050406030204" pitchFamily="18" charset="0"/>
                <a:cs typeface="Times New Roman" panose="02020603050405020304" pitchFamily="18" charset="0"/>
              </a:rPr>
              <a:t>.</a:t>
            </a:r>
            <a:endParaRPr lang="sq-AL" sz="2400" b="1" dirty="0">
              <a:latin typeface="Cambria" panose="02040503050406030204" pitchFamily="18" charset="0"/>
              <a:ea typeface="Cambria" panose="02040503050406030204" pitchFamily="18" charset="0"/>
              <a:cs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87766"/>
            <a:ext cx="8510588" cy="1075339"/>
          </a:xfrm>
        </p:spPr>
        <p:txBody>
          <a:bodyPr>
            <a:normAutofit/>
          </a:bodyPr>
          <a:lstStyle/>
          <a:p>
            <a:pPr algn="ctr"/>
            <a:r>
              <a:rPr lang="sq-AL" sz="2400" b="1" dirty="0">
                <a:solidFill>
                  <a:schemeClr val="accent5"/>
                </a:solidFill>
              </a:rPr>
              <a:t>Dëmet e likuiduara (Penalltitë) gjatë zbatimit të kontratës</a:t>
            </a:r>
            <a:r>
              <a:rPr lang="en-US" sz="2400" b="1" dirty="0">
                <a:solidFill>
                  <a:schemeClr val="accent5"/>
                </a:solidFill>
              </a:rPr>
              <a:t> </a:t>
            </a:r>
            <a:br>
              <a:rPr lang="en-US" sz="2400" b="1" dirty="0">
                <a:solidFill>
                  <a:schemeClr val="accent5"/>
                </a:solidFill>
              </a:rPr>
            </a:br>
            <a:r>
              <a:rPr lang="en-US" sz="2400" b="1" dirty="0">
                <a:solidFill>
                  <a:schemeClr val="accent5"/>
                </a:solidFill>
              </a:rPr>
              <a:t>(</a:t>
            </a:r>
            <a:r>
              <a:rPr lang="en-US" sz="2400" b="1" dirty="0" err="1">
                <a:solidFill>
                  <a:schemeClr val="accent5"/>
                </a:solidFill>
              </a:rPr>
              <a:t>neni</a:t>
            </a:r>
            <a:r>
              <a:rPr lang="en-US" sz="2400" b="1" dirty="0">
                <a:solidFill>
                  <a:schemeClr val="accent5"/>
                </a:solidFill>
              </a:rPr>
              <a:t> 71A) </a:t>
            </a:r>
            <a:r>
              <a:rPr lang="en-US" sz="2400" b="1" i="1" dirty="0" err="1">
                <a:solidFill>
                  <a:schemeClr val="accent5"/>
                </a:solidFill>
              </a:rPr>
              <a:t>vazhdim</a:t>
            </a:r>
            <a:endParaRPr lang="en-US" sz="2400" b="1" dirty="0">
              <a:solidFill>
                <a:schemeClr val="accent1">
                  <a:lumMod val="75000"/>
                </a:schemeClr>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55425" y="1393535"/>
            <a:ext cx="8842375" cy="4915840"/>
          </a:xfrm>
        </p:spPr>
        <p:txBody>
          <a:bodyPr>
            <a:normAutofit fontScale="92500" lnSpcReduction="10000"/>
          </a:bodyPr>
          <a:lstStyle/>
          <a:p>
            <a:pPr marL="0" indent="0" algn="just">
              <a:buNone/>
            </a:pPr>
            <a:r>
              <a:rPr lang="sq-AL" sz="2400" dirty="0">
                <a:latin typeface="Cambria" panose="02040503050406030204" pitchFamily="18" charset="0"/>
                <a:ea typeface="Cambria" panose="02040503050406030204" pitchFamily="18" charset="0"/>
              </a:rPr>
              <a:t>M</a:t>
            </a:r>
            <a:r>
              <a:rPr lang="en-US" sz="2400" dirty="0">
                <a:latin typeface="Cambria" panose="02040503050406030204" pitchFamily="18" charset="0"/>
                <a:ea typeface="Cambria" panose="02040503050406030204" pitchFamily="18" charset="0"/>
              </a:rPr>
              <a:t>K </a:t>
            </a:r>
            <a:r>
              <a:rPr lang="sq-AL" sz="2400" dirty="0">
                <a:latin typeface="Cambria" panose="02040503050406030204" pitchFamily="18" charset="0"/>
                <a:ea typeface="Cambria" panose="02040503050406030204" pitchFamily="18" charset="0"/>
              </a:rPr>
              <a:t>do të aplikojë penalltitë deri në max 10% sipas kushteve te kontratës, si dhe do të ndërmarrë njërin nga veprimet në vijim:</a:t>
            </a:r>
            <a:endParaRPr lang="en-US" sz="2400" dirty="0">
              <a:latin typeface="Cambria" panose="02040503050406030204" pitchFamily="18" charset="0"/>
              <a:ea typeface="Cambria" panose="02040503050406030204" pitchFamily="18" charset="0"/>
            </a:endParaRPr>
          </a:p>
          <a:p>
            <a:pPr marL="0" indent="0" algn="just">
              <a:buNone/>
            </a:pPr>
            <a:r>
              <a:rPr lang="sq-AL" sz="2400" dirty="0">
                <a:latin typeface="Cambria" panose="02040503050406030204" pitchFamily="18" charset="0"/>
                <a:ea typeface="Cambria" panose="02040503050406030204" pitchFamily="18" charset="0"/>
              </a:rPr>
              <a:t> </a:t>
            </a:r>
            <a:endParaRPr lang="en-US" sz="2400" dirty="0">
              <a:latin typeface="Cambria" panose="02040503050406030204" pitchFamily="18" charset="0"/>
              <a:ea typeface="Cambria" panose="02040503050406030204" pitchFamily="18" charset="0"/>
            </a:endParaRPr>
          </a:p>
          <a:p>
            <a:pPr marL="457200" lvl="0" indent="-457200" algn="just">
              <a:buFont typeface="+mj-lt"/>
              <a:buAutoNum type="alphaLcParenR"/>
            </a:pPr>
            <a:r>
              <a:rPr lang="sq-AL" sz="2400" dirty="0">
                <a:latin typeface="Cambria" panose="02040503050406030204" pitchFamily="18" charset="0"/>
                <a:ea typeface="Cambria" panose="02040503050406030204" pitchFamily="18" charset="0"/>
              </a:rPr>
              <a:t>Do t’i rekomandojë ZPP-së dhe ZKA-së </a:t>
            </a:r>
            <a:r>
              <a:rPr lang="sq-AL" sz="2400" b="1" dirty="0">
                <a:solidFill>
                  <a:srgbClr val="FF0000"/>
                </a:solidFill>
                <a:latin typeface="Cambria" panose="02040503050406030204" pitchFamily="18" charset="0"/>
                <a:ea typeface="Cambria" panose="02040503050406030204" pitchFamily="18" charset="0"/>
              </a:rPr>
              <a:t>shkëputjen e kontratës </a:t>
            </a:r>
            <a:r>
              <a:rPr lang="sq-AL" sz="2400" dirty="0">
                <a:latin typeface="Cambria" panose="02040503050406030204" pitchFamily="18" charset="0"/>
                <a:ea typeface="Cambria" panose="02040503050406030204" pitchFamily="18" charset="0"/>
              </a:rPr>
              <a:t>dhe </a:t>
            </a:r>
            <a:r>
              <a:rPr lang="sq-AL" sz="2400" b="1" dirty="0">
                <a:solidFill>
                  <a:srgbClr val="FF0000"/>
                </a:solidFill>
                <a:latin typeface="Cambria" panose="02040503050406030204" pitchFamily="18" charset="0"/>
                <a:ea typeface="Cambria" panose="02040503050406030204" pitchFamily="18" charset="0"/>
              </a:rPr>
              <a:t>konfiskimin e sigurisë së ekzekutimit </a:t>
            </a:r>
            <a:r>
              <a:rPr lang="sq-AL" sz="2400" dirty="0">
                <a:latin typeface="Cambria" panose="02040503050406030204" pitchFamily="18" charset="0"/>
                <a:ea typeface="Cambria" panose="02040503050406030204" pitchFamily="18" charset="0"/>
              </a:rPr>
              <a:t>të kontratës; ose</a:t>
            </a:r>
            <a:r>
              <a:rPr lang="en-US" sz="2400" dirty="0">
                <a:latin typeface="Cambria" panose="02040503050406030204" pitchFamily="18" charset="0"/>
                <a:ea typeface="Cambria" panose="02040503050406030204" pitchFamily="18" charset="0"/>
              </a:rPr>
              <a:t> D</a:t>
            </a:r>
            <a:r>
              <a:rPr lang="sq-AL" sz="2400" dirty="0">
                <a:latin typeface="Cambria" panose="02040503050406030204" pitchFamily="18" charset="0"/>
                <a:ea typeface="Cambria" panose="02040503050406030204" pitchFamily="18" charset="0"/>
              </a:rPr>
              <a:t>o t’i rekomandojë ZPP-së dhe ZKA-së </a:t>
            </a:r>
            <a:r>
              <a:rPr lang="sq-AL" sz="2400" b="1" dirty="0">
                <a:solidFill>
                  <a:srgbClr val="FF0000"/>
                </a:solidFill>
                <a:latin typeface="Cambria" panose="02040503050406030204" pitchFamily="18" charset="0"/>
                <a:ea typeface="Cambria" panose="02040503050406030204" pitchFamily="18" charset="0"/>
              </a:rPr>
              <a:t>vazhdimin e realizimit të kontratës, </a:t>
            </a:r>
            <a:r>
              <a:rPr lang="sq-AL" sz="2400" dirty="0">
                <a:latin typeface="Cambria" panose="02040503050406030204" pitchFamily="18" charset="0"/>
                <a:ea typeface="Cambria" panose="02040503050406030204" pitchFamily="18" charset="0"/>
              </a:rPr>
              <a:t>në rastet kur MK konsideron se shkëputja e kontratës nuk është në fav</a:t>
            </a:r>
            <a:r>
              <a:rPr lang="en-US" sz="2400" dirty="0">
                <a:latin typeface="Cambria" panose="02040503050406030204" pitchFamily="18" charset="0"/>
                <a:ea typeface="Cambria" panose="02040503050406030204" pitchFamily="18" charset="0"/>
              </a:rPr>
              <a:t>or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AK </a:t>
            </a:r>
            <a:r>
              <a:rPr lang="sq-AL" sz="2400" dirty="0">
                <a:latin typeface="Cambria" panose="02040503050406030204" pitchFamily="18" charset="0"/>
                <a:ea typeface="Cambria" panose="02040503050406030204" pitchFamily="18" charset="0"/>
              </a:rPr>
              <a:t>dhe se shkëputja e kontratës do të krijonte dëme më të mëdha p</a:t>
            </a:r>
            <a:r>
              <a:rPr lang="en-US" sz="2400" dirty="0" err="1">
                <a:latin typeface="Cambria" panose="02040503050406030204" pitchFamily="18" charset="0"/>
                <a:ea typeface="Cambria" panose="02040503050406030204" pitchFamily="18" charset="0"/>
              </a:rPr>
              <a:t>ër</a:t>
            </a:r>
            <a:r>
              <a:rPr lang="en-US" sz="2400" dirty="0">
                <a:latin typeface="Cambria" panose="02040503050406030204" pitchFamily="18" charset="0"/>
                <a:ea typeface="Cambria" panose="02040503050406030204" pitchFamily="18" charset="0"/>
              </a:rPr>
              <a:t> AK</a:t>
            </a:r>
            <a:r>
              <a:rPr lang="sq-AL" sz="2400" dirty="0">
                <a:latin typeface="Cambria" panose="02040503050406030204" pitchFamily="18" charset="0"/>
                <a:ea typeface="Cambria" panose="02040503050406030204" pitchFamily="18" charset="0"/>
              </a:rPr>
              <a:t>. </a:t>
            </a:r>
            <a:endParaRPr lang="en-US" sz="2400" dirty="0">
              <a:latin typeface="Cambria" panose="02040503050406030204" pitchFamily="18" charset="0"/>
              <a:ea typeface="Cambria" panose="02040503050406030204" pitchFamily="18" charset="0"/>
            </a:endParaRPr>
          </a:p>
          <a:p>
            <a:pPr marL="0" lvl="0" indent="0" algn="just">
              <a:buNone/>
            </a:pPr>
            <a:endParaRPr lang="en-US" sz="2400" dirty="0">
              <a:latin typeface="Cambria" panose="02040503050406030204" pitchFamily="18" charset="0"/>
              <a:ea typeface="Cambria" panose="02040503050406030204" pitchFamily="18" charset="0"/>
            </a:endParaRPr>
          </a:p>
          <a:p>
            <a:pPr lvl="0" algn="just">
              <a:buFont typeface="Wingdings" panose="05000000000000000000" pitchFamily="2" charset="2"/>
              <a:buChar char="ü"/>
            </a:pPr>
            <a:r>
              <a:rPr lang="en-US" sz="2400" dirty="0">
                <a:latin typeface="Cambria" panose="02040503050406030204" pitchFamily="18" charset="0"/>
                <a:ea typeface="Cambria" panose="02040503050406030204" pitchFamily="18" charset="0"/>
              </a:rPr>
              <a:t> </a:t>
            </a:r>
            <a:r>
              <a:rPr lang="sq-AL" sz="2400" dirty="0">
                <a:latin typeface="Cambria" panose="02040503050406030204" pitchFamily="18" charset="0"/>
                <a:ea typeface="Cambria" panose="02040503050406030204" pitchFamily="18" charset="0"/>
              </a:rPr>
              <a:t>Në këtë rast në komunikim me Kontraktorin duhet të vendosin afatet kohore shtesë për liferim në mënyrë që MK të jetë në gjendje të marrë masa në rast të tejkalimit të tyre. </a:t>
            </a:r>
            <a:endParaRPr lang="en-US" sz="2400" dirty="0">
              <a:latin typeface="Cambria" panose="02040503050406030204" pitchFamily="18" charset="0"/>
              <a:ea typeface="Cambria" panose="02040503050406030204" pitchFamily="18" charset="0"/>
            </a:endParaRPr>
          </a:p>
          <a:p>
            <a:pPr lvl="0" algn="just">
              <a:buFont typeface="Wingdings" panose="05000000000000000000" pitchFamily="2" charset="2"/>
              <a:buChar char="ü"/>
            </a:pPr>
            <a:r>
              <a:rPr lang="en-US" sz="2400" dirty="0">
                <a:latin typeface="Cambria" panose="02040503050406030204" pitchFamily="18" charset="0"/>
                <a:ea typeface="Cambria" panose="02040503050406030204" pitchFamily="18" charset="0"/>
              </a:rPr>
              <a:t> </a:t>
            </a:r>
            <a:r>
              <a:rPr lang="sq-AL" sz="2400" dirty="0">
                <a:latin typeface="Cambria" panose="02040503050406030204" pitchFamily="18" charset="0"/>
                <a:ea typeface="Cambria" panose="02040503050406030204" pitchFamily="18" charset="0"/>
              </a:rPr>
              <a:t>MK duhet që të njoftoj Kontraktorin për vazhdim të realizimit të kontratës dhe të paralajmëroj që nëse përsëritet prapë situata e njëjt</a:t>
            </a:r>
            <a:r>
              <a:rPr lang="en-US" sz="2400" dirty="0">
                <a:latin typeface="Cambria" panose="02040503050406030204" pitchFamily="18" charset="0"/>
                <a:ea typeface="Cambria" panose="02040503050406030204" pitchFamily="18" charset="0"/>
              </a:rPr>
              <a:t>ë,</a:t>
            </a:r>
            <a:r>
              <a:rPr lang="sq-AL" sz="2400" dirty="0">
                <a:latin typeface="Cambria" panose="02040503050406030204" pitchFamily="18" charset="0"/>
                <a:ea typeface="Cambria" panose="02040503050406030204" pitchFamily="18" charset="0"/>
              </a:rPr>
              <a:t> do të merren masa për shkëputje të kontratës.</a:t>
            </a:r>
            <a:endParaRPr lang="en-US" sz="2400" dirty="0">
              <a:latin typeface="Cambria" panose="02040503050406030204" pitchFamily="18" charset="0"/>
              <a:ea typeface="Cambria" panose="02040503050406030204" pitchFamily="18" charset="0"/>
            </a:endParaRPr>
          </a:p>
          <a:p>
            <a:endParaRPr lang="en-US" sz="2400" dirty="0">
              <a:latin typeface="Cambria" panose="02040503050406030204" pitchFamily="18" charset="0"/>
              <a:ea typeface="Cambria" panose="02040503050406030204" pitchFamily="18" charset="0"/>
            </a:endParaRPr>
          </a:p>
        </p:txBody>
      </p:sp>
      <p:sp>
        <p:nvSpPr>
          <p:cNvPr id="5" name="Slide Number Placeholder 4"/>
          <p:cNvSpPr>
            <a:spLocks noGrp="1"/>
          </p:cNvSpPr>
          <p:nvPr>
            <p:ph type="sldNum" sz="quarter" idx="12"/>
          </p:nvPr>
        </p:nvSpPr>
        <p:spPr/>
        <p:txBody>
          <a:bodyPr/>
          <a:lstStyle/>
          <a:p>
            <a:pPr>
              <a:defRPr/>
            </a:pPr>
            <a:fld id="{27D149EC-AD9C-499E-93F6-B952DDA697AE}" type="slidenum">
              <a:rPr lang="en-US" altLang="en-US" smtClean="0"/>
              <a:pPr>
                <a:defRPr/>
              </a:pPr>
              <a:t>40</a:t>
            </a:fld>
            <a:endParaRPr lang="en-US" altLang="en-US"/>
          </a:p>
        </p:txBody>
      </p:sp>
    </p:spTree>
    <p:extLst>
      <p:ext uri="{BB962C8B-B14F-4D97-AF65-F5344CB8AC3E}">
        <p14:creationId xmlns:p14="http://schemas.microsoft.com/office/powerpoint/2010/main" val="12483483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2981"/>
            <a:ext cx="7772400" cy="384050"/>
          </a:xfrm>
        </p:spPr>
        <p:txBody>
          <a:bodyPr>
            <a:normAutofit fontScale="90000"/>
          </a:bodyPr>
          <a:lstStyle/>
          <a:p>
            <a:r>
              <a:rPr lang="en-US" sz="2400" b="1" dirty="0" err="1">
                <a:solidFill>
                  <a:schemeClr val="accent1">
                    <a:lumMod val="75000"/>
                  </a:schemeClr>
                </a:solidFill>
                <a:latin typeface="Cambria" panose="02040503050406030204" pitchFamily="18" charset="0"/>
                <a:ea typeface="Cambria" panose="02040503050406030204" pitchFamily="18" charset="0"/>
              </a:rPr>
              <a:t>Ndërprerja</a:t>
            </a:r>
            <a:r>
              <a:rPr lang="en-US" sz="2400" b="1" dirty="0">
                <a:solidFill>
                  <a:schemeClr val="accent1">
                    <a:lumMod val="75000"/>
                  </a:schemeClr>
                </a:solidFill>
                <a:latin typeface="Cambria" panose="02040503050406030204" pitchFamily="18" charset="0"/>
                <a:ea typeface="Cambria" panose="02040503050406030204" pitchFamily="18" charset="0"/>
              </a:rPr>
              <a:t> e </a:t>
            </a:r>
            <a:r>
              <a:rPr lang="en-US" sz="2400" b="1" dirty="0" err="1">
                <a:solidFill>
                  <a:schemeClr val="accent1">
                    <a:lumMod val="75000"/>
                  </a:schemeClr>
                </a:solidFill>
                <a:latin typeface="Cambria" panose="02040503050406030204" pitchFamily="18" charset="0"/>
                <a:ea typeface="Cambria" panose="02040503050406030204" pitchFamily="18" charset="0"/>
              </a:rPr>
              <a:t>kontratës</a:t>
            </a:r>
            <a:r>
              <a:rPr lang="en-US" sz="2400" b="1" dirty="0">
                <a:solidFill>
                  <a:schemeClr val="accent1">
                    <a:lumMod val="75000"/>
                  </a:schemeClr>
                </a:solidFill>
                <a:latin typeface="Cambria" panose="02040503050406030204" pitchFamily="18" charset="0"/>
                <a:ea typeface="Cambria" panose="02040503050406030204" pitchFamily="18" charset="0"/>
              </a:rPr>
              <a:t> (</a:t>
            </a:r>
            <a:r>
              <a:rPr lang="en-US" sz="2400" b="1" dirty="0" err="1">
                <a:solidFill>
                  <a:schemeClr val="accent1">
                    <a:lumMod val="75000"/>
                  </a:schemeClr>
                </a:solidFill>
                <a:latin typeface="Cambria" panose="02040503050406030204" pitchFamily="18" charset="0"/>
                <a:ea typeface="Cambria" panose="02040503050406030204" pitchFamily="18" charset="0"/>
              </a:rPr>
              <a:t>neni</a:t>
            </a:r>
            <a:r>
              <a:rPr lang="en-US" sz="2400" b="1" dirty="0">
                <a:solidFill>
                  <a:schemeClr val="accent1">
                    <a:lumMod val="75000"/>
                  </a:schemeClr>
                </a:solidFill>
                <a:latin typeface="Cambria" panose="02040503050406030204" pitchFamily="18" charset="0"/>
                <a:ea typeface="Cambria" panose="02040503050406030204" pitchFamily="18" charset="0"/>
              </a:rPr>
              <a:t> 72) </a:t>
            </a:r>
          </a:p>
        </p:txBody>
      </p:sp>
      <p:sp>
        <p:nvSpPr>
          <p:cNvPr id="3" name="Subtitle 2"/>
          <p:cNvSpPr>
            <a:spLocks noGrp="1"/>
          </p:cNvSpPr>
          <p:nvPr>
            <p:ph type="subTitle" idx="1"/>
          </p:nvPr>
        </p:nvSpPr>
        <p:spPr>
          <a:xfrm>
            <a:off x="232235" y="663840"/>
            <a:ext cx="8717935" cy="6194160"/>
          </a:xfrm>
        </p:spPr>
        <p:txBody>
          <a:bodyPr>
            <a:noAutofit/>
          </a:bodyPr>
          <a:lstStyle/>
          <a:p>
            <a:pPr marL="628650" lvl="1" indent="-285750" algn="just">
              <a:buFont typeface="Wingdings" panose="05000000000000000000" pitchFamily="2" charset="2"/>
              <a:buChar char="q"/>
            </a:pPr>
            <a:r>
              <a:rPr lang="en-US" sz="2000" dirty="0">
                <a:latin typeface="Cambria" panose="02040503050406030204" pitchFamily="18" charset="0"/>
                <a:ea typeface="Cambria" panose="02040503050406030204" pitchFamily="18" charset="0"/>
              </a:rPr>
              <a:t>P</a:t>
            </a:r>
            <a:r>
              <a:rPr lang="sq-AL" sz="2000" dirty="0">
                <a:latin typeface="Cambria" panose="02040503050406030204" pitchFamily="18" charset="0"/>
                <a:ea typeface="Cambria" panose="02040503050406030204" pitchFamily="18" charset="0"/>
              </a:rPr>
              <a:t>rocesi i ndërprerjes së kontratës zhvillohet kur </a:t>
            </a:r>
            <a:r>
              <a:rPr lang="sq-AL" sz="2000" b="1" dirty="0">
                <a:solidFill>
                  <a:srgbClr val="FF0000"/>
                </a:solidFill>
                <a:latin typeface="Cambria" panose="02040503050406030204" pitchFamily="18" charset="0"/>
                <a:ea typeface="Cambria" panose="02040503050406030204" pitchFamily="18" charset="0"/>
              </a:rPr>
              <a:t>njëra palë e kontratës bën shkelje thelbësore të termave dhe kushteve të kontratës, </a:t>
            </a:r>
            <a:r>
              <a:rPr lang="sq-AL" sz="2000" dirty="0">
                <a:latin typeface="Cambria" panose="02040503050406030204" pitchFamily="18" charset="0"/>
                <a:ea typeface="Cambria" panose="02040503050406030204" pitchFamily="18" charset="0"/>
              </a:rPr>
              <a:t>ose kur </a:t>
            </a:r>
            <a:r>
              <a:rPr lang="sq-AL" sz="2000" b="1" dirty="0">
                <a:solidFill>
                  <a:srgbClr val="FF0000"/>
                </a:solidFill>
                <a:latin typeface="Cambria" panose="02040503050406030204" pitchFamily="18" charset="0"/>
                <a:ea typeface="Cambria" panose="02040503050406030204" pitchFamily="18" charset="0"/>
              </a:rPr>
              <a:t>si pasojë e një force madhore </a:t>
            </a:r>
            <a:r>
              <a:rPr lang="sq-AL" sz="2000" dirty="0">
                <a:latin typeface="Cambria" panose="02040503050406030204" pitchFamily="18" charset="0"/>
                <a:ea typeface="Cambria" panose="02040503050406030204" pitchFamily="18" charset="0"/>
              </a:rPr>
              <a:t>nuk mund të realizohet kontrata. </a:t>
            </a:r>
            <a:endParaRPr lang="en-US" sz="2000" dirty="0">
              <a:latin typeface="Cambria" panose="02040503050406030204" pitchFamily="18" charset="0"/>
              <a:ea typeface="Cambria" panose="02040503050406030204" pitchFamily="18" charset="0"/>
            </a:endParaRPr>
          </a:p>
          <a:p>
            <a:pPr algn="just"/>
            <a:r>
              <a:rPr lang="sq-AL" sz="2000" dirty="0">
                <a:latin typeface="Cambria" panose="02040503050406030204" pitchFamily="18" charset="0"/>
                <a:ea typeface="Cambria" panose="02040503050406030204" pitchFamily="18" charset="0"/>
              </a:rPr>
              <a:t> </a:t>
            </a:r>
            <a:endParaRPr lang="en-US" sz="2000" dirty="0">
              <a:latin typeface="Cambria" panose="02040503050406030204" pitchFamily="18" charset="0"/>
              <a:ea typeface="Cambria" panose="02040503050406030204" pitchFamily="18" charset="0"/>
            </a:endParaRPr>
          </a:p>
          <a:p>
            <a:pPr marL="628650" lvl="1" indent="-285750" algn="just">
              <a:buFont typeface="Wingdings" panose="05000000000000000000" pitchFamily="2" charset="2"/>
              <a:buChar char="Ø"/>
            </a:pPr>
            <a:r>
              <a:rPr lang="sq-AL" sz="2000" dirty="0">
                <a:latin typeface="Cambria" panose="02040503050406030204" pitchFamily="18" charset="0"/>
                <a:ea typeface="Cambria" panose="02040503050406030204" pitchFamily="18" charset="0"/>
              </a:rPr>
              <a:t> </a:t>
            </a:r>
            <a:r>
              <a:rPr lang="sq-AL" sz="2000" b="1" dirty="0">
                <a:solidFill>
                  <a:srgbClr val="FF0000"/>
                </a:solidFill>
                <a:latin typeface="Cambria" panose="02040503050406030204" pitchFamily="18" charset="0"/>
                <a:ea typeface="Cambria" panose="02040503050406030204" pitchFamily="18" charset="0"/>
              </a:rPr>
              <a:t>Në rast të shkeljeve nga ana e kontraktorit</a:t>
            </a:r>
            <a:r>
              <a:rPr lang="en-US" sz="2000" dirty="0">
                <a:latin typeface="Cambria" panose="02040503050406030204" pitchFamily="18" charset="0"/>
                <a:ea typeface="Cambria" panose="02040503050406030204" pitchFamily="18" charset="0"/>
              </a:rPr>
              <a:t>:</a:t>
            </a:r>
            <a:r>
              <a:rPr lang="sq-AL" sz="2000" dirty="0">
                <a:latin typeface="Cambria" panose="02040503050406030204" pitchFamily="18" charset="0"/>
                <a:ea typeface="Cambria" panose="02040503050406030204" pitchFamily="18" charset="0"/>
              </a:rPr>
              <a:t> Menaxheri i Kontratës evidenton shkeljet e kushteve të kontratës, vlerëson nëse duhet të ndërpritet një kontratë, dhe i dorëzon rekomandim për ndërprerje te Njesia e Prokurimit, i cili përfshinë:</a:t>
            </a:r>
            <a:endParaRPr lang="en-US" sz="2000" dirty="0">
              <a:latin typeface="Cambria" panose="02040503050406030204" pitchFamily="18" charset="0"/>
              <a:ea typeface="Cambria" panose="02040503050406030204" pitchFamily="18" charset="0"/>
            </a:endParaRPr>
          </a:p>
          <a:p>
            <a:pPr lvl="1" algn="just"/>
            <a:endParaRPr lang="en-US" sz="2000" dirty="0">
              <a:latin typeface="Cambria" panose="02040503050406030204" pitchFamily="18" charset="0"/>
              <a:ea typeface="Cambria" panose="02040503050406030204" pitchFamily="18" charset="0"/>
            </a:endParaRPr>
          </a:p>
          <a:p>
            <a:pPr marL="628650" lvl="1" indent="-285750" algn="just">
              <a:buFont typeface="Wingdings" panose="05000000000000000000" pitchFamily="2" charset="2"/>
              <a:buChar char="Ø"/>
            </a:pPr>
            <a:r>
              <a:rPr lang="sq-AL" sz="2000" dirty="0">
                <a:latin typeface="Cambria" panose="02040503050406030204" pitchFamily="18" charset="0"/>
                <a:ea typeface="Cambria" panose="02040503050406030204" pitchFamily="18" charset="0"/>
              </a:rPr>
              <a:t>ZPP dhe ZKA shqyrtojnë rekomandimin për ndërprerjen e kontratës dhe në rast se vendosin për aprovimin e rekomandimit, ZPP menjëherë fillon procedurat për ndërprerjen e kontratës, duke e njoftuar kontraktorin për fillimin e procedurave dhe arsyet për ndërprerjen e kontratës. </a:t>
            </a:r>
            <a:endParaRPr lang="en-US" sz="2000" dirty="0">
              <a:latin typeface="Cambria" panose="02040503050406030204" pitchFamily="18" charset="0"/>
              <a:ea typeface="Cambria" panose="02040503050406030204" pitchFamily="18" charset="0"/>
            </a:endParaRPr>
          </a:p>
          <a:p>
            <a:pPr algn="just"/>
            <a:r>
              <a:rPr lang="sq-AL" sz="2000" dirty="0">
                <a:latin typeface="Cambria" panose="02040503050406030204" pitchFamily="18" charset="0"/>
                <a:ea typeface="Cambria" panose="02040503050406030204" pitchFamily="18" charset="0"/>
              </a:rPr>
              <a:t> </a:t>
            </a:r>
            <a:endParaRPr lang="en-US" sz="2000" dirty="0">
              <a:latin typeface="Cambria" panose="02040503050406030204" pitchFamily="18" charset="0"/>
              <a:ea typeface="Cambria" panose="02040503050406030204" pitchFamily="18" charset="0"/>
            </a:endParaRPr>
          </a:p>
          <a:p>
            <a:pPr marL="628650" lvl="1" indent="-285750" algn="just">
              <a:buFont typeface="Wingdings" panose="05000000000000000000" pitchFamily="2" charset="2"/>
              <a:buChar char="Ø"/>
            </a:pPr>
            <a:r>
              <a:rPr lang="sq-AL" sz="2000" b="1" dirty="0">
                <a:latin typeface="Cambria" panose="02040503050406030204" pitchFamily="18" charset="0"/>
                <a:ea typeface="Cambria" panose="02040503050406030204" pitchFamily="18" charset="0"/>
              </a:rPr>
              <a:t>Kontrata konsiderohet e ndërprerë kur Vendimi për ndërprerje i ZKA dhe Zyrtarit Përgjegjës të Prokurimit bëhet i plotfuqishëm. </a:t>
            </a:r>
            <a:r>
              <a:rPr lang="sq-AL" sz="2000" b="1" dirty="0">
                <a:solidFill>
                  <a:srgbClr val="FF0000"/>
                </a:solidFill>
                <a:latin typeface="Cambria" panose="02040503050406030204" pitchFamily="18" charset="0"/>
                <a:ea typeface="Cambria" panose="02040503050406030204" pitchFamily="18" charset="0"/>
              </a:rPr>
              <a:t>Vendimi bëhet i plotëfuqishëm </a:t>
            </a:r>
            <a:r>
              <a:rPr lang="sq-AL" sz="2000" dirty="0">
                <a:latin typeface="Cambria" panose="02040503050406030204" pitchFamily="18" charset="0"/>
                <a:ea typeface="Cambria" panose="02040503050406030204" pitchFamily="18" charset="0"/>
              </a:rPr>
              <a:t>kur nënshkruhet nga Z</a:t>
            </a:r>
            <a:r>
              <a:rPr lang="en-US" sz="2000" dirty="0">
                <a:latin typeface="Cambria" panose="02040503050406030204" pitchFamily="18" charset="0"/>
                <a:ea typeface="Cambria" panose="02040503050406030204" pitchFamily="18" charset="0"/>
              </a:rPr>
              <a:t>KA </a:t>
            </a:r>
            <a:r>
              <a:rPr lang="en-US" sz="2000" dirty="0" err="1">
                <a:latin typeface="Cambria" panose="02040503050406030204" pitchFamily="18" charset="0"/>
                <a:ea typeface="Cambria" panose="02040503050406030204" pitchFamily="18" charset="0"/>
              </a:rPr>
              <a:t>dhe</a:t>
            </a:r>
            <a:r>
              <a:rPr lang="en-US" sz="2000" dirty="0">
                <a:latin typeface="Cambria" panose="02040503050406030204" pitchFamily="18" charset="0"/>
                <a:ea typeface="Cambria" panose="02040503050406030204" pitchFamily="18" charset="0"/>
              </a:rPr>
              <a:t> ZPP</a:t>
            </a:r>
            <a:r>
              <a:rPr lang="sq-AL" sz="2000" dirty="0">
                <a:latin typeface="Cambria" panose="02040503050406030204" pitchFamily="18" charset="0"/>
                <a:ea typeface="Cambria" panose="02040503050406030204" pitchFamily="18" charset="0"/>
              </a:rPr>
              <a:t>. </a:t>
            </a:r>
            <a:endParaRPr lang="en-US" sz="2000" dirty="0">
              <a:latin typeface="Cambria" panose="02040503050406030204" pitchFamily="18" charset="0"/>
              <a:ea typeface="Cambria" panose="02040503050406030204" pitchFamily="18" charset="0"/>
            </a:endParaRPr>
          </a:p>
          <a:p>
            <a:pPr lvl="1" algn="just"/>
            <a:endParaRPr lang="en-US" sz="2000" dirty="0">
              <a:latin typeface="Cambria" panose="02040503050406030204" pitchFamily="18" charset="0"/>
              <a:ea typeface="Cambria" panose="02040503050406030204" pitchFamily="18" charset="0"/>
            </a:endParaRPr>
          </a:p>
          <a:p>
            <a:pPr marL="628650" lvl="1" indent="-285750" algn="just">
              <a:buFont typeface="Wingdings" panose="05000000000000000000" pitchFamily="2" charset="2"/>
              <a:buChar char="Ø"/>
            </a:pPr>
            <a:r>
              <a:rPr lang="sq-AL" sz="2000" b="1" dirty="0">
                <a:latin typeface="Cambria" panose="02040503050406030204" pitchFamily="18" charset="0"/>
                <a:ea typeface="Cambria" panose="02040503050406030204" pitchFamily="18" charset="0"/>
              </a:rPr>
              <a:t>Vendimi mbi ndërprerje të kontratës do të ngarkohet në platformën elektronike.</a:t>
            </a:r>
            <a:endParaRPr lang="en-US" sz="2000" b="1" dirty="0">
              <a:latin typeface="Cambria" panose="02040503050406030204" pitchFamily="18" charset="0"/>
              <a:ea typeface="Cambria" panose="02040503050406030204" pitchFamily="18" charset="0"/>
            </a:endParaRPr>
          </a:p>
          <a:p>
            <a:pPr algn="just"/>
            <a:r>
              <a:rPr lang="en-US" sz="2400" dirty="0">
                <a:latin typeface="Cambria" panose="02040503050406030204" pitchFamily="18" charset="0"/>
                <a:ea typeface="Cambria" panose="02040503050406030204" pitchFamily="18" charset="0"/>
              </a:rPr>
              <a:t>                                                                                                                                                         </a:t>
            </a:r>
          </a:p>
          <a:p>
            <a:pPr algn="l"/>
            <a:r>
              <a:rPr lang="en-US" sz="2400" dirty="0">
                <a:latin typeface="Cambria" panose="02040503050406030204" pitchFamily="18" charset="0"/>
                <a:ea typeface="Cambria" panose="02040503050406030204" pitchFamily="18" charset="0"/>
              </a:rPr>
              <a:t>                                                                                                                                                                         </a:t>
            </a:r>
          </a:p>
          <a:p>
            <a:pPr algn="l"/>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34897964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241385"/>
            <a:ext cx="7772400" cy="1497795"/>
          </a:xfrm>
        </p:spPr>
        <p:txBody>
          <a:bodyPr>
            <a:normAutofit fontScale="90000"/>
          </a:bodyPr>
          <a:lstStyle/>
          <a:p>
            <a:br>
              <a:rPr lang="en-US" sz="2200" b="1" dirty="0">
                <a:solidFill>
                  <a:schemeClr val="accent5"/>
                </a:solidFill>
                <a:latin typeface="Cambria" panose="02040503050406030204" pitchFamily="18" charset="0"/>
                <a:ea typeface="Cambria" panose="02040503050406030204" pitchFamily="18" charset="0"/>
              </a:rPr>
            </a:br>
            <a:r>
              <a:rPr lang="sq-AL" sz="4000" b="1" dirty="0">
                <a:solidFill>
                  <a:schemeClr val="accent5"/>
                </a:solidFill>
                <a:latin typeface="Cambria" panose="02040503050406030204" pitchFamily="18" charset="0"/>
                <a:ea typeface="Cambria" panose="02040503050406030204" pitchFamily="18" charset="0"/>
              </a:rPr>
              <a:t>Pranimi i furnizimeve, shërbimeve dhe punëve</a:t>
            </a:r>
            <a:r>
              <a:rPr lang="en-US" sz="4000" b="1" dirty="0">
                <a:solidFill>
                  <a:schemeClr val="accent5"/>
                </a:solidFill>
                <a:latin typeface="Cambria" panose="02040503050406030204" pitchFamily="18" charset="0"/>
                <a:ea typeface="Cambria" panose="02040503050406030204" pitchFamily="18" charset="0"/>
              </a:rPr>
              <a:t> (</a:t>
            </a:r>
            <a:r>
              <a:rPr lang="en-US" sz="4000" b="1" dirty="0" err="1">
                <a:solidFill>
                  <a:schemeClr val="accent5"/>
                </a:solidFill>
                <a:latin typeface="Cambria" panose="02040503050406030204" pitchFamily="18" charset="0"/>
                <a:ea typeface="Cambria" panose="02040503050406030204" pitchFamily="18" charset="0"/>
              </a:rPr>
              <a:t>Neni</a:t>
            </a:r>
            <a:r>
              <a:rPr lang="en-US" sz="4000" b="1" dirty="0">
                <a:solidFill>
                  <a:schemeClr val="accent5"/>
                </a:solidFill>
                <a:latin typeface="Cambria" panose="02040503050406030204" pitchFamily="18" charset="0"/>
                <a:ea typeface="Cambria" panose="02040503050406030204" pitchFamily="18" charset="0"/>
              </a:rPr>
              <a:t> 72A)</a:t>
            </a:r>
            <a:br>
              <a:rPr lang="en-US" sz="2400" dirty="0"/>
            </a:br>
            <a:endParaRPr lang="en-US" sz="2400" b="1" dirty="0">
              <a:solidFill>
                <a:schemeClr val="accent1">
                  <a:lumMod val="75000"/>
                </a:schemeClr>
              </a:solidFill>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251437" y="1854395"/>
            <a:ext cx="8641125" cy="4828354"/>
          </a:xfrm>
        </p:spPr>
        <p:txBody>
          <a:bodyPr>
            <a:normAutofit lnSpcReduction="10000"/>
          </a:bodyPr>
          <a:lstStyle/>
          <a:p>
            <a:pPr marL="285750" indent="-285750" algn="just">
              <a:buFont typeface="Wingdings" panose="05000000000000000000" pitchFamily="2" charset="2"/>
              <a:buChar char="Ø"/>
            </a:pPr>
            <a:endParaRPr lang="en-US" sz="2400" b="1" u="sng" dirty="0"/>
          </a:p>
          <a:p>
            <a:pPr marL="285750" indent="-285750" algn="just">
              <a:buFont typeface="Wingdings" panose="05000000000000000000" pitchFamily="2" charset="2"/>
              <a:buChar char="Ø"/>
            </a:pPr>
            <a:r>
              <a:rPr lang="sq-AL" sz="2400" b="1" u="sng" dirty="0"/>
              <a:t>Pranimi i furnizimeve</a:t>
            </a:r>
            <a:r>
              <a:rPr lang="en-US" sz="2400" b="1" u="sng" dirty="0"/>
              <a:t>: </a:t>
            </a:r>
            <a:r>
              <a:rPr lang="sq-AL" sz="2400" b="1" dirty="0">
                <a:solidFill>
                  <a:srgbClr val="FF0000"/>
                </a:solidFill>
              </a:rPr>
              <a:t>bëhet nga Komisioni për Pranimin e furnizimeve </a:t>
            </a:r>
            <a:r>
              <a:rPr lang="sq-AL" sz="2400" dirty="0"/>
              <a:t>i cili emërohet me Vendim nga Z</a:t>
            </a:r>
            <a:r>
              <a:rPr lang="en-US" sz="2400" dirty="0"/>
              <a:t>KA</a:t>
            </a:r>
            <a:r>
              <a:rPr lang="sq-AL" sz="2400" dirty="0"/>
              <a:t>. Komisioni për Pranimin e furnizimeve </a:t>
            </a:r>
            <a:r>
              <a:rPr lang="sq-AL" sz="2400" b="1" dirty="0">
                <a:solidFill>
                  <a:srgbClr val="FF0000"/>
                </a:solidFill>
              </a:rPr>
              <a:t>ka përgjegjësinë të bëjë konstatimin e sasisë, cilësisë, llojit dhe vlerës së furnizimeve të pranuara, </a:t>
            </a:r>
            <a:r>
              <a:rPr lang="sq-AL" sz="2400" dirty="0"/>
              <a:t>të cilat dokumentohen me </a:t>
            </a:r>
            <a:r>
              <a:rPr lang="en-US" sz="2400" b="1" dirty="0"/>
              <a:t>P</a:t>
            </a:r>
            <a:r>
              <a:rPr lang="sq-AL" sz="2400" b="1" dirty="0"/>
              <a:t>rocesverbal</a:t>
            </a:r>
            <a:r>
              <a:rPr lang="sq-AL" sz="2400" b="1" dirty="0">
                <a:solidFill>
                  <a:srgbClr val="FF0000"/>
                </a:solidFill>
              </a:rPr>
              <a:t> </a:t>
            </a:r>
            <a:r>
              <a:rPr lang="sq-AL" sz="2400" dirty="0"/>
              <a:t>se janë në përputhshmëri me kontratën apo urdhërblerjen.</a:t>
            </a:r>
            <a:endParaRPr lang="en-US" sz="2400" dirty="0"/>
          </a:p>
          <a:p>
            <a:pPr algn="just"/>
            <a:endParaRPr lang="en-US" sz="2400" dirty="0"/>
          </a:p>
          <a:p>
            <a:pPr marL="285750" indent="-285750" algn="just">
              <a:buFont typeface="Wingdings" panose="05000000000000000000" pitchFamily="2" charset="2"/>
              <a:buChar char="Ø"/>
            </a:pPr>
            <a:r>
              <a:rPr lang="sq-AL" sz="2400" dirty="0"/>
              <a:t> Komisioni për Pranimin e furnizimeve duhet të jetë në përbërje prej </a:t>
            </a:r>
            <a:r>
              <a:rPr lang="sq-AL" sz="2400" b="1" dirty="0">
                <a:solidFill>
                  <a:srgbClr val="FF0000"/>
                </a:solidFill>
              </a:rPr>
              <a:t>jo më pak se tre (3) anëtarë   </a:t>
            </a:r>
            <a:r>
              <a:rPr lang="sq-AL" sz="2400" dirty="0"/>
              <a:t>nga ekspertë të fushës përkatëse, duke përfshirë edhe menaxherin e kontratës. Nëse nuk ka ekspertë të tillë </a:t>
            </a:r>
            <a:r>
              <a:rPr lang="en-US" sz="2400" dirty="0"/>
              <a:t>b</a:t>
            </a:r>
            <a:r>
              <a:rPr lang="sq-AL" sz="2400" dirty="0"/>
              <a:t>renda AK-së, AK do të angazhojë ekspert të jashtëm </a:t>
            </a:r>
            <a:r>
              <a:rPr lang="en-US" sz="2400" dirty="0" err="1"/>
              <a:t>nga</a:t>
            </a:r>
            <a:r>
              <a:rPr lang="en-US" sz="2400" dirty="0"/>
              <a:t> </a:t>
            </a:r>
            <a:r>
              <a:rPr lang="en-US" sz="2400" dirty="0" err="1"/>
              <a:t>një</a:t>
            </a:r>
            <a:r>
              <a:rPr lang="en-US" sz="2400" dirty="0"/>
              <a:t> AK </a:t>
            </a:r>
            <a:r>
              <a:rPr lang="en-US" sz="2400" dirty="0" err="1"/>
              <a:t>tjetër</a:t>
            </a:r>
            <a:r>
              <a:rPr lang="en-US" sz="2400" dirty="0"/>
              <a:t>, </a:t>
            </a:r>
            <a:r>
              <a:rPr lang="en-US" sz="2400" dirty="0" err="1"/>
              <a:t>angazhimi</a:t>
            </a:r>
            <a:r>
              <a:rPr lang="en-US" sz="2400" dirty="0"/>
              <a:t> I </a:t>
            </a:r>
            <a:r>
              <a:rPr lang="en-US" sz="2400" dirty="0" err="1"/>
              <a:t>të</a:t>
            </a:r>
            <a:r>
              <a:rPr lang="en-US" sz="2400" dirty="0"/>
              <a:t> </a:t>
            </a:r>
            <a:r>
              <a:rPr lang="en-US" sz="2400" dirty="0" err="1"/>
              <a:t>cilit</a:t>
            </a:r>
            <a:r>
              <a:rPr lang="en-US" sz="2400" dirty="0"/>
              <a:t> </a:t>
            </a:r>
            <a:r>
              <a:rPr lang="en-US" sz="2400" dirty="0" err="1"/>
              <a:t>bëhet</a:t>
            </a:r>
            <a:r>
              <a:rPr lang="en-US" sz="2400" dirty="0"/>
              <a:t> me </a:t>
            </a:r>
            <a:r>
              <a:rPr lang="en-US" sz="2400" dirty="0" err="1"/>
              <a:t>marrëveshjen</a:t>
            </a:r>
            <a:r>
              <a:rPr lang="en-US" sz="2400" dirty="0"/>
              <a:t> e </a:t>
            </a:r>
            <a:r>
              <a:rPr lang="en-US" sz="2400" dirty="0" err="1"/>
              <a:t>dy</a:t>
            </a:r>
            <a:r>
              <a:rPr lang="en-US" sz="2400" dirty="0"/>
              <a:t> ZKA-</a:t>
            </a:r>
            <a:r>
              <a:rPr lang="en-US" sz="2400" dirty="0" err="1"/>
              <a:t>ve</a:t>
            </a:r>
            <a:r>
              <a:rPr lang="en-US" sz="2400" dirty="0"/>
              <a:t>.</a:t>
            </a:r>
          </a:p>
          <a:p>
            <a:pPr algn="just"/>
            <a:endParaRPr lang="en-US" sz="2000" dirty="0"/>
          </a:p>
          <a:p>
            <a:pPr algn="just"/>
            <a:endParaRPr lang="en-US" sz="1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70144535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q-AL" sz="3600" b="1" dirty="0">
                <a:solidFill>
                  <a:schemeClr val="accent5"/>
                </a:solidFill>
                <a:latin typeface="Cambria" panose="02040503050406030204" pitchFamily="18" charset="0"/>
                <a:ea typeface="Cambria" panose="02040503050406030204" pitchFamily="18" charset="0"/>
              </a:rPr>
              <a:t>Pranimi</a:t>
            </a:r>
            <a:r>
              <a:rPr lang="en-US" sz="3600" b="1" dirty="0">
                <a:solidFill>
                  <a:schemeClr val="accent5"/>
                </a:solidFill>
                <a:latin typeface="Cambria" panose="02040503050406030204" pitchFamily="18" charset="0"/>
                <a:ea typeface="Cambria" panose="02040503050406030204" pitchFamily="18" charset="0"/>
              </a:rPr>
              <a:t> </a:t>
            </a:r>
            <a:r>
              <a:rPr lang="sq-AL" sz="3600" b="1" dirty="0">
                <a:solidFill>
                  <a:schemeClr val="accent5"/>
                </a:solidFill>
                <a:latin typeface="Cambria" panose="02040503050406030204" pitchFamily="18" charset="0"/>
                <a:ea typeface="Cambria" panose="02040503050406030204" pitchFamily="18" charset="0"/>
              </a:rPr>
              <a:t>i furnizimeve, shërbimeve dhe punëve</a:t>
            </a:r>
            <a:r>
              <a:rPr lang="en-US" sz="3600" b="1" dirty="0">
                <a:solidFill>
                  <a:schemeClr val="accent5"/>
                </a:solidFill>
                <a:latin typeface="Cambria" panose="02040503050406030204" pitchFamily="18" charset="0"/>
                <a:ea typeface="Cambria" panose="02040503050406030204" pitchFamily="18" charset="0"/>
              </a:rPr>
              <a:t> (</a:t>
            </a:r>
            <a:r>
              <a:rPr lang="en-US" sz="3600" b="1" dirty="0" err="1">
                <a:solidFill>
                  <a:schemeClr val="accent5"/>
                </a:solidFill>
                <a:latin typeface="Cambria" panose="02040503050406030204" pitchFamily="18" charset="0"/>
                <a:ea typeface="Cambria" panose="02040503050406030204" pitchFamily="18" charset="0"/>
              </a:rPr>
              <a:t>Neni</a:t>
            </a:r>
            <a:r>
              <a:rPr lang="en-US" sz="3600" b="1" dirty="0">
                <a:solidFill>
                  <a:schemeClr val="accent5"/>
                </a:solidFill>
                <a:latin typeface="Cambria" panose="02040503050406030204" pitchFamily="18" charset="0"/>
                <a:ea typeface="Cambria" panose="02040503050406030204" pitchFamily="18" charset="0"/>
              </a:rPr>
              <a:t> 72A) </a:t>
            </a:r>
            <a:r>
              <a:rPr lang="en-US" sz="3600" b="1" i="1" dirty="0" err="1">
                <a:solidFill>
                  <a:schemeClr val="accent5"/>
                </a:solidFill>
                <a:latin typeface="Cambria" panose="02040503050406030204" pitchFamily="18" charset="0"/>
                <a:ea typeface="Cambria" panose="02040503050406030204" pitchFamily="18" charset="0"/>
              </a:rPr>
              <a:t>vazhdim</a:t>
            </a:r>
            <a:endParaRPr lang="en-US" i="1" dirty="0"/>
          </a:p>
        </p:txBody>
      </p:sp>
      <p:sp>
        <p:nvSpPr>
          <p:cNvPr id="3" name="Content Placeholder 2"/>
          <p:cNvSpPr>
            <a:spLocks noGrp="1"/>
          </p:cNvSpPr>
          <p:nvPr>
            <p:ph idx="1"/>
          </p:nvPr>
        </p:nvSpPr>
        <p:spPr/>
        <p:txBody>
          <a:bodyPr>
            <a:normAutofit/>
          </a:bodyPr>
          <a:lstStyle/>
          <a:p>
            <a:pPr marL="285750" indent="-285750" algn="just">
              <a:buFont typeface="Wingdings" panose="05000000000000000000" pitchFamily="2" charset="2"/>
              <a:buChar char="Ø"/>
            </a:pPr>
            <a:r>
              <a:rPr lang="sq-AL" sz="2400" b="1" u="sng" dirty="0"/>
              <a:t>Pranimi i punëve</a:t>
            </a:r>
            <a:r>
              <a:rPr lang="en-US" sz="2400" b="1" u="sng" dirty="0"/>
              <a:t>: </a:t>
            </a:r>
            <a:r>
              <a:rPr lang="sq-AL" sz="2400" b="1" dirty="0">
                <a:solidFill>
                  <a:srgbClr val="FF0000"/>
                </a:solidFill>
              </a:rPr>
              <a:t>bëhet nga Ekipi për Menaxhimin e Kontratës </a:t>
            </a:r>
            <a:r>
              <a:rPr lang="sq-AL" sz="2400" dirty="0"/>
              <a:t>i cili ka përgjegjësinë të bëjë konstatimin e sasisë, cilësisë, llojit dhe vlerës së punëve të pranuara, të cilat dokumentohen me </a:t>
            </a:r>
            <a:r>
              <a:rPr lang="en-US" sz="2400" b="1" dirty="0"/>
              <a:t>R</a:t>
            </a:r>
            <a:r>
              <a:rPr lang="sq-AL" sz="2400" b="1" dirty="0"/>
              <a:t>aport përfundimtar </a:t>
            </a:r>
            <a:r>
              <a:rPr lang="sq-AL" sz="2400" dirty="0"/>
              <a:t>se janë në përputhshmëri me kontratën dhe specifikimet teknike. </a:t>
            </a:r>
            <a:endParaRPr lang="en-US" sz="2400" dirty="0"/>
          </a:p>
          <a:p>
            <a:pPr marL="0" indent="0" algn="just">
              <a:buNone/>
            </a:pPr>
            <a:endParaRPr lang="en-US" sz="2400" dirty="0"/>
          </a:p>
          <a:p>
            <a:pPr marL="285750" indent="-285750" algn="just">
              <a:buFont typeface="Wingdings" panose="05000000000000000000" pitchFamily="2" charset="2"/>
              <a:buChar char="Ø"/>
            </a:pPr>
            <a:r>
              <a:rPr lang="sq-AL" sz="2400" b="1" u="sng" dirty="0"/>
              <a:t>Pranimi i shërbimeve</a:t>
            </a:r>
            <a:r>
              <a:rPr lang="en-US" sz="2400" b="1" u="sng" dirty="0"/>
              <a:t>:</a:t>
            </a:r>
            <a:r>
              <a:rPr lang="en-US" sz="2400" b="1" dirty="0"/>
              <a:t> </a:t>
            </a:r>
            <a:r>
              <a:rPr lang="sq-AL" sz="2400" b="1" dirty="0">
                <a:solidFill>
                  <a:srgbClr val="FF0000"/>
                </a:solidFill>
              </a:rPr>
              <a:t>bëhet nga Menaxheri i Kontratës, apo Ekipi për Menaxhimin e Kontratës</a:t>
            </a:r>
            <a:r>
              <a:rPr lang="en-US" sz="2400" b="1" dirty="0">
                <a:solidFill>
                  <a:srgbClr val="FF0000"/>
                </a:solidFill>
              </a:rPr>
              <a:t>. </a:t>
            </a:r>
            <a:r>
              <a:rPr lang="en-US" sz="2400" dirty="0" err="1"/>
              <a:t>Janë</a:t>
            </a:r>
            <a:r>
              <a:rPr lang="sq-AL" sz="2400" dirty="0"/>
              <a:t>  </a:t>
            </a:r>
            <a:r>
              <a:rPr lang="en-US" sz="2400" dirty="0" err="1"/>
              <a:t>përgjegjës</a:t>
            </a:r>
            <a:r>
              <a:rPr lang="en-US" sz="2400" dirty="0"/>
              <a:t> </a:t>
            </a:r>
            <a:r>
              <a:rPr lang="en-US" sz="2400" dirty="0" err="1"/>
              <a:t>për</a:t>
            </a:r>
            <a:r>
              <a:rPr lang="en-US" sz="2400" dirty="0"/>
              <a:t> </a:t>
            </a:r>
            <a:r>
              <a:rPr lang="en-US" sz="2400" dirty="0" err="1"/>
              <a:t>të</a:t>
            </a:r>
            <a:r>
              <a:rPr lang="en-US" sz="2400" dirty="0"/>
              <a:t> </a:t>
            </a:r>
            <a:r>
              <a:rPr lang="sq-AL" sz="2400" dirty="0"/>
              <a:t>konstat</a:t>
            </a:r>
            <a:r>
              <a:rPr lang="en-US" sz="2400" dirty="0" err="1"/>
              <a:t>uar</a:t>
            </a:r>
            <a:r>
              <a:rPr lang="en-US" sz="2400" dirty="0"/>
              <a:t>: </a:t>
            </a:r>
            <a:r>
              <a:rPr lang="sq-AL" sz="2400" dirty="0"/>
              <a:t>sasi</a:t>
            </a:r>
            <a:r>
              <a:rPr lang="en-US" sz="2400" dirty="0"/>
              <a:t>n</a:t>
            </a:r>
            <a:r>
              <a:rPr lang="sq-AL" sz="2400" dirty="0"/>
              <a:t>ë, cilësi</a:t>
            </a:r>
            <a:r>
              <a:rPr lang="en-US" sz="2400" dirty="0"/>
              <a:t>n</a:t>
            </a:r>
            <a:r>
              <a:rPr lang="sq-AL" sz="2400" dirty="0"/>
              <a:t>ë, lloji</a:t>
            </a:r>
            <a:r>
              <a:rPr lang="en-US" sz="2400" dirty="0"/>
              <a:t>n</a:t>
            </a:r>
            <a:r>
              <a:rPr lang="sq-AL" sz="2400" dirty="0"/>
              <a:t> dhe vlerë</a:t>
            </a:r>
            <a:r>
              <a:rPr lang="en-US" sz="2400" dirty="0"/>
              <a:t>n e</a:t>
            </a:r>
            <a:r>
              <a:rPr lang="sq-AL" sz="2400" dirty="0"/>
              <a:t> shërbimeve të pranuara, të cilat dokumentohen me </a:t>
            </a:r>
            <a:r>
              <a:rPr lang="en-US" sz="2400" b="1" dirty="0"/>
              <a:t>R</a:t>
            </a:r>
            <a:r>
              <a:rPr lang="sq-AL" sz="2400" b="1" dirty="0"/>
              <a:t>aport përfundimtar </a:t>
            </a:r>
            <a:r>
              <a:rPr lang="sq-AL" sz="2400" dirty="0"/>
              <a:t>se janë në përputhshmëri me kontratën dhe specifikimet </a:t>
            </a:r>
            <a:r>
              <a:rPr lang="en-US" sz="2400" dirty="0" err="1"/>
              <a:t>teknike</a:t>
            </a:r>
            <a:r>
              <a:rPr lang="sq-AL" sz="2400" dirty="0"/>
              <a:t>. </a:t>
            </a:r>
            <a:endParaRPr lang="en-US" sz="2400" dirty="0"/>
          </a:p>
          <a:p>
            <a:endParaRPr lang="en-US" dirty="0"/>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43</a:t>
            </a:fld>
            <a:endParaRPr lang="en-US" altLang="en-US"/>
          </a:p>
        </p:txBody>
      </p:sp>
    </p:spTree>
    <p:extLst>
      <p:ext uri="{BB962C8B-B14F-4D97-AF65-F5344CB8AC3E}">
        <p14:creationId xmlns:p14="http://schemas.microsoft.com/office/powerpoint/2010/main" val="6507528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625" y="228600"/>
            <a:ext cx="8510588" cy="627265"/>
          </a:xfrm>
        </p:spPr>
        <p:txBody>
          <a:bodyPr>
            <a:normAutofit/>
          </a:bodyPr>
          <a:lstStyle/>
          <a:p>
            <a:pPr algn="ctr"/>
            <a:r>
              <a:rPr lang="en-US" altLang="sq-AL" sz="3600" b="1" dirty="0" err="1">
                <a:solidFill>
                  <a:schemeClr val="accent1">
                    <a:lumMod val="75000"/>
                  </a:schemeClr>
                </a:solidFill>
                <a:latin typeface="Cambria" panose="02040503050406030204" pitchFamily="18" charset="0"/>
                <a:ea typeface="Cambria" panose="02040503050406030204" pitchFamily="18" charset="0"/>
              </a:rPr>
              <a:t>Përmbyllja</a:t>
            </a:r>
            <a:r>
              <a:rPr lang="en-US" altLang="sq-AL" sz="3600" b="1" dirty="0">
                <a:solidFill>
                  <a:schemeClr val="accent1">
                    <a:lumMod val="75000"/>
                  </a:schemeClr>
                </a:solidFill>
                <a:latin typeface="Cambria" panose="02040503050406030204" pitchFamily="18" charset="0"/>
                <a:ea typeface="Cambria" panose="02040503050406030204" pitchFamily="18" charset="0"/>
              </a:rPr>
              <a:t> e </a:t>
            </a:r>
            <a:r>
              <a:rPr lang="en-US" altLang="sq-AL" sz="3600" b="1" dirty="0" err="1">
                <a:solidFill>
                  <a:schemeClr val="accent1">
                    <a:lumMod val="75000"/>
                  </a:schemeClr>
                </a:solidFill>
                <a:latin typeface="Cambria" panose="02040503050406030204" pitchFamily="18" charset="0"/>
                <a:ea typeface="Cambria" panose="02040503050406030204" pitchFamily="18" charset="0"/>
              </a:rPr>
              <a:t>kontratës</a:t>
            </a:r>
            <a:r>
              <a:rPr lang="en-US" altLang="sq-AL" sz="3600" b="1" dirty="0">
                <a:solidFill>
                  <a:schemeClr val="accent1">
                    <a:lumMod val="75000"/>
                  </a:schemeClr>
                </a:solidFill>
                <a:latin typeface="Cambria" panose="02040503050406030204" pitchFamily="18" charset="0"/>
                <a:ea typeface="Cambria" panose="02040503050406030204" pitchFamily="18" charset="0"/>
              </a:rPr>
              <a:t> (</a:t>
            </a:r>
            <a:r>
              <a:rPr lang="en-US" altLang="sq-AL" sz="3600" b="1" dirty="0" err="1">
                <a:solidFill>
                  <a:schemeClr val="accent1">
                    <a:lumMod val="75000"/>
                  </a:schemeClr>
                </a:solidFill>
                <a:latin typeface="Cambria" panose="02040503050406030204" pitchFamily="18" charset="0"/>
                <a:ea typeface="Cambria" panose="02040503050406030204" pitchFamily="18" charset="0"/>
              </a:rPr>
              <a:t>neni</a:t>
            </a:r>
            <a:r>
              <a:rPr lang="en-US" altLang="sq-AL" sz="3600" b="1" dirty="0">
                <a:solidFill>
                  <a:schemeClr val="accent1">
                    <a:lumMod val="75000"/>
                  </a:schemeClr>
                </a:solidFill>
                <a:latin typeface="Cambria" panose="02040503050406030204" pitchFamily="18" charset="0"/>
                <a:ea typeface="Cambria" panose="02040503050406030204" pitchFamily="18" charset="0"/>
              </a:rPr>
              <a:t> 73A)</a:t>
            </a:r>
            <a:endParaRPr lang="en-US" sz="3600" b="1" dirty="0">
              <a:solidFill>
                <a:schemeClr val="accent1">
                  <a:lumMod val="75000"/>
                </a:schemeClr>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0" y="1278320"/>
            <a:ext cx="9151947" cy="5683940"/>
          </a:xfrm>
        </p:spPr>
        <p:txBody>
          <a:bodyPr>
            <a:normAutofit/>
          </a:bodyPr>
          <a:lstStyle/>
          <a:p>
            <a:pPr>
              <a:buFont typeface="Wingdings" panose="05000000000000000000" pitchFamily="2" charset="2"/>
              <a:buChar char="q"/>
            </a:pPr>
            <a:r>
              <a:rPr lang="en-US" sz="2400" dirty="0">
                <a:latin typeface="Cambria" panose="02040503050406030204" pitchFamily="18" charset="0"/>
                <a:ea typeface="Cambria" panose="02040503050406030204" pitchFamily="18" charset="0"/>
              </a:rPr>
              <a:t> Pas </a:t>
            </a:r>
            <a:r>
              <a:rPr lang="en-US" sz="2400" dirty="0" err="1">
                <a:latin typeface="Cambria" panose="02040503050406030204" pitchFamily="18" charset="0"/>
                <a:ea typeface="Cambria" panose="02040503050406030204" pitchFamily="18" charset="0"/>
              </a:rPr>
              <a:t>pranimit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furnizimeve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shërbimeve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apo</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punëve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bëhet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përmbyllja</a:t>
            </a:r>
            <a:r>
              <a:rPr lang="en-US" sz="2400" dirty="0">
                <a:latin typeface="Cambria" panose="02040503050406030204" pitchFamily="18" charset="0"/>
                <a:ea typeface="Cambria" panose="02040503050406030204" pitchFamily="18" charset="0"/>
              </a:rPr>
              <a:t> e </a:t>
            </a:r>
            <a:r>
              <a:rPr lang="en-US" sz="2400" dirty="0" err="1">
                <a:latin typeface="Cambria" panose="02040503050406030204" pitchFamily="18" charset="0"/>
                <a:ea typeface="Cambria" panose="02040503050406030204" pitchFamily="18" charset="0"/>
              </a:rPr>
              <a:t>kontratës</a:t>
            </a:r>
            <a:r>
              <a:rPr lang="en-US" sz="2400" dirty="0">
                <a:latin typeface="Cambria" panose="02040503050406030204" pitchFamily="18" charset="0"/>
                <a:ea typeface="Cambria" panose="02040503050406030204" pitchFamily="18" charset="0"/>
              </a:rPr>
              <a:t>.</a:t>
            </a:r>
          </a:p>
          <a:p>
            <a:pPr>
              <a:buFont typeface="Wingdings" panose="05000000000000000000" pitchFamily="2" charset="2"/>
              <a:buChar char="Ø"/>
            </a:pP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furnizime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apo</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punë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cilat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kërkohet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peeriudha</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garantuese</a:t>
            </a:r>
            <a:r>
              <a:rPr lang="en-US" sz="2400" dirty="0">
                <a:latin typeface="Cambria" panose="02040503050406030204" pitchFamily="18" charset="0"/>
                <a:ea typeface="Cambria" panose="02040503050406030204" pitchFamily="18" charset="0"/>
              </a:rPr>
              <a:t>, MK </a:t>
            </a:r>
            <a:r>
              <a:rPr lang="en-US" sz="2400" dirty="0" err="1">
                <a:latin typeface="Cambria" panose="02040503050406030204" pitchFamily="18" charset="0"/>
                <a:ea typeface="Cambria" panose="02040503050406030204" pitchFamily="18" charset="0"/>
              </a:rPr>
              <a:t>përgatitë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dhe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nënshkruan</a:t>
            </a:r>
            <a:r>
              <a:rPr lang="en-US" sz="2400" dirty="0">
                <a:latin typeface="Cambria" panose="02040503050406030204" pitchFamily="18" charset="0"/>
                <a:ea typeface="Cambria" panose="02040503050406030204" pitchFamily="18" charset="0"/>
              </a:rPr>
              <a:t> </a:t>
            </a:r>
            <a:r>
              <a:rPr lang="en-US" sz="2400" b="1" dirty="0" err="1">
                <a:latin typeface="Cambria" panose="02040503050406030204" pitchFamily="18" charset="0"/>
                <a:ea typeface="Cambria" panose="02040503050406030204" pitchFamily="18" charset="0"/>
              </a:rPr>
              <a:t>Certifikatën</a:t>
            </a:r>
            <a:r>
              <a:rPr lang="en-US" sz="2400" b="1" dirty="0">
                <a:latin typeface="Cambria" panose="02040503050406030204" pitchFamily="18" charset="0"/>
                <a:ea typeface="Cambria" panose="02040503050406030204" pitchFamily="18" charset="0"/>
              </a:rPr>
              <a:t> </a:t>
            </a:r>
            <a:r>
              <a:rPr lang="en-US" sz="2400" b="1" dirty="0" err="1">
                <a:latin typeface="Cambria" panose="02040503050406030204" pitchFamily="18" charset="0"/>
                <a:ea typeface="Cambria" panose="02040503050406030204" pitchFamily="18" charset="0"/>
              </a:rPr>
              <a:t>për</a:t>
            </a:r>
            <a:r>
              <a:rPr lang="en-US" sz="2400" b="1" dirty="0">
                <a:latin typeface="Cambria" panose="02040503050406030204" pitchFamily="18" charset="0"/>
                <a:ea typeface="Cambria" panose="02040503050406030204" pitchFamily="18" charset="0"/>
              </a:rPr>
              <a:t> </a:t>
            </a:r>
            <a:r>
              <a:rPr lang="en-US" sz="2400" b="1" dirty="0" err="1">
                <a:latin typeface="Cambria" panose="02040503050406030204" pitchFamily="18" charset="0"/>
                <a:ea typeface="Cambria" panose="02040503050406030204" pitchFamily="18" charset="0"/>
              </a:rPr>
              <a:t>Pranimin</a:t>
            </a:r>
            <a:r>
              <a:rPr lang="en-US" sz="2400" b="1" dirty="0">
                <a:latin typeface="Cambria" panose="02040503050406030204" pitchFamily="18" charset="0"/>
                <a:ea typeface="Cambria" panose="02040503050406030204" pitchFamily="18" charset="0"/>
              </a:rPr>
              <a:t> e </a:t>
            </a:r>
            <a:r>
              <a:rPr lang="en-US" sz="2400" b="1" dirty="0" err="1">
                <a:latin typeface="Cambria" panose="02040503050406030204" pitchFamily="18" charset="0"/>
                <a:ea typeface="Cambria" panose="02040503050406030204" pitchFamily="18" charset="0"/>
              </a:rPr>
              <a:t>Përkohshëm</a:t>
            </a:r>
            <a:r>
              <a:rPr lang="en-US" sz="2400" b="1" dirty="0">
                <a:latin typeface="Cambria" panose="02040503050406030204" pitchFamily="18" charset="0"/>
                <a:ea typeface="Cambria" panose="02040503050406030204" pitchFamily="18" charset="0"/>
              </a:rPr>
              <a:t>.</a:t>
            </a:r>
          </a:p>
          <a:p>
            <a:pPr>
              <a:buFont typeface="Wingdings" panose="05000000000000000000" pitchFamily="2" charset="2"/>
              <a:buChar char="Ø"/>
            </a:pPr>
            <a:r>
              <a:rPr lang="en-US" sz="2400" dirty="0" err="1">
                <a:latin typeface="Cambria" panose="02040503050406030204" pitchFamily="18" charset="0"/>
                <a:ea typeface="Cambria" panose="02040503050406030204" pitchFamily="18" charset="0"/>
              </a:rPr>
              <a:t>Certifikata</a:t>
            </a:r>
            <a:r>
              <a:rPr lang="en-US" sz="2400" dirty="0">
                <a:latin typeface="Cambria" panose="02040503050406030204" pitchFamily="18" charset="0"/>
                <a:ea typeface="Cambria" panose="02040503050406030204" pitchFamily="18" charset="0"/>
              </a:rPr>
              <a:t> e </a:t>
            </a:r>
            <a:r>
              <a:rPr lang="en-US" sz="2400" dirty="0" err="1">
                <a:latin typeface="Cambria" panose="02040503050406030204" pitchFamily="18" charset="0"/>
                <a:ea typeface="Cambria" panose="02040503050406030204" pitchFamily="18" charset="0"/>
              </a:rPr>
              <a:t>Pranimit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Përkohshëm</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lëshohet</a:t>
            </a:r>
            <a:r>
              <a:rPr lang="en-US" sz="2400" dirty="0">
                <a:latin typeface="Cambria" panose="02040503050406030204" pitchFamily="18" charset="0"/>
                <a:ea typeface="Cambria" panose="02040503050406030204" pitchFamily="18" charset="0"/>
              </a:rPr>
              <a:t> jo </a:t>
            </a:r>
            <a:r>
              <a:rPr lang="en-US" sz="2400" dirty="0" err="1">
                <a:latin typeface="Cambria" panose="02040503050406030204" pitchFamily="18" charset="0"/>
                <a:ea typeface="Cambria" panose="02040503050406030204" pitchFamily="18" charset="0"/>
              </a:rPr>
              <a:t>më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vonë</a:t>
            </a:r>
            <a:r>
              <a:rPr lang="en-US" sz="2400" dirty="0">
                <a:latin typeface="Cambria" panose="02040503050406030204" pitchFamily="18" charset="0"/>
                <a:ea typeface="Cambria" panose="02040503050406030204" pitchFamily="18" charset="0"/>
              </a:rPr>
              <a:t> se </a:t>
            </a:r>
            <a:r>
              <a:rPr lang="en-US" sz="2400" b="1" dirty="0">
                <a:latin typeface="Cambria" panose="02040503050406030204" pitchFamily="18" charset="0"/>
                <a:ea typeface="Cambria" panose="02040503050406030204" pitchFamily="18" charset="0"/>
              </a:rPr>
              <a:t>30 </a:t>
            </a:r>
            <a:r>
              <a:rPr lang="en-US" sz="2400" b="1" dirty="0" err="1">
                <a:latin typeface="Cambria" panose="02040503050406030204" pitchFamily="18" charset="0"/>
                <a:ea typeface="Cambria" panose="02040503050406030204" pitchFamily="18" charset="0"/>
              </a:rPr>
              <a:t>ditë</a:t>
            </a:r>
            <a:r>
              <a:rPr lang="en-US" sz="2400" b="1" dirty="0">
                <a:latin typeface="Cambria" panose="02040503050406030204" pitchFamily="18" charset="0"/>
                <a:ea typeface="Cambria" panose="02040503050406030204" pitchFamily="18" charset="0"/>
              </a:rPr>
              <a:t> </a:t>
            </a:r>
            <a:r>
              <a:rPr lang="en-US" sz="2400" b="1" dirty="0" err="1">
                <a:latin typeface="Cambria" panose="02040503050406030204" pitchFamily="18" charset="0"/>
                <a:ea typeface="Cambria" panose="02040503050406030204" pitchFamily="18" charset="0"/>
              </a:rPr>
              <a:t>kalendarike</a:t>
            </a:r>
            <a:r>
              <a:rPr lang="en-US" sz="2400" b="1"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pas </a:t>
            </a:r>
            <a:r>
              <a:rPr lang="en-US" sz="2400" dirty="0" err="1">
                <a:latin typeface="Cambria" panose="02040503050406030204" pitchFamily="18" charset="0"/>
                <a:ea typeface="Cambria" panose="02040503050406030204" pitchFamily="18" charset="0"/>
              </a:rPr>
              <a:t>pranimit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mallrave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apo</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punëve</a:t>
            </a:r>
            <a:endParaRPr lang="en-US" sz="2400"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US" sz="2400" dirty="0" err="1">
                <a:latin typeface="Cambria" panose="02040503050406030204" pitchFamily="18" charset="0"/>
                <a:ea typeface="Cambria" panose="02040503050406030204" pitchFamily="18" charset="0"/>
              </a:rPr>
              <a:t>Lëshimi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Certifikatës</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Pranimin</a:t>
            </a:r>
            <a:r>
              <a:rPr lang="en-US" sz="2400" dirty="0">
                <a:latin typeface="Cambria" panose="02040503050406030204" pitchFamily="18" charset="0"/>
                <a:ea typeface="Cambria" panose="02040503050406030204" pitchFamily="18" charset="0"/>
              </a:rPr>
              <a:t> e </a:t>
            </a:r>
            <a:r>
              <a:rPr lang="en-US" sz="2400" dirty="0" err="1">
                <a:latin typeface="Cambria" panose="02040503050406030204" pitchFamily="18" charset="0"/>
                <a:ea typeface="Cambria" panose="02040503050406030204" pitchFamily="18" charset="0"/>
              </a:rPr>
              <a:t>Përkohshëm</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përmbyllë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obligimet</a:t>
            </a:r>
            <a:r>
              <a:rPr lang="en-US" sz="2400" dirty="0">
                <a:latin typeface="Cambria" panose="02040503050406030204" pitchFamily="18" charset="0"/>
                <a:ea typeface="Cambria" panose="02040503050406030204" pitchFamily="18" charset="0"/>
              </a:rPr>
              <a:t> e </a:t>
            </a:r>
            <a:r>
              <a:rPr lang="en-US" sz="2400" dirty="0" err="1">
                <a:latin typeface="Cambria" panose="02040503050406030204" pitchFamily="18" charset="0"/>
                <a:ea typeface="Cambria" panose="02040503050406030204" pitchFamily="18" charset="0"/>
              </a:rPr>
              <a:t>palëve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kontraktuese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fazën</a:t>
            </a:r>
            <a:r>
              <a:rPr lang="en-US" sz="2400" dirty="0">
                <a:latin typeface="Cambria" panose="02040503050406030204" pitchFamily="18" charset="0"/>
                <a:ea typeface="Cambria" panose="02040503050406030204" pitchFamily="18" charset="0"/>
              </a:rPr>
              <a:t> e </a:t>
            </a:r>
            <a:r>
              <a:rPr lang="en-US" sz="2400" dirty="0" err="1">
                <a:latin typeface="Cambria" panose="02040503050406030204" pitchFamily="18" charset="0"/>
                <a:ea typeface="Cambria" panose="02040503050406030204" pitchFamily="18" charset="0"/>
              </a:rPr>
              <a:t>ekzekutimit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kontratës</a:t>
            </a:r>
            <a:r>
              <a:rPr lang="en-US" sz="2400" dirty="0">
                <a:latin typeface="Cambria" panose="02040503050406030204" pitchFamily="18" charset="0"/>
                <a:ea typeface="Cambria" panose="02040503050406030204" pitchFamily="18" charset="0"/>
              </a:rPr>
              <a:t>.</a:t>
            </a:r>
          </a:p>
          <a:p>
            <a:pPr>
              <a:buFont typeface="Wingdings" panose="05000000000000000000" pitchFamily="2" charset="2"/>
              <a:buChar char="Ø"/>
            </a:pPr>
            <a:r>
              <a:rPr lang="en-US" sz="2400" dirty="0" err="1">
                <a:latin typeface="Cambria" panose="02040503050406030204" pitchFamily="18" charset="0"/>
                <a:ea typeface="Cambria" panose="02040503050406030204" pitchFamily="18" charset="0"/>
              </a:rPr>
              <a:t>Për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Shërbime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dhe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Furnizime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cilat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nuk</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kërkohet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periudhë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garantuese</a:t>
            </a:r>
            <a:r>
              <a:rPr lang="en-US" sz="2400" dirty="0">
                <a:latin typeface="Cambria" panose="02040503050406030204" pitchFamily="18" charset="0"/>
                <a:ea typeface="Cambria" panose="02040503050406030204" pitchFamily="18" charset="0"/>
              </a:rPr>
              <a:t>, MK </a:t>
            </a:r>
            <a:r>
              <a:rPr lang="en-US" sz="2400" dirty="0" err="1">
                <a:latin typeface="Cambria" panose="02040503050406030204" pitchFamily="18" charset="0"/>
                <a:ea typeface="Cambria" panose="02040503050406030204" pitchFamily="18" charset="0"/>
              </a:rPr>
              <a:t>përgatitë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dhe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nënshkruan</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Raportin</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përfundimtar</a:t>
            </a:r>
            <a:r>
              <a:rPr lang="en-US" sz="2400" dirty="0">
                <a:latin typeface="Cambria" panose="02040503050406030204" pitchFamily="18" charset="0"/>
                <a:ea typeface="Cambria" panose="02040503050406030204" pitchFamily="18" charset="0"/>
              </a:rPr>
              <a:t>, duke u </a:t>
            </a:r>
            <a:r>
              <a:rPr lang="en-US" sz="2400" dirty="0" err="1">
                <a:latin typeface="Cambria" panose="02040503050406030204" pitchFamily="18" charset="0"/>
                <a:ea typeface="Cambria" panose="02040503050406030204" pitchFamily="18" charset="0"/>
              </a:rPr>
              <a:t>bazuar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Procesverbalin</a:t>
            </a:r>
            <a:r>
              <a:rPr lang="en-US" sz="2400" dirty="0">
                <a:latin typeface="Cambria" panose="02040503050406030204" pitchFamily="18" charset="0"/>
                <a:ea typeface="Cambria" panose="02040503050406030204" pitchFamily="18" charset="0"/>
              </a:rPr>
              <a:t> e </a:t>
            </a:r>
            <a:r>
              <a:rPr lang="en-US" sz="2400" dirty="0" err="1">
                <a:latin typeface="Cambria" panose="02040503050406030204" pitchFamily="18" charset="0"/>
                <a:ea typeface="Cambria" panose="02040503050406030204" pitchFamily="18" charset="0"/>
              </a:rPr>
              <a:t>Komisionit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Pranimin</a:t>
            </a:r>
            <a:r>
              <a:rPr lang="en-US" sz="2400" dirty="0">
                <a:latin typeface="Cambria" panose="02040503050406030204" pitchFamily="18" charset="0"/>
                <a:ea typeface="Cambria" panose="02040503050406030204" pitchFamily="18" charset="0"/>
              </a:rPr>
              <a:t> e </a:t>
            </a:r>
            <a:r>
              <a:rPr lang="en-US" sz="2400" dirty="0" err="1">
                <a:latin typeface="Cambria" panose="02040503050406030204" pitchFamily="18" charset="0"/>
                <a:ea typeface="Cambria" panose="02040503050406030204" pitchFamily="18" charset="0"/>
              </a:rPr>
              <a:t>Mallrave</a:t>
            </a:r>
            <a:r>
              <a:rPr lang="en-US" sz="2400" dirty="0">
                <a:latin typeface="Cambria" panose="02040503050406030204" pitchFamily="18" charset="0"/>
                <a:ea typeface="Cambria" panose="02040503050406030204" pitchFamily="18" charset="0"/>
              </a:rPr>
              <a:t>. Me </a:t>
            </a:r>
            <a:r>
              <a:rPr lang="en-US" sz="2400" dirty="0" err="1">
                <a:latin typeface="Cambria" panose="02040503050406030204" pitchFamily="18" charset="0"/>
                <a:ea typeface="Cambria" panose="02040503050406030204" pitchFamily="18" charset="0"/>
              </a:rPr>
              <a:t>lëshimin</a:t>
            </a:r>
            <a:r>
              <a:rPr lang="en-US" sz="2400" dirty="0">
                <a:latin typeface="Cambria" panose="02040503050406030204" pitchFamily="18" charset="0"/>
                <a:ea typeface="Cambria" panose="02040503050406030204" pitchFamily="18" charset="0"/>
              </a:rPr>
              <a:t> e </a:t>
            </a:r>
            <a:r>
              <a:rPr lang="en-US" sz="2400" dirty="0" err="1">
                <a:latin typeface="Cambria" panose="02040503050406030204" pitchFamily="18" charset="0"/>
                <a:ea typeface="Cambria" panose="02040503050406030204" pitchFamily="18" charset="0"/>
              </a:rPr>
              <a:t>këtij</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raporti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kontrata</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përmbyllet</a:t>
            </a:r>
            <a:r>
              <a:rPr lang="en-US" sz="2400" dirty="0">
                <a:latin typeface="Cambria" panose="02040503050406030204" pitchFamily="18" charset="0"/>
                <a:ea typeface="Cambria" panose="02040503050406030204" pitchFamily="18" charset="0"/>
              </a:rPr>
              <a:t>.</a:t>
            </a:r>
          </a:p>
        </p:txBody>
      </p:sp>
      <p:sp>
        <p:nvSpPr>
          <p:cNvPr id="5" name="Slide Number Placeholder 4"/>
          <p:cNvSpPr>
            <a:spLocks noGrp="1"/>
          </p:cNvSpPr>
          <p:nvPr>
            <p:ph type="sldNum" sz="quarter" idx="12"/>
          </p:nvPr>
        </p:nvSpPr>
        <p:spPr/>
        <p:txBody>
          <a:bodyPr/>
          <a:lstStyle/>
          <a:p>
            <a:pPr>
              <a:defRPr/>
            </a:pPr>
            <a:fld id="{27D149EC-AD9C-499E-93F6-B952DDA697AE}" type="slidenum">
              <a:rPr lang="en-US" altLang="en-US" smtClean="0"/>
              <a:pPr>
                <a:defRPr/>
              </a:pPr>
              <a:t>44</a:t>
            </a:fld>
            <a:endParaRPr lang="en-US" altLang="en-US"/>
          </a:p>
        </p:txBody>
      </p:sp>
    </p:spTree>
    <p:extLst>
      <p:ext uri="{BB962C8B-B14F-4D97-AF65-F5344CB8AC3E}">
        <p14:creationId xmlns:p14="http://schemas.microsoft.com/office/powerpoint/2010/main" val="389575623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24260" y="587030"/>
            <a:ext cx="8372290" cy="5799156"/>
          </a:xfrm>
        </p:spPr>
        <p:txBody>
          <a:bodyPr>
            <a:normAutofit lnSpcReduction="10000"/>
          </a:bodyPr>
          <a:lstStyle/>
          <a:p>
            <a:pPr algn="l"/>
            <a:r>
              <a:rPr lang="sq-AL" sz="3200" b="1" dirty="0">
                <a:solidFill>
                  <a:schemeClr val="accent5">
                    <a:lumMod val="75000"/>
                  </a:schemeClr>
                </a:solidFill>
              </a:rPr>
              <a:t>Periudha garantuese dhe pranimi </a:t>
            </a:r>
            <a:r>
              <a:rPr lang="en-US" sz="3200" b="1" dirty="0">
                <a:solidFill>
                  <a:schemeClr val="accent5">
                    <a:lumMod val="75000"/>
                  </a:schemeClr>
                </a:solidFill>
              </a:rPr>
              <a:t>p</a:t>
            </a:r>
            <a:r>
              <a:rPr lang="sq-AL" sz="3200" b="1" dirty="0">
                <a:solidFill>
                  <a:schemeClr val="accent5">
                    <a:lumMod val="75000"/>
                  </a:schemeClr>
                </a:solidFill>
              </a:rPr>
              <a:t>ërfundimtar</a:t>
            </a:r>
            <a:r>
              <a:rPr lang="en-US" sz="3200" b="1" dirty="0">
                <a:solidFill>
                  <a:schemeClr val="accent5">
                    <a:lumMod val="75000"/>
                  </a:schemeClr>
                </a:solidFill>
              </a:rPr>
              <a:t> </a:t>
            </a:r>
            <a:r>
              <a:rPr lang="sq-AL" sz="3200" b="1" dirty="0">
                <a:solidFill>
                  <a:schemeClr val="accent5">
                    <a:lumMod val="75000"/>
                  </a:schemeClr>
                </a:solidFill>
              </a:rPr>
              <a:t> </a:t>
            </a:r>
            <a:endParaRPr lang="en-US" sz="3200" b="1" dirty="0">
              <a:solidFill>
                <a:schemeClr val="accent5">
                  <a:lumMod val="75000"/>
                </a:schemeClr>
              </a:solidFill>
            </a:endParaRPr>
          </a:p>
          <a:p>
            <a:r>
              <a:rPr lang="sq-AL" sz="3200" b="1" dirty="0">
                <a:solidFill>
                  <a:schemeClr val="accent5">
                    <a:lumMod val="75000"/>
                  </a:schemeClr>
                </a:solidFill>
              </a:rPr>
              <a:t>Neni 73B</a:t>
            </a:r>
            <a:endParaRPr lang="en-US" sz="3200" b="1" dirty="0">
              <a:solidFill>
                <a:schemeClr val="accent5">
                  <a:lumMod val="75000"/>
                </a:schemeClr>
              </a:solidFill>
            </a:endParaRPr>
          </a:p>
          <a:p>
            <a:pPr marL="342900" indent="-342900" algn="just">
              <a:buFont typeface="Wingdings" panose="05000000000000000000" pitchFamily="2" charset="2"/>
              <a:buChar char="Ø"/>
            </a:pPr>
            <a:r>
              <a:rPr lang="en-US" sz="2400" dirty="0" err="1"/>
              <a:t>Për</a:t>
            </a:r>
            <a:r>
              <a:rPr lang="en-US" sz="2400" dirty="0"/>
              <a:t> </a:t>
            </a:r>
            <a:r>
              <a:rPr lang="en-US" sz="2400" dirty="0" err="1"/>
              <a:t>kontrata</a:t>
            </a:r>
            <a:r>
              <a:rPr lang="en-US" sz="2400" dirty="0"/>
              <a:t> </a:t>
            </a:r>
            <a:r>
              <a:rPr lang="en-US" sz="2400" dirty="0" err="1"/>
              <a:t>për</a:t>
            </a:r>
            <a:r>
              <a:rPr lang="en-US" sz="2400" dirty="0"/>
              <a:t> </a:t>
            </a:r>
            <a:r>
              <a:rPr lang="en-US" sz="2400" dirty="0" err="1"/>
              <a:t>punë</a:t>
            </a:r>
            <a:r>
              <a:rPr lang="en-US" sz="2400" dirty="0"/>
              <a:t> </a:t>
            </a:r>
            <a:r>
              <a:rPr lang="en-US" sz="2400" dirty="0" err="1"/>
              <a:t>apo</a:t>
            </a:r>
            <a:r>
              <a:rPr lang="en-US" sz="2400" dirty="0"/>
              <a:t> </a:t>
            </a:r>
            <a:r>
              <a:rPr lang="en-US" sz="2400" dirty="0" err="1"/>
              <a:t>për</a:t>
            </a:r>
            <a:r>
              <a:rPr lang="en-US" sz="2400" dirty="0"/>
              <a:t> </a:t>
            </a:r>
            <a:r>
              <a:rPr lang="en-US" sz="2400" dirty="0" err="1"/>
              <a:t>furnizim</a:t>
            </a:r>
            <a:r>
              <a:rPr lang="en-US" sz="2400" dirty="0"/>
              <a:t> </a:t>
            </a:r>
            <a:r>
              <a:rPr lang="en-US" sz="2400" dirty="0" err="1"/>
              <a:t>për</a:t>
            </a:r>
            <a:r>
              <a:rPr lang="en-US" sz="2400" dirty="0"/>
              <a:t> </a:t>
            </a:r>
            <a:r>
              <a:rPr lang="en-US" sz="2400" dirty="0" err="1"/>
              <a:t>të</a:t>
            </a:r>
            <a:r>
              <a:rPr lang="en-US" sz="2400" dirty="0"/>
              <a:t> </a:t>
            </a:r>
            <a:r>
              <a:rPr lang="en-US" sz="2400" dirty="0" err="1"/>
              <a:t>cilat</a:t>
            </a:r>
            <a:r>
              <a:rPr lang="en-US" sz="2400" dirty="0"/>
              <a:t> </a:t>
            </a:r>
            <a:r>
              <a:rPr lang="en-US" sz="2400" dirty="0" err="1"/>
              <a:t>në</a:t>
            </a:r>
            <a:r>
              <a:rPr lang="en-US" sz="2400" dirty="0"/>
              <a:t> </a:t>
            </a:r>
            <a:r>
              <a:rPr lang="en-US" sz="2400" dirty="0" err="1"/>
              <a:t>kontratë</a:t>
            </a:r>
            <a:r>
              <a:rPr lang="en-US" sz="2400" dirty="0"/>
              <a:t> </a:t>
            </a:r>
            <a:r>
              <a:rPr lang="en-US" sz="2400" dirty="0" err="1"/>
              <a:t>kërkohet</a:t>
            </a:r>
            <a:r>
              <a:rPr lang="en-US" sz="2400" dirty="0"/>
              <a:t> </a:t>
            </a:r>
            <a:r>
              <a:rPr lang="en-US" sz="2400" dirty="0" err="1"/>
              <a:t>periudha</a:t>
            </a:r>
            <a:r>
              <a:rPr lang="en-US" sz="2400" dirty="0"/>
              <a:t> </a:t>
            </a:r>
            <a:r>
              <a:rPr lang="en-US" sz="2400" dirty="0" err="1"/>
              <a:t>garantuese</a:t>
            </a:r>
            <a:r>
              <a:rPr lang="en-US" sz="2400" dirty="0"/>
              <a:t>, </a:t>
            </a:r>
            <a:r>
              <a:rPr lang="en-US" sz="2400" b="1" dirty="0"/>
              <a:t>MK para </a:t>
            </a:r>
            <a:r>
              <a:rPr lang="en-US" sz="2400" b="1" dirty="0" err="1"/>
              <a:t>lëshimit</a:t>
            </a:r>
            <a:r>
              <a:rPr lang="en-US" sz="2400" b="1" dirty="0"/>
              <a:t> </a:t>
            </a:r>
            <a:r>
              <a:rPr lang="en-US" sz="2400" b="1" dirty="0" err="1"/>
              <a:t>të</a:t>
            </a:r>
            <a:r>
              <a:rPr lang="en-US" sz="2400" b="1" dirty="0"/>
              <a:t> </a:t>
            </a:r>
            <a:r>
              <a:rPr lang="en-US" sz="2400" b="1" dirty="0" err="1"/>
              <a:t>Certifikatës</a:t>
            </a:r>
            <a:r>
              <a:rPr lang="en-US" sz="2400" b="1" dirty="0"/>
              <a:t> </a:t>
            </a:r>
            <a:r>
              <a:rPr lang="en-US" sz="2400" b="1" dirty="0" err="1"/>
              <a:t>së</a:t>
            </a:r>
            <a:r>
              <a:rPr lang="en-US" sz="2400" b="1" dirty="0"/>
              <a:t> </a:t>
            </a:r>
            <a:r>
              <a:rPr lang="en-US" sz="2400" b="1" dirty="0" err="1"/>
              <a:t>Pranimit</a:t>
            </a:r>
            <a:r>
              <a:rPr lang="en-US" sz="2400" b="1" dirty="0"/>
              <a:t> </a:t>
            </a:r>
            <a:r>
              <a:rPr lang="en-US" sz="2400" b="1" dirty="0" err="1"/>
              <a:t>të</a:t>
            </a:r>
            <a:r>
              <a:rPr lang="en-US" sz="2400" b="1" dirty="0"/>
              <a:t> </a:t>
            </a:r>
            <a:r>
              <a:rPr lang="en-US" sz="2400" b="1" dirty="0" err="1"/>
              <a:t>Përkohshëm</a:t>
            </a:r>
            <a:r>
              <a:rPr lang="en-US" sz="2400" b="1" dirty="0"/>
              <a:t> </a:t>
            </a:r>
            <a:r>
              <a:rPr lang="en-US" sz="2400" dirty="0" err="1"/>
              <a:t>kërkon</a:t>
            </a:r>
            <a:r>
              <a:rPr lang="en-US" sz="2400" dirty="0"/>
              <a:t> </a:t>
            </a:r>
            <a:r>
              <a:rPr lang="en-US" sz="2400" dirty="0" err="1"/>
              <a:t>nga</a:t>
            </a:r>
            <a:r>
              <a:rPr lang="en-US" sz="2400" dirty="0"/>
              <a:t> </a:t>
            </a:r>
            <a:r>
              <a:rPr lang="en-US" sz="2400" dirty="0" err="1"/>
              <a:t>kontraktuesi</a:t>
            </a:r>
            <a:r>
              <a:rPr lang="en-US" sz="2400" dirty="0"/>
              <a:t> </a:t>
            </a:r>
            <a:r>
              <a:rPr lang="en-US" sz="2400" dirty="0" err="1"/>
              <a:t>që</a:t>
            </a:r>
            <a:r>
              <a:rPr lang="en-US" sz="2400" dirty="0"/>
              <a:t> </a:t>
            </a:r>
            <a:r>
              <a:rPr lang="en-US" sz="2400" dirty="0" err="1"/>
              <a:t>të</a:t>
            </a:r>
            <a:r>
              <a:rPr lang="en-US" sz="2400" dirty="0"/>
              <a:t> </a:t>
            </a:r>
            <a:r>
              <a:rPr lang="en-US" sz="2400" dirty="0" err="1"/>
              <a:t>përgatisë</a:t>
            </a:r>
            <a:r>
              <a:rPr lang="en-US" sz="2400" dirty="0"/>
              <a:t> </a:t>
            </a:r>
            <a:r>
              <a:rPr lang="en-US" sz="2400" b="1" dirty="0" err="1">
                <a:solidFill>
                  <a:srgbClr val="FF0000"/>
                </a:solidFill>
              </a:rPr>
              <a:t>dokumentin</a:t>
            </a:r>
            <a:r>
              <a:rPr lang="en-US" sz="2400" b="1" dirty="0">
                <a:solidFill>
                  <a:srgbClr val="FF0000"/>
                </a:solidFill>
              </a:rPr>
              <a:t> e </a:t>
            </a:r>
            <a:r>
              <a:rPr lang="en-US" sz="2400" b="1" dirty="0" err="1">
                <a:solidFill>
                  <a:srgbClr val="FF0000"/>
                </a:solidFill>
              </a:rPr>
              <a:t>garancisë</a:t>
            </a:r>
            <a:r>
              <a:rPr lang="en-US" sz="2400" b="1" dirty="0">
                <a:solidFill>
                  <a:srgbClr val="FF0000"/>
                </a:solidFill>
              </a:rPr>
              <a:t> </a:t>
            </a:r>
            <a:r>
              <a:rPr lang="en-US" sz="2400" dirty="0" err="1"/>
              <a:t>për</a:t>
            </a:r>
            <a:r>
              <a:rPr lang="en-US" sz="2400" dirty="0"/>
              <a:t> </a:t>
            </a:r>
            <a:r>
              <a:rPr lang="en-US" sz="2400" dirty="0" err="1"/>
              <a:t>periudhën</a:t>
            </a:r>
            <a:r>
              <a:rPr lang="en-US" sz="2400" dirty="0"/>
              <a:t> e </a:t>
            </a:r>
            <a:r>
              <a:rPr lang="en-US" sz="2400" dirty="0" err="1"/>
              <a:t>përgjegjësisë</a:t>
            </a:r>
            <a:r>
              <a:rPr lang="en-US" sz="2400" dirty="0"/>
              <a:t> </a:t>
            </a:r>
            <a:r>
              <a:rPr lang="en-US" sz="2400" dirty="0" err="1"/>
              <a:t>për</a:t>
            </a:r>
            <a:r>
              <a:rPr lang="en-US" sz="2400" dirty="0"/>
              <a:t> </a:t>
            </a:r>
            <a:r>
              <a:rPr lang="en-US" sz="2400" dirty="0" err="1"/>
              <a:t>defekte</a:t>
            </a:r>
            <a:r>
              <a:rPr lang="en-US" sz="2400" dirty="0"/>
              <a:t>, </a:t>
            </a:r>
            <a:r>
              <a:rPr lang="en-US" sz="2400" dirty="0" err="1"/>
              <a:t>sipas</a:t>
            </a:r>
            <a:r>
              <a:rPr lang="en-US" sz="2400" dirty="0"/>
              <a:t> </a:t>
            </a:r>
            <a:r>
              <a:rPr lang="en-US" sz="2400" dirty="0" err="1"/>
              <a:t>specifikimeve</a:t>
            </a:r>
            <a:r>
              <a:rPr lang="en-US" sz="2400" dirty="0"/>
              <a:t> </a:t>
            </a:r>
            <a:r>
              <a:rPr lang="en-US" sz="2400" dirty="0" err="1"/>
              <a:t>të</a:t>
            </a:r>
            <a:r>
              <a:rPr lang="en-US" sz="2400" dirty="0"/>
              <a:t> </a:t>
            </a:r>
            <a:r>
              <a:rPr lang="en-US" sz="2400" dirty="0" err="1"/>
              <a:t>përcaktuara</a:t>
            </a:r>
            <a:r>
              <a:rPr lang="en-US" sz="2400" dirty="0"/>
              <a:t> </a:t>
            </a:r>
            <a:r>
              <a:rPr lang="en-US" sz="2400" dirty="0" err="1"/>
              <a:t>në</a:t>
            </a:r>
            <a:r>
              <a:rPr lang="en-US" sz="2400" dirty="0"/>
              <a:t> </a:t>
            </a:r>
            <a:r>
              <a:rPr lang="en-US" sz="2400" dirty="0" err="1"/>
              <a:t>kushtet</a:t>
            </a:r>
            <a:r>
              <a:rPr lang="en-US" sz="2400" dirty="0"/>
              <a:t> e </a:t>
            </a:r>
            <a:r>
              <a:rPr lang="en-US" sz="2400" dirty="0" err="1"/>
              <a:t>kontratës</a:t>
            </a:r>
            <a:r>
              <a:rPr lang="en-US" sz="2400" dirty="0"/>
              <a:t>.</a:t>
            </a:r>
          </a:p>
          <a:p>
            <a:pPr marL="342900" indent="-342900" algn="just">
              <a:buFont typeface="Wingdings" panose="05000000000000000000" pitchFamily="2" charset="2"/>
              <a:buChar char="Ø"/>
            </a:pPr>
            <a:r>
              <a:rPr lang="en-US" sz="2400" dirty="0">
                <a:latin typeface="Cambria" panose="02040503050406030204" pitchFamily="18" charset="0"/>
                <a:ea typeface="Cambria" panose="02040503050406030204" pitchFamily="18" charset="0"/>
              </a:rPr>
              <a:t>MK do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njoftojë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kontraktuesin</a:t>
            </a:r>
            <a:r>
              <a:rPr lang="en-US" sz="2400" dirty="0">
                <a:latin typeface="Cambria" panose="02040503050406030204" pitchFamily="18" charset="0"/>
                <a:ea typeface="Cambria" panose="02040503050406030204" pitchFamily="18" charset="0"/>
              </a:rPr>
              <a:t> me </a:t>
            </a:r>
            <a:r>
              <a:rPr lang="en-US" sz="2400" dirty="0" err="1">
                <a:latin typeface="Cambria" panose="02040503050406030204" pitchFamily="18" charset="0"/>
                <a:ea typeface="Cambria" panose="02040503050406030204" pitchFamily="18" charset="0"/>
              </a:rPr>
              <a:t>kohë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defektet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që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kanë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ndodhur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dhe</a:t>
            </a:r>
            <a:r>
              <a:rPr lang="en-US" sz="2400" dirty="0">
                <a:latin typeface="Cambria" panose="02040503050406030204" pitchFamily="18" charset="0"/>
                <a:ea typeface="Cambria" panose="02040503050406030204" pitchFamily="18" charset="0"/>
              </a:rPr>
              <a:t> do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kërkojë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që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defektet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riparohen</a:t>
            </a:r>
            <a:r>
              <a:rPr lang="en-US" sz="2400" dirty="0">
                <a:latin typeface="Cambria" panose="02040503050406030204" pitchFamily="18" charset="0"/>
                <a:ea typeface="Cambria" panose="02040503050406030204" pitchFamily="18" charset="0"/>
              </a:rPr>
              <a:t>/</a:t>
            </a:r>
            <a:r>
              <a:rPr lang="en-US" sz="2400" dirty="0" err="1">
                <a:latin typeface="Cambria" panose="02040503050406030204" pitchFamily="18" charset="0"/>
                <a:ea typeface="Cambria" panose="02040503050406030204" pitchFamily="18" charset="0"/>
              </a:rPr>
              <a:t>eliminohen</a:t>
            </a:r>
            <a:r>
              <a:rPr lang="en-US" sz="2400" dirty="0">
                <a:latin typeface="Cambria" panose="02040503050406030204" pitchFamily="18" charset="0"/>
                <a:ea typeface="Cambria" panose="02040503050406030204" pitchFamily="18" charset="0"/>
              </a:rPr>
              <a:t> duke </a:t>
            </a:r>
            <a:r>
              <a:rPr lang="en-US" sz="2400" dirty="0" err="1">
                <a:latin typeface="Cambria" panose="02040503050406030204" pitchFamily="18" charset="0"/>
                <a:ea typeface="Cambria" panose="02040503050406030204" pitchFamily="18" charset="0"/>
              </a:rPr>
              <a:t>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dhënë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një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afat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kohor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arsyeshëm</a:t>
            </a:r>
            <a:r>
              <a:rPr lang="en-US" sz="2400" dirty="0">
                <a:latin typeface="Cambria" panose="02040503050406030204" pitchFamily="18" charset="0"/>
                <a:ea typeface="Cambria" panose="02040503050406030204" pitchFamily="18" charset="0"/>
              </a:rPr>
              <a:t>. </a:t>
            </a:r>
          </a:p>
          <a:p>
            <a:pPr marL="342900" indent="-342900" algn="just">
              <a:buFont typeface="Wingdings" panose="05000000000000000000" pitchFamily="2" charset="2"/>
              <a:buChar char="Ø"/>
            </a:pPr>
            <a:r>
              <a:rPr lang="en-US" sz="2400" dirty="0" err="1">
                <a:latin typeface="Cambria" panose="02040503050406030204" pitchFamily="18" charset="0"/>
                <a:ea typeface="Cambria" panose="02040503050406030204" pitchFamily="18" charset="0"/>
              </a:rPr>
              <a:t>Kontraktori</a:t>
            </a:r>
            <a:r>
              <a:rPr lang="en-US" sz="2400" dirty="0">
                <a:latin typeface="Cambria" panose="02040503050406030204" pitchFamily="18" charset="0"/>
                <a:ea typeface="Cambria" panose="02040503050406030204" pitchFamily="18" charset="0"/>
              </a:rPr>
              <a:t> me </a:t>
            </a:r>
            <a:r>
              <a:rPr lang="en-US" sz="2400" dirty="0" err="1">
                <a:latin typeface="Cambria" panose="02040503050406030204" pitchFamily="18" charset="0"/>
                <a:ea typeface="Cambria" panose="02040503050406030204" pitchFamily="18" charset="0"/>
              </a:rPr>
              <a:t>shpenzimet</a:t>
            </a:r>
            <a:r>
              <a:rPr lang="en-US" sz="2400" dirty="0">
                <a:latin typeface="Cambria" panose="02040503050406030204" pitchFamily="18" charset="0"/>
                <a:ea typeface="Cambria" panose="02040503050406030204" pitchFamily="18" charset="0"/>
              </a:rPr>
              <a:t> e </a:t>
            </a:r>
            <a:r>
              <a:rPr lang="en-US" sz="2400" dirty="0" err="1">
                <a:latin typeface="Cambria" panose="02040503050406030204" pitchFamily="18" charset="0"/>
                <a:ea typeface="Cambria" panose="02040503050406030204" pitchFamily="18" charset="0"/>
              </a:rPr>
              <a:t>veta</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eliminon</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defektet</a:t>
            </a:r>
            <a:r>
              <a:rPr lang="en-US" sz="2400" dirty="0">
                <a:latin typeface="Cambria" panose="02040503050406030204" pitchFamily="18" charset="0"/>
                <a:ea typeface="Cambria" panose="02040503050406030204" pitchFamily="18" charset="0"/>
              </a:rPr>
              <a:t>.</a:t>
            </a:r>
          </a:p>
          <a:p>
            <a:pPr marL="342900" indent="-342900" algn="just">
              <a:buFont typeface="Wingdings" panose="05000000000000000000" pitchFamily="2" charset="2"/>
              <a:buChar char="Ø"/>
            </a:pPr>
            <a:r>
              <a:rPr lang="en-US" sz="2400" dirty="0">
                <a:latin typeface="Cambria" panose="02040503050406030204" pitchFamily="18" charset="0"/>
                <a:ea typeface="Cambria" panose="02040503050406030204" pitchFamily="18" charset="0"/>
              </a:rPr>
              <a:t>Pas </a:t>
            </a:r>
            <a:r>
              <a:rPr lang="en-US" sz="2400" dirty="0" err="1">
                <a:latin typeface="Cambria" panose="02040503050406030204" pitchFamily="18" charset="0"/>
                <a:ea typeface="Cambria" panose="02040503050406030204" pitchFamily="18" charset="0"/>
              </a:rPr>
              <a:t>skadimit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periudhës</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së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përgjegjësisë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defektet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si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dhe</a:t>
            </a:r>
            <a:r>
              <a:rPr lang="en-US" sz="2400" dirty="0">
                <a:latin typeface="Cambria" panose="02040503050406030204" pitchFamily="18" charset="0"/>
                <a:ea typeface="Cambria" panose="02040503050406030204" pitchFamily="18" charset="0"/>
              </a:rPr>
              <a:t> pas </a:t>
            </a:r>
            <a:r>
              <a:rPr lang="en-US" sz="2400" dirty="0" err="1">
                <a:latin typeface="Cambria" panose="02040503050406030204" pitchFamily="18" charset="0"/>
                <a:ea typeface="Cambria" panose="02040503050406030204" pitchFamily="18" charset="0"/>
              </a:rPr>
              <a:t>korrigjimit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defekteve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apo</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dëmeve</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shfaqura</a:t>
            </a:r>
            <a:r>
              <a:rPr lang="en-US" sz="2400" dirty="0">
                <a:latin typeface="Cambria" panose="02040503050406030204" pitchFamily="18" charset="0"/>
                <a:ea typeface="Cambria" panose="02040503050406030204" pitchFamily="18" charset="0"/>
              </a:rPr>
              <a:t>, MK do </a:t>
            </a:r>
            <a:r>
              <a:rPr lang="en-US" sz="2400" dirty="0" err="1">
                <a:latin typeface="Cambria" panose="02040503050406030204" pitchFamily="18" charset="0"/>
                <a:ea typeface="Cambria" panose="02040503050406030204" pitchFamily="18" charset="0"/>
              </a:rPr>
              <a:t>ti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lëshojë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kontraktuesit</a:t>
            </a:r>
            <a:r>
              <a:rPr lang="en-US" sz="2400" dirty="0">
                <a:latin typeface="Cambria" panose="02040503050406030204" pitchFamily="18" charset="0"/>
                <a:ea typeface="Cambria" panose="02040503050406030204" pitchFamily="18" charset="0"/>
              </a:rPr>
              <a:t> </a:t>
            </a:r>
            <a:r>
              <a:rPr lang="en-US" sz="2400" b="1" dirty="0" err="1">
                <a:latin typeface="Cambria" panose="02040503050406030204" pitchFamily="18" charset="0"/>
                <a:ea typeface="Cambria" panose="02040503050406030204" pitchFamily="18" charset="0"/>
              </a:rPr>
              <a:t>Certifikatën</a:t>
            </a:r>
            <a:r>
              <a:rPr lang="en-US" sz="2400" b="1" dirty="0">
                <a:latin typeface="Cambria" panose="02040503050406030204" pitchFamily="18" charset="0"/>
                <a:ea typeface="Cambria" panose="02040503050406030204" pitchFamily="18" charset="0"/>
              </a:rPr>
              <a:t> </a:t>
            </a:r>
            <a:r>
              <a:rPr lang="en-US" sz="2400" b="1" dirty="0" err="1">
                <a:latin typeface="Cambria" panose="02040503050406030204" pitchFamily="18" charset="0"/>
                <a:ea typeface="Cambria" panose="02040503050406030204" pitchFamily="18" charset="0"/>
              </a:rPr>
              <a:t>për</a:t>
            </a:r>
            <a:r>
              <a:rPr lang="en-US" sz="2400" b="1" dirty="0">
                <a:latin typeface="Cambria" panose="02040503050406030204" pitchFamily="18" charset="0"/>
                <a:ea typeface="Cambria" panose="02040503050406030204" pitchFamily="18" charset="0"/>
              </a:rPr>
              <a:t> </a:t>
            </a:r>
            <a:r>
              <a:rPr lang="en-US" sz="2400" b="1" dirty="0" err="1">
                <a:latin typeface="Cambria" panose="02040503050406030204" pitchFamily="18" charset="0"/>
                <a:ea typeface="Cambria" panose="02040503050406030204" pitchFamily="18" charset="0"/>
              </a:rPr>
              <a:t>Pranimin</a:t>
            </a:r>
            <a:r>
              <a:rPr lang="en-US" sz="2400" b="1" dirty="0">
                <a:latin typeface="Cambria" panose="02040503050406030204" pitchFamily="18" charset="0"/>
                <a:ea typeface="Cambria" panose="02040503050406030204" pitchFamily="18" charset="0"/>
              </a:rPr>
              <a:t> </a:t>
            </a:r>
            <a:r>
              <a:rPr lang="en-US" sz="2400" b="1" dirty="0" err="1">
                <a:latin typeface="Cambria" panose="02040503050406030204" pitchFamily="18" charset="0"/>
                <a:ea typeface="Cambria" panose="02040503050406030204" pitchFamily="18" charset="0"/>
              </a:rPr>
              <a:t>Përfundimtar</a:t>
            </a:r>
            <a:r>
              <a:rPr lang="en-US" sz="2400" b="1" dirty="0">
                <a:latin typeface="Cambria" panose="02040503050406030204" pitchFamily="18" charset="0"/>
                <a:ea typeface="Cambria" panose="02040503050406030204" pitchFamily="18" charset="0"/>
              </a:rPr>
              <a:t>.</a:t>
            </a:r>
          </a:p>
          <a:p>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959412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5001" y="202980"/>
            <a:ext cx="7772400" cy="1362426"/>
          </a:xfrm>
        </p:spPr>
        <p:txBody>
          <a:bodyPr>
            <a:normAutofit/>
          </a:bodyPr>
          <a:lstStyle/>
          <a:p>
            <a:r>
              <a:rPr lang="sq-AL" sz="4000" b="1" dirty="0">
                <a:solidFill>
                  <a:schemeClr val="accent5">
                    <a:lumMod val="75000"/>
                  </a:schemeClr>
                </a:solidFill>
                <a:latin typeface="Cambria" panose="02040503050406030204" pitchFamily="18" charset="0"/>
                <a:ea typeface="Cambria" panose="02040503050406030204" pitchFamily="18" charset="0"/>
              </a:rPr>
              <a:t>Ndarja e detyrave</a:t>
            </a:r>
            <a:r>
              <a:rPr lang="en-US" sz="4000" b="1" dirty="0">
                <a:solidFill>
                  <a:schemeClr val="accent5">
                    <a:lumMod val="75000"/>
                  </a:schemeClr>
                </a:solidFill>
                <a:latin typeface="Cambria" panose="02040503050406030204" pitchFamily="18" charset="0"/>
                <a:ea typeface="Cambria" panose="02040503050406030204" pitchFamily="18" charset="0"/>
              </a:rPr>
              <a:t> (</a:t>
            </a:r>
            <a:r>
              <a:rPr lang="sq-AL" sz="4000" b="1" dirty="0">
                <a:solidFill>
                  <a:schemeClr val="accent5">
                    <a:lumMod val="75000"/>
                  </a:schemeClr>
                </a:solidFill>
                <a:latin typeface="Cambria" panose="02040503050406030204" pitchFamily="18" charset="0"/>
                <a:ea typeface="Cambria" panose="02040503050406030204" pitchFamily="18" charset="0"/>
              </a:rPr>
              <a:t>Neni 75</a:t>
            </a:r>
            <a:r>
              <a:rPr lang="en-US" sz="4000" b="1" dirty="0">
                <a:solidFill>
                  <a:schemeClr val="accent5">
                    <a:lumMod val="75000"/>
                  </a:schemeClr>
                </a:solidFill>
                <a:latin typeface="Cambria" panose="02040503050406030204" pitchFamily="18" charset="0"/>
                <a:ea typeface="Cambria" panose="02040503050406030204" pitchFamily="18" charset="0"/>
              </a:rPr>
              <a:t>)</a:t>
            </a:r>
            <a:br>
              <a:rPr lang="en-US" sz="2400" dirty="0"/>
            </a:br>
            <a:br>
              <a:rPr lang="en-US" sz="2400" dirty="0"/>
            </a:br>
            <a:endParaRPr lang="en-US" sz="2400" b="1" dirty="0">
              <a:solidFill>
                <a:schemeClr val="accent1">
                  <a:lumMod val="75000"/>
                </a:schemeClr>
              </a:solidFill>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193829" y="1662369"/>
            <a:ext cx="8794745" cy="5107865"/>
          </a:xfrm>
        </p:spPr>
        <p:txBody>
          <a:bodyPr>
            <a:normAutofit/>
          </a:bodyPr>
          <a:lstStyle/>
          <a:p>
            <a:pPr marL="457200" indent="-457200" algn="l">
              <a:buFont typeface="Wingdings" panose="05000000000000000000" pitchFamily="2" charset="2"/>
              <a:buChar char="q"/>
            </a:pPr>
            <a:r>
              <a:rPr lang="sq-AL" sz="2800" dirty="0">
                <a:latin typeface="Cambria" panose="02040503050406030204" pitchFamily="18" charset="0"/>
                <a:ea typeface="Cambria" panose="02040503050406030204" pitchFamily="18" charset="0"/>
              </a:rPr>
              <a:t>Një zyrtar nga një departament i cili ka përgatitur specifikimet dhe/ose TER, ose ka përcaktuar standardet e cilësisë, ose vizatimet e përgatitura</a:t>
            </a:r>
            <a:r>
              <a:rPr lang="en-US" sz="2800" dirty="0">
                <a:latin typeface="Cambria" panose="02040503050406030204" pitchFamily="18" charset="0"/>
                <a:ea typeface="Cambria" panose="02040503050406030204" pitchFamily="18" charset="0"/>
              </a:rPr>
              <a:t>:</a:t>
            </a:r>
          </a:p>
          <a:p>
            <a:pPr algn="just"/>
            <a:endParaRPr lang="en-US" sz="2800" dirty="0">
              <a:latin typeface="Cambria" panose="02040503050406030204" pitchFamily="18" charset="0"/>
              <a:ea typeface="Cambria" panose="02040503050406030204" pitchFamily="18" charset="0"/>
            </a:endParaRPr>
          </a:p>
          <a:p>
            <a:pPr marL="457200" indent="-457200" algn="just">
              <a:buFont typeface="Wingdings" panose="05000000000000000000" pitchFamily="2" charset="2"/>
              <a:buChar char="Ø"/>
            </a:pPr>
            <a:r>
              <a:rPr lang="sq-AL" sz="2800" dirty="0">
                <a:latin typeface="Cambria" panose="02040503050406030204" pitchFamily="18" charset="0"/>
                <a:ea typeface="Cambria" panose="02040503050406030204" pitchFamily="18" charset="0"/>
              </a:rPr>
              <a:t> </a:t>
            </a:r>
            <a:r>
              <a:rPr lang="sq-AL" sz="2800" b="1" dirty="0">
                <a:solidFill>
                  <a:srgbClr val="FF0000"/>
                </a:solidFill>
                <a:latin typeface="Cambria" panose="02040503050406030204" pitchFamily="18" charset="0"/>
                <a:ea typeface="Cambria" panose="02040503050406030204" pitchFamily="18" charset="0"/>
              </a:rPr>
              <a:t>mund</a:t>
            </a:r>
            <a:r>
              <a:rPr lang="sq-AL" sz="2800" dirty="0">
                <a:latin typeface="Cambria" panose="02040503050406030204" pitchFamily="18" charset="0"/>
                <a:ea typeface="Cambria" panose="02040503050406030204" pitchFamily="18" charset="0"/>
              </a:rPr>
              <a:t> te shërbej si </a:t>
            </a:r>
            <a:r>
              <a:rPr lang="en-US" sz="2800" dirty="0">
                <a:latin typeface="Cambria" panose="02040503050406030204" pitchFamily="18" charset="0"/>
                <a:ea typeface="Cambria" panose="02040503050406030204" pitchFamily="18" charset="0"/>
              </a:rPr>
              <a:t>M</a:t>
            </a:r>
            <a:r>
              <a:rPr lang="sq-AL" sz="2800" dirty="0">
                <a:latin typeface="Cambria" panose="02040503050406030204" pitchFamily="18" charset="0"/>
                <a:ea typeface="Cambria" panose="02040503050406030204" pitchFamily="18" charset="0"/>
              </a:rPr>
              <a:t>enaxher i  </a:t>
            </a:r>
            <a:r>
              <a:rPr lang="en-US" sz="2800" dirty="0">
                <a:latin typeface="Cambria" panose="02040503050406030204" pitchFamily="18" charset="0"/>
                <a:ea typeface="Cambria" panose="02040503050406030204" pitchFamily="18" charset="0"/>
              </a:rPr>
              <a:t>K</a:t>
            </a:r>
            <a:r>
              <a:rPr lang="sq-AL" sz="2800" dirty="0">
                <a:latin typeface="Cambria" panose="02040503050406030204" pitchFamily="18" charset="0"/>
                <a:ea typeface="Cambria" panose="02040503050406030204" pitchFamily="18" charset="0"/>
              </a:rPr>
              <a:t>ontratës</a:t>
            </a:r>
            <a:r>
              <a:rPr lang="en-US" sz="2800" dirty="0">
                <a:latin typeface="Cambria" panose="02040503050406030204" pitchFamily="18" charset="0"/>
                <a:ea typeface="Cambria" panose="02040503050406030204" pitchFamily="18" charset="0"/>
              </a:rPr>
              <a:t>;</a:t>
            </a:r>
            <a:r>
              <a:rPr lang="sq-AL" sz="2800" dirty="0">
                <a:latin typeface="Cambria" panose="02040503050406030204" pitchFamily="18" charset="0"/>
                <a:ea typeface="Cambria" panose="02040503050406030204" pitchFamily="18" charset="0"/>
              </a:rPr>
              <a:t>  por </a:t>
            </a:r>
            <a:endParaRPr lang="en-US" sz="2800" dirty="0">
              <a:latin typeface="Cambria" panose="02040503050406030204" pitchFamily="18" charset="0"/>
              <a:ea typeface="Cambria" panose="02040503050406030204" pitchFamily="18" charset="0"/>
            </a:endParaRPr>
          </a:p>
          <a:p>
            <a:pPr algn="just"/>
            <a:endParaRPr lang="en-US" sz="2800" dirty="0">
              <a:latin typeface="Cambria" panose="02040503050406030204" pitchFamily="18" charset="0"/>
              <a:ea typeface="Cambria" panose="02040503050406030204" pitchFamily="18" charset="0"/>
            </a:endParaRPr>
          </a:p>
          <a:p>
            <a:pPr marL="457200" indent="-457200" algn="just">
              <a:buFont typeface="Wingdings" panose="05000000000000000000" pitchFamily="2" charset="2"/>
              <a:buChar char="Ø"/>
            </a:pPr>
            <a:r>
              <a:rPr lang="sq-AL" sz="2800" b="1" dirty="0">
                <a:solidFill>
                  <a:srgbClr val="FF0000"/>
                </a:solidFill>
                <a:latin typeface="Cambria" panose="02040503050406030204" pitchFamily="18" charset="0"/>
                <a:ea typeface="Cambria" panose="02040503050406030204" pitchFamily="18" charset="0"/>
              </a:rPr>
              <a:t>nuk mund </a:t>
            </a:r>
            <a:r>
              <a:rPr lang="sq-AL" sz="2800" dirty="0">
                <a:latin typeface="Cambria" panose="02040503050406030204" pitchFamily="18" charset="0"/>
                <a:ea typeface="Cambria" panose="02040503050406030204" pitchFamily="18" charset="0"/>
              </a:rPr>
              <a:t>të marrë pjesë si një anëtar i komisionit të vlerësimit . </a:t>
            </a:r>
            <a:endParaRPr lang="en-US" sz="2800" dirty="0">
              <a:latin typeface="Cambria" panose="02040503050406030204" pitchFamily="18" charset="0"/>
              <a:ea typeface="Cambria" panose="02040503050406030204" pitchFamily="18" charset="0"/>
            </a:endParaRPr>
          </a:p>
          <a:p>
            <a:pPr algn="just"/>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7115827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05002" y="241385"/>
            <a:ext cx="7772400" cy="1497796"/>
          </a:xfrm>
        </p:spPr>
        <p:txBody>
          <a:bodyPr>
            <a:noAutofit/>
          </a:bodyPr>
          <a:lstStyle/>
          <a:p>
            <a:br>
              <a:rPr lang="en-US" sz="3200" b="1" dirty="0"/>
            </a:br>
            <a:br>
              <a:rPr lang="en-US" sz="3200" b="1" dirty="0"/>
            </a:br>
            <a:br>
              <a:rPr lang="en-US" sz="3200" b="1" dirty="0"/>
            </a:br>
            <a:r>
              <a:rPr lang="sq-AL" sz="3200" b="1" dirty="0">
                <a:solidFill>
                  <a:schemeClr val="accent5">
                    <a:lumMod val="75000"/>
                  </a:schemeClr>
                </a:solidFill>
              </a:rPr>
              <a:t>Përdorimi i ankandeve/ankandeve kthyese elektronike</a:t>
            </a:r>
            <a:r>
              <a:rPr lang="en-US" sz="3200" b="1" dirty="0">
                <a:solidFill>
                  <a:schemeClr val="accent5">
                    <a:lumMod val="75000"/>
                  </a:schemeClr>
                </a:solidFill>
              </a:rPr>
              <a:t> (</a:t>
            </a:r>
            <a:r>
              <a:rPr lang="en-US" sz="3200" b="1" dirty="0" err="1">
                <a:solidFill>
                  <a:schemeClr val="accent5">
                    <a:lumMod val="75000"/>
                  </a:schemeClr>
                </a:solidFill>
              </a:rPr>
              <a:t>Neni</a:t>
            </a:r>
            <a:r>
              <a:rPr lang="en-US" sz="3200" b="1" dirty="0">
                <a:solidFill>
                  <a:schemeClr val="accent5">
                    <a:lumMod val="75000"/>
                  </a:schemeClr>
                </a:solidFill>
              </a:rPr>
              <a:t> 77)</a:t>
            </a:r>
            <a:endParaRPr lang="en-US" sz="3200" b="1" dirty="0">
              <a:solidFill>
                <a:schemeClr val="accent5">
                  <a:lumMod val="75000"/>
                </a:schemeClr>
              </a:solidFill>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385855" y="1931205"/>
            <a:ext cx="8487505" cy="4762219"/>
          </a:xfrm>
        </p:spPr>
        <p:txBody>
          <a:bodyPr>
            <a:normAutofit/>
          </a:bodyPr>
          <a:lstStyle/>
          <a:p>
            <a:endParaRPr lang="en-US" sz="2400" dirty="0">
              <a:latin typeface="Cambria" panose="02040503050406030204" pitchFamily="18" charset="0"/>
              <a:ea typeface="Cambria" panose="02040503050406030204" pitchFamily="18" charset="0"/>
            </a:endParaRPr>
          </a:p>
          <a:p>
            <a:pPr marL="342900" indent="-342900">
              <a:buFont typeface="Wingdings" panose="05000000000000000000" pitchFamily="2" charset="2"/>
              <a:buChar char="q"/>
            </a:pPr>
            <a:r>
              <a:rPr lang="en-US" sz="2400" dirty="0" err="1"/>
              <a:t>Ankandi</a:t>
            </a:r>
            <a:r>
              <a:rPr lang="en-US" sz="2400" dirty="0"/>
              <a:t> </a:t>
            </a:r>
            <a:r>
              <a:rPr lang="en-US" sz="2400" dirty="0" err="1"/>
              <a:t>elektronik</a:t>
            </a:r>
            <a:r>
              <a:rPr lang="en-US" sz="2400" dirty="0"/>
              <a:t> do </a:t>
            </a:r>
            <a:r>
              <a:rPr lang="en-US" sz="2400" dirty="0" err="1"/>
              <a:t>të</a:t>
            </a:r>
            <a:r>
              <a:rPr lang="en-US" sz="2400" dirty="0"/>
              <a:t> </a:t>
            </a:r>
            <a:r>
              <a:rPr lang="en-US" sz="2400" dirty="0" err="1"/>
              <a:t>bazohet</a:t>
            </a:r>
            <a:r>
              <a:rPr lang="en-US" sz="2400" dirty="0"/>
              <a:t> </a:t>
            </a:r>
            <a:r>
              <a:rPr lang="en-US" sz="2400" dirty="0" err="1"/>
              <a:t>në</a:t>
            </a:r>
            <a:r>
              <a:rPr lang="en-US" sz="2400" dirty="0"/>
              <a:t> </a:t>
            </a:r>
            <a:r>
              <a:rPr lang="en-US" sz="2400" dirty="0" err="1"/>
              <a:t>kriterin</a:t>
            </a:r>
            <a:r>
              <a:rPr lang="en-US" sz="2400" dirty="0"/>
              <a:t> e </a:t>
            </a:r>
            <a:r>
              <a:rPr lang="en-US" sz="2400" dirty="0" err="1"/>
              <a:t>dhënies</a:t>
            </a:r>
            <a:r>
              <a:rPr lang="en-US" sz="2400" dirty="0"/>
              <a:t>:</a:t>
            </a:r>
          </a:p>
          <a:p>
            <a:pPr marL="342900" indent="-342900">
              <a:buFont typeface="Wingdings" panose="05000000000000000000" pitchFamily="2" charset="2"/>
              <a:buChar char="q"/>
            </a:pPr>
            <a:endParaRPr lang="en-US" sz="2400" dirty="0"/>
          </a:p>
          <a:p>
            <a:pPr marL="342900" indent="-342900">
              <a:buFont typeface="Wingdings" panose="05000000000000000000" pitchFamily="2" charset="2"/>
              <a:buChar char="Ø"/>
            </a:pPr>
            <a:r>
              <a:rPr lang="en-US" sz="2400" b="1" dirty="0"/>
              <a:t> “</a:t>
            </a:r>
            <a:r>
              <a:rPr lang="en-US" sz="2400" b="1" dirty="0" err="1"/>
              <a:t>Çmimi</a:t>
            </a:r>
            <a:r>
              <a:rPr lang="en-US" sz="2400" b="1" dirty="0"/>
              <a:t> </a:t>
            </a:r>
            <a:r>
              <a:rPr lang="en-US" sz="2400" b="1" dirty="0" err="1"/>
              <a:t>më</a:t>
            </a:r>
            <a:r>
              <a:rPr lang="en-US" sz="2400" b="1" dirty="0"/>
              <a:t> </a:t>
            </a:r>
            <a:r>
              <a:rPr lang="en-US" sz="2400" b="1" dirty="0" err="1"/>
              <a:t>i</a:t>
            </a:r>
            <a:r>
              <a:rPr lang="en-US" sz="2400" b="1" dirty="0"/>
              <a:t> </a:t>
            </a:r>
            <a:r>
              <a:rPr lang="en-US" sz="2400" b="1" dirty="0" err="1"/>
              <a:t>ulët</a:t>
            </a:r>
            <a:r>
              <a:rPr lang="en-US" sz="2400" b="1" dirty="0"/>
              <a:t>” </a:t>
            </a:r>
            <a:r>
              <a:rPr lang="en-US" sz="2400" dirty="0" err="1"/>
              <a:t>ose</a:t>
            </a:r>
            <a:r>
              <a:rPr lang="en-US" sz="2400" dirty="0"/>
              <a:t> </a:t>
            </a:r>
          </a:p>
          <a:p>
            <a:pPr marL="342900" indent="-342900">
              <a:buFont typeface="Wingdings" panose="05000000000000000000" pitchFamily="2" charset="2"/>
              <a:buChar char="Ø"/>
            </a:pPr>
            <a:endParaRPr lang="en-US" sz="2400" dirty="0"/>
          </a:p>
          <a:p>
            <a:pPr marL="342900" indent="-342900">
              <a:buFont typeface="Wingdings" panose="05000000000000000000" pitchFamily="2" charset="2"/>
              <a:buChar char="Ø"/>
            </a:pPr>
            <a:r>
              <a:rPr lang="en-US" sz="2400" b="1" dirty="0">
                <a:solidFill>
                  <a:srgbClr val="CC0000"/>
                </a:solidFill>
              </a:rPr>
              <a:t>“</a:t>
            </a:r>
            <a:r>
              <a:rPr lang="en-US" sz="2400" b="1" dirty="0" err="1">
                <a:solidFill>
                  <a:srgbClr val="CC0000"/>
                </a:solidFill>
              </a:rPr>
              <a:t>Tenderi</a:t>
            </a:r>
            <a:r>
              <a:rPr lang="en-US" sz="2400" b="1" dirty="0">
                <a:solidFill>
                  <a:srgbClr val="CC0000"/>
                </a:solidFill>
              </a:rPr>
              <a:t> </a:t>
            </a:r>
            <a:r>
              <a:rPr lang="en-US" sz="2400" b="1" dirty="0" err="1">
                <a:solidFill>
                  <a:srgbClr val="CC0000"/>
                </a:solidFill>
              </a:rPr>
              <a:t>Ekonomikisht</a:t>
            </a:r>
            <a:r>
              <a:rPr lang="en-US" sz="2400" b="1" dirty="0">
                <a:solidFill>
                  <a:srgbClr val="CC0000"/>
                </a:solidFill>
              </a:rPr>
              <a:t> </a:t>
            </a:r>
            <a:r>
              <a:rPr lang="en-US" sz="2400" b="1" dirty="0" err="1">
                <a:solidFill>
                  <a:srgbClr val="CC0000"/>
                </a:solidFill>
              </a:rPr>
              <a:t>më</a:t>
            </a:r>
            <a:r>
              <a:rPr lang="en-US" sz="2400" b="1" dirty="0">
                <a:solidFill>
                  <a:srgbClr val="CC0000"/>
                </a:solidFill>
              </a:rPr>
              <a:t> </a:t>
            </a:r>
            <a:r>
              <a:rPr lang="en-US" sz="2400" b="1" dirty="0" err="1">
                <a:solidFill>
                  <a:srgbClr val="CC0000"/>
                </a:solidFill>
              </a:rPr>
              <a:t>i</a:t>
            </a:r>
            <a:r>
              <a:rPr lang="en-US" sz="2400" b="1" dirty="0">
                <a:solidFill>
                  <a:srgbClr val="CC0000"/>
                </a:solidFill>
              </a:rPr>
              <a:t> </a:t>
            </a:r>
            <a:r>
              <a:rPr lang="en-US" sz="2400" b="1" dirty="0" err="1">
                <a:solidFill>
                  <a:srgbClr val="CC0000"/>
                </a:solidFill>
              </a:rPr>
              <a:t>Favorshëm</a:t>
            </a:r>
            <a:r>
              <a:rPr lang="en-US" sz="2400" b="1" dirty="0">
                <a:solidFill>
                  <a:srgbClr val="CC0000"/>
                </a:solidFill>
              </a:rPr>
              <a:t>”.   </a:t>
            </a:r>
          </a:p>
          <a:p>
            <a:endParaRPr lang="en-US"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0339378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41385"/>
            <a:ext cx="8961120" cy="1228959"/>
          </a:xfrm>
        </p:spPr>
        <p:txBody>
          <a:bodyPr>
            <a:normAutofit fontScale="90000"/>
          </a:bodyPr>
          <a:lstStyle/>
          <a:p>
            <a:r>
              <a:rPr lang="sq-AL" sz="4000" b="1" dirty="0">
                <a:solidFill>
                  <a:srgbClr val="0070C0"/>
                </a:solidFill>
              </a:rPr>
              <a:t>Sistemi Dinamik i Blerjes</a:t>
            </a:r>
            <a:r>
              <a:rPr lang="en-US" sz="4000" b="1" dirty="0">
                <a:solidFill>
                  <a:srgbClr val="0070C0"/>
                </a:solidFill>
              </a:rPr>
              <a:t> (78)</a:t>
            </a:r>
            <a:br>
              <a:rPr lang="en-US" sz="2400" dirty="0"/>
            </a:br>
            <a:br>
              <a:rPr lang="en-US" sz="2400" b="1" dirty="0">
                <a:solidFill>
                  <a:schemeClr val="accent1">
                    <a:lumMod val="75000"/>
                  </a:schemeClr>
                </a:solidFill>
                <a:latin typeface="Cambria" panose="02040503050406030204" pitchFamily="18" charset="0"/>
                <a:ea typeface="Cambria" panose="02040503050406030204" pitchFamily="18" charset="0"/>
              </a:rPr>
            </a:br>
            <a:endParaRPr lang="en-US" sz="2400" b="1" dirty="0">
              <a:solidFill>
                <a:schemeClr val="accent1">
                  <a:lumMod val="75000"/>
                </a:schemeClr>
              </a:solidFill>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193830" y="1931205"/>
            <a:ext cx="8430006" cy="4301360"/>
          </a:xfrm>
          <a:ln>
            <a:solidFill>
              <a:srgbClr val="FF0000"/>
            </a:solidFill>
          </a:ln>
        </p:spPr>
        <p:txBody>
          <a:bodyPr>
            <a:normAutofit/>
          </a:bodyPr>
          <a:lstStyle/>
          <a:p>
            <a:pPr algn="l"/>
            <a:endParaRPr lang="en-US" sz="2400" dirty="0">
              <a:latin typeface="Cambria" panose="02040503050406030204" pitchFamily="18" charset="0"/>
              <a:ea typeface="Cambria" panose="02040503050406030204" pitchFamily="18" charset="0"/>
            </a:endParaRPr>
          </a:p>
          <a:p>
            <a:pPr marL="342900" indent="-342900" algn="just">
              <a:buFont typeface="Wingdings" panose="05000000000000000000" pitchFamily="2" charset="2"/>
              <a:buChar char="Ø"/>
            </a:pP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Sistemi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dinamik</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blerjes</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fillon</a:t>
            </a:r>
            <a:r>
              <a:rPr lang="en-US" sz="2400" dirty="0">
                <a:latin typeface="Cambria" panose="02040503050406030204" pitchFamily="18" charset="0"/>
                <a:ea typeface="Cambria" panose="02040503050406030204" pitchFamily="18" charset="0"/>
              </a:rPr>
              <a:t> me </a:t>
            </a:r>
            <a:r>
              <a:rPr lang="en-US" sz="2400" dirty="0" err="1">
                <a:latin typeface="Cambria" panose="02040503050406030204" pitchFamily="18" charset="0"/>
                <a:ea typeface="Cambria" panose="02040503050406030204" pitchFamily="18" charset="0"/>
              </a:rPr>
              <a:t>publikimin</a:t>
            </a:r>
            <a:r>
              <a:rPr lang="en-US" sz="2400" dirty="0">
                <a:latin typeface="Cambria" panose="02040503050406030204" pitchFamily="18" charset="0"/>
                <a:ea typeface="Cambria" panose="02040503050406030204" pitchFamily="18" charset="0"/>
              </a:rPr>
              <a:t> e </a:t>
            </a:r>
            <a:r>
              <a:rPr lang="en-US" sz="2400" dirty="0" err="1">
                <a:latin typeface="Cambria" panose="02040503050406030204" pitchFamily="18" charset="0"/>
                <a:ea typeface="Cambria" panose="02040503050406030204" pitchFamily="18" charset="0"/>
              </a:rPr>
              <a:t>NjK</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thjeshtësuar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cilin</a:t>
            </a:r>
            <a:r>
              <a:rPr lang="en-US" sz="2400" dirty="0">
                <a:latin typeface="Cambria" panose="02040503050406030204" pitchFamily="18" charset="0"/>
                <a:ea typeface="Cambria" panose="02040503050406030204" pitchFamily="18" charset="0"/>
              </a:rPr>
              <a:t> do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deklarohet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sistemi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dinamik</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blerjes</a:t>
            </a:r>
            <a:r>
              <a:rPr lang="en-US" sz="2400" dirty="0">
                <a:latin typeface="Cambria" panose="02040503050406030204" pitchFamily="18" charset="0"/>
                <a:ea typeface="Cambria" panose="02040503050406030204" pitchFamily="18" charset="0"/>
              </a:rPr>
              <a:t>.</a:t>
            </a:r>
          </a:p>
          <a:p>
            <a:pPr marL="342900" indent="-342900" algn="just">
              <a:buFont typeface="Wingdings" panose="05000000000000000000" pitchFamily="2" charset="2"/>
              <a:buChar char="Ø"/>
            </a:pPr>
            <a:r>
              <a:rPr lang="en-US" sz="2400" dirty="0">
                <a:latin typeface="Cambria" panose="02040503050406030204" pitchFamily="18" charset="0"/>
                <a:ea typeface="Cambria" panose="02040503050406030204" pitchFamily="18" charset="0"/>
              </a:rPr>
              <a:t>U </a:t>
            </a:r>
            <a:r>
              <a:rPr lang="en-US" sz="2400" dirty="0" err="1">
                <a:latin typeface="Cambria" panose="02040503050406030204" pitchFamily="18" charset="0"/>
                <a:ea typeface="Cambria" panose="02040503050406030204" pitchFamily="18" charset="0"/>
              </a:rPr>
              <a:t>dërgohet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ftesa</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për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dorëzuar</a:t>
            </a:r>
            <a:r>
              <a:rPr lang="en-US" sz="2400" dirty="0">
                <a:latin typeface="Cambria" panose="02040503050406030204" pitchFamily="18" charset="0"/>
                <a:ea typeface="Cambria" panose="02040503050406030204" pitchFamily="18" charset="0"/>
              </a:rPr>
              <a:t> tender </a:t>
            </a:r>
            <a:r>
              <a:rPr lang="en-US" sz="2400" dirty="0" err="1">
                <a:latin typeface="Cambria" panose="02040503050406030204" pitchFamily="18" charset="0"/>
                <a:ea typeface="Cambria" panose="02040503050406030204" pitchFamily="18" charset="0"/>
              </a:rPr>
              <a:t>brenda</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një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afati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kohor</a:t>
            </a:r>
            <a:r>
              <a:rPr lang="en-US" sz="2400" dirty="0">
                <a:latin typeface="Cambria" panose="02040503050406030204" pitchFamily="18" charset="0"/>
                <a:ea typeface="Cambria" panose="02040503050406030204" pitchFamily="18" charset="0"/>
              </a:rPr>
              <a:t> </a:t>
            </a:r>
            <a:r>
              <a:rPr lang="en-US" sz="2400" b="1" dirty="0">
                <a:latin typeface="Cambria" panose="02040503050406030204" pitchFamily="18" charset="0"/>
                <a:ea typeface="Cambria" panose="02040503050406030204" pitchFamily="18" charset="0"/>
              </a:rPr>
              <a:t>jo </a:t>
            </a:r>
            <a:r>
              <a:rPr lang="en-US" sz="2400" b="1" dirty="0" err="1">
                <a:latin typeface="Cambria" panose="02040503050406030204" pitchFamily="18" charset="0"/>
                <a:ea typeface="Cambria" panose="02040503050406030204" pitchFamily="18" charset="0"/>
              </a:rPr>
              <a:t>më</a:t>
            </a:r>
            <a:r>
              <a:rPr lang="en-US" sz="2400" b="1" dirty="0">
                <a:latin typeface="Cambria" panose="02040503050406030204" pitchFamily="18" charset="0"/>
                <a:ea typeface="Cambria" panose="02040503050406030204" pitchFamily="18" charset="0"/>
              </a:rPr>
              <a:t> </a:t>
            </a:r>
            <a:r>
              <a:rPr lang="en-US" sz="2400" b="1" dirty="0" err="1">
                <a:latin typeface="Cambria" panose="02040503050406030204" pitchFamily="18" charset="0"/>
                <a:ea typeface="Cambria" panose="02040503050406030204" pitchFamily="18" charset="0"/>
              </a:rPr>
              <a:t>të</a:t>
            </a:r>
            <a:r>
              <a:rPr lang="en-US" sz="2400" b="1" dirty="0">
                <a:latin typeface="Cambria" panose="02040503050406030204" pitchFamily="18" charset="0"/>
                <a:ea typeface="Cambria" panose="02040503050406030204" pitchFamily="18" charset="0"/>
              </a:rPr>
              <a:t> </a:t>
            </a:r>
            <a:r>
              <a:rPr lang="en-US" sz="2400" b="1" dirty="0" err="1">
                <a:latin typeface="Cambria" panose="02040503050406030204" pitchFamily="18" charset="0"/>
                <a:ea typeface="Cambria" panose="02040503050406030204" pitchFamily="18" charset="0"/>
              </a:rPr>
              <a:t>shkurtur</a:t>
            </a:r>
            <a:r>
              <a:rPr lang="en-US" sz="2400" b="1" dirty="0">
                <a:latin typeface="Cambria" panose="02040503050406030204" pitchFamily="18" charset="0"/>
                <a:ea typeface="Cambria" panose="02040503050406030204" pitchFamily="18" charset="0"/>
              </a:rPr>
              <a:t> se 15 </a:t>
            </a:r>
            <a:r>
              <a:rPr lang="en-US" sz="2400" b="1" dirty="0" err="1">
                <a:latin typeface="Cambria" panose="02040503050406030204" pitchFamily="18" charset="0"/>
                <a:ea typeface="Cambria" panose="02040503050406030204" pitchFamily="18" charset="0"/>
              </a:rPr>
              <a:t>ditë</a:t>
            </a:r>
            <a:r>
              <a:rPr lang="en-US" sz="2400" b="1" dirty="0">
                <a:latin typeface="Cambria" panose="02040503050406030204" pitchFamily="18" charset="0"/>
                <a:ea typeface="Cambria" panose="02040503050406030204" pitchFamily="18" charset="0"/>
              </a:rPr>
              <a:t>;  </a:t>
            </a:r>
          </a:p>
          <a:p>
            <a:pPr marL="342900" indent="-342900" algn="just">
              <a:buFont typeface="Wingdings" panose="05000000000000000000" pitchFamily="2" charset="2"/>
              <a:buChar char="Ø"/>
            </a:pPr>
            <a:r>
              <a:rPr lang="en-US" sz="2400" dirty="0">
                <a:latin typeface="Cambria" panose="02040503050406030204" pitchFamily="18" charset="0"/>
                <a:ea typeface="Cambria" panose="02040503050406030204" pitchFamily="18" charset="0"/>
              </a:rPr>
              <a:t>OE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interesuar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dorëzojnë</a:t>
            </a:r>
            <a:r>
              <a:rPr lang="en-US" sz="2400" dirty="0">
                <a:latin typeface="Cambria" panose="02040503050406030204" pitchFamily="18" charset="0"/>
                <a:ea typeface="Cambria" panose="02040503050406030204" pitchFamily="18" charset="0"/>
              </a:rPr>
              <a:t> tender </a:t>
            </a:r>
            <a:r>
              <a:rPr lang="en-US" sz="2400" dirty="0" err="1">
                <a:latin typeface="Cambria" panose="02040503050406030204" pitchFamily="18" charset="0"/>
                <a:ea typeface="Cambria" panose="02040503050406030204" pitchFamily="18" charset="0"/>
              </a:rPr>
              <a:t>indikativ</a:t>
            </a:r>
            <a:r>
              <a:rPr lang="en-US" sz="2400" dirty="0">
                <a:latin typeface="Cambria" panose="02040503050406030204" pitchFamily="18" charset="0"/>
                <a:ea typeface="Cambria" panose="02040503050406030204" pitchFamily="18" charset="0"/>
              </a:rPr>
              <a:t>.</a:t>
            </a:r>
          </a:p>
          <a:p>
            <a:pPr marL="342900" indent="-342900" algn="just">
              <a:buFont typeface="Wingdings" panose="05000000000000000000" pitchFamily="2" charset="2"/>
              <a:buChar char="Ø"/>
            </a:pPr>
            <a:r>
              <a:rPr lang="en-US" sz="2400" dirty="0">
                <a:latin typeface="Cambria" panose="02040503050406030204" pitchFamily="18" charset="0"/>
                <a:ea typeface="Cambria" panose="02040503050406030204" pitchFamily="18" charset="0"/>
              </a:rPr>
              <a:t>AK </a:t>
            </a:r>
            <a:r>
              <a:rPr lang="en-US" sz="2400" dirty="0" err="1">
                <a:latin typeface="Cambria" panose="02040503050406030204" pitchFamily="18" charset="0"/>
                <a:ea typeface="Cambria" panose="02040503050406030204" pitchFamily="18" charset="0"/>
              </a:rPr>
              <a:t>vlerëson</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tenderët</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indikativ</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pranuar</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kohë</a:t>
            </a:r>
            <a:r>
              <a:rPr lang="en-US" sz="2400" dirty="0">
                <a:latin typeface="Cambria" panose="02040503050406030204" pitchFamily="18" charset="0"/>
                <a:ea typeface="Cambria" panose="02040503050406030204" pitchFamily="18" charset="0"/>
              </a:rPr>
              <a:t>.</a:t>
            </a:r>
          </a:p>
          <a:p>
            <a:pPr marL="342900" indent="-342900" algn="just">
              <a:buFont typeface="Wingdings" panose="05000000000000000000" pitchFamily="2" charset="2"/>
              <a:buChar char="Ø"/>
            </a:pPr>
            <a:r>
              <a:rPr lang="en-US" sz="2400" dirty="0" err="1">
                <a:latin typeface="Cambria" panose="02040503050406030204" pitchFamily="18" charset="0"/>
                <a:ea typeface="Cambria" panose="02040503050406030204" pitchFamily="18" charset="0"/>
              </a:rPr>
              <a:t>Sistemi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dinamik</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i</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blerjes</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nuk</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mund</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zgjatë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më</a:t>
            </a:r>
            <a:r>
              <a:rPr lang="en-US" sz="2400" dirty="0">
                <a:latin typeface="Cambria" panose="02040503050406030204" pitchFamily="18" charset="0"/>
                <a:ea typeface="Cambria" panose="02040503050406030204" pitchFamily="18" charset="0"/>
              </a:rPr>
              <a:t> </a:t>
            </a:r>
            <a:r>
              <a:rPr lang="en-US" sz="2400" dirty="0" err="1">
                <a:latin typeface="Cambria" panose="02040503050406030204" pitchFamily="18" charset="0"/>
                <a:ea typeface="Cambria" panose="02040503050406030204" pitchFamily="18" charset="0"/>
              </a:rPr>
              <a:t>shumë</a:t>
            </a:r>
            <a:r>
              <a:rPr lang="en-US" sz="2400" dirty="0">
                <a:latin typeface="Cambria" panose="02040503050406030204" pitchFamily="18" charset="0"/>
                <a:ea typeface="Cambria" panose="02040503050406030204" pitchFamily="18" charset="0"/>
              </a:rPr>
              <a:t> se</a:t>
            </a:r>
            <a:r>
              <a:rPr lang="en-US" sz="2400" b="1" dirty="0">
                <a:solidFill>
                  <a:srgbClr val="FF0000"/>
                </a:solidFill>
                <a:latin typeface="Cambria" panose="02040503050406030204" pitchFamily="18" charset="0"/>
                <a:ea typeface="Cambria" panose="02040503050406030204" pitchFamily="18" charset="0"/>
              </a:rPr>
              <a:t> 3 </a:t>
            </a:r>
            <a:r>
              <a:rPr lang="en-US" sz="2400" b="1" dirty="0" err="1">
                <a:solidFill>
                  <a:srgbClr val="FF0000"/>
                </a:solidFill>
                <a:latin typeface="Cambria" panose="02040503050406030204" pitchFamily="18" charset="0"/>
                <a:ea typeface="Cambria" panose="02040503050406030204" pitchFamily="18" charset="0"/>
              </a:rPr>
              <a:t>vite</a:t>
            </a:r>
            <a:r>
              <a:rPr lang="en-US" sz="2400" b="1" dirty="0">
                <a:solidFill>
                  <a:srgbClr val="FF0000"/>
                </a:solidFill>
                <a:latin typeface="Cambria" panose="02040503050406030204" pitchFamily="18" charset="0"/>
                <a:ea typeface="Cambria" panose="02040503050406030204" pitchFamily="18" charset="0"/>
              </a:rPr>
              <a:t>. </a:t>
            </a:r>
            <a:r>
              <a:rPr lang="en-US" sz="2400" b="1" dirty="0">
                <a:latin typeface="Cambria" panose="02040503050406030204" pitchFamily="18" charset="0"/>
                <a:ea typeface="Cambria" panose="02040503050406030204" pitchFamily="18" charset="0"/>
              </a:rPr>
              <a:t>                                                                                       </a:t>
            </a:r>
            <a:r>
              <a:rPr lang="en-US" sz="2400" dirty="0">
                <a:latin typeface="Cambria" panose="02040503050406030204" pitchFamily="18" charset="0"/>
                <a:ea typeface="Cambria" panose="02040503050406030204" pitchFamily="18" charset="0"/>
              </a:rPr>
              <a:t>                                                                                            </a:t>
            </a:r>
          </a:p>
        </p:txBody>
      </p:sp>
    </p:spTree>
    <p:extLst>
      <p:ext uri="{BB962C8B-B14F-4D97-AF65-F5344CB8AC3E}">
        <p14:creationId xmlns:p14="http://schemas.microsoft.com/office/powerpoint/2010/main" val="8493414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02979"/>
            <a:ext cx="7772400" cy="1036935"/>
          </a:xfrm>
        </p:spPr>
        <p:txBody>
          <a:bodyPr>
            <a:noAutofit/>
          </a:bodyPr>
          <a:lstStyle/>
          <a:p>
            <a:r>
              <a:rPr lang="sq-AL" sz="3200" b="1" dirty="0">
                <a:solidFill>
                  <a:srgbClr val="0070C0"/>
                </a:solidFill>
                <a:latin typeface="Cambria" panose="02040503050406030204" pitchFamily="18" charset="0"/>
                <a:ea typeface="Cambria" panose="02040503050406030204" pitchFamily="18" charset="0"/>
              </a:rPr>
              <a:t>Trajnimet dhe revokimi i certifikatave në prokurimin publik </a:t>
            </a:r>
            <a:endParaRPr lang="en-US" sz="3200" dirty="0">
              <a:solidFill>
                <a:srgbClr val="0070C0"/>
              </a:solidFill>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1" y="1547154"/>
            <a:ext cx="8796550" cy="5310845"/>
          </a:xfrm>
        </p:spPr>
        <p:txBody>
          <a:bodyPr>
            <a:normAutofit/>
          </a:bodyPr>
          <a:lstStyle/>
          <a:p>
            <a:pPr marL="457200" indent="-457200" algn="l">
              <a:buFont typeface="Wingdings" panose="05000000000000000000" pitchFamily="2" charset="2"/>
              <a:buChar char="§"/>
            </a:pPr>
            <a:endParaRPr lang="en-US" sz="2400" dirty="0">
              <a:latin typeface="Cambria" panose="02040503050406030204" pitchFamily="18" charset="0"/>
              <a:ea typeface="Cambria" panose="02040503050406030204" pitchFamily="18" charset="0"/>
            </a:endParaRPr>
          </a:p>
          <a:p>
            <a:pPr marL="285750" indent="-285750" algn="l">
              <a:buFont typeface="Wingdings" panose="05000000000000000000" pitchFamily="2" charset="2"/>
              <a:buChar char="q"/>
            </a:pP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Dy</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kurse</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për</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prokurimin</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publik</a:t>
            </a:r>
            <a:r>
              <a:rPr lang="en-US" sz="2800" dirty="0">
                <a:latin typeface="Cambria" panose="02040503050406030204" pitchFamily="18" charset="0"/>
                <a:ea typeface="Cambria" panose="02040503050406030204" pitchFamily="18" charset="0"/>
              </a:rPr>
              <a:t>:</a:t>
            </a:r>
          </a:p>
          <a:p>
            <a:pPr marL="457200" indent="-457200" algn="l">
              <a:buFont typeface="Wingdings" panose="05000000000000000000" pitchFamily="2" charset="2"/>
              <a:buChar char="§"/>
            </a:pPr>
            <a:r>
              <a:rPr lang="en-US" sz="2800" b="1" dirty="0" err="1">
                <a:latin typeface="Cambria" panose="02040503050406030204" pitchFamily="18" charset="0"/>
                <a:ea typeface="Cambria" panose="02040503050406030204" pitchFamily="18" charset="0"/>
              </a:rPr>
              <a:t>Kursi</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themelor</a:t>
            </a:r>
            <a:r>
              <a:rPr lang="en-US" sz="2800" b="1" dirty="0">
                <a:latin typeface="Cambria" panose="02040503050406030204" pitchFamily="18" charset="0"/>
                <a:ea typeface="Cambria" panose="02040503050406030204" pitchFamily="18" charset="0"/>
              </a:rPr>
              <a:t> </a:t>
            </a:r>
            <a:r>
              <a:rPr lang="en-US" sz="2800" dirty="0">
                <a:latin typeface="Cambria" panose="02040503050406030204" pitchFamily="18" charset="0"/>
                <a:ea typeface="Cambria" panose="02040503050406030204" pitchFamily="18" charset="0"/>
              </a:rPr>
              <a:t>me </a:t>
            </a:r>
            <a:r>
              <a:rPr lang="en-US" sz="2800" dirty="0" err="1">
                <a:latin typeface="Cambria" panose="02040503050406030204" pitchFamily="18" charset="0"/>
                <a:ea typeface="Cambria" panose="02040503050406030204" pitchFamily="18" charset="0"/>
              </a:rPr>
              <a:t>kohëzgjatje</a:t>
            </a:r>
            <a:r>
              <a:rPr lang="en-US" sz="2800" dirty="0">
                <a:latin typeface="Cambria" panose="02040503050406030204" pitchFamily="18" charset="0"/>
                <a:ea typeface="Cambria" panose="02040503050406030204" pitchFamily="18" charset="0"/>
              </a:rPr>
              <a:t> 15  </a:t>
            </a:r>
            <a:r>
              <a:rPr lang="en-US" sz="2800" dirty="0" err="1">
                <a:latin typeface="Cambria" panose="02040503050406030204" pitchFamily="18" charset="0"/>
                <a:ea typeface="Cambria" panose="02040503050406030204" pitchFamily="18" charset="0"/>
              </a:rPr>
              <a:t>ditë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dhe</a:t>
            </a:r>
            <a:endParaRPr lang="en-US" sz="2800" dirty="0">
              <a:latin typeface="Cambria" panose="02040503050406030204" pitchFamily="18" charset="0"/>
              <a:ea typeface="Cambria" panose="02040503050406030204" pitchFamily="18" charset="0"/>
            </a:endParaRPr>
          </a:p>
          <a:p>
            <a:pPr marL="457200" indent="-457200" algn="l">
              <a:buFont typeface="Wingdings" panose="05000000000000000000" pitchFamily="2" charset="2"/>
              <a:buChar char="§"/>
            </a:pPr>
            <a:r>
              <a:rPr lang="en-US" sz="2800" b="1" dirty="0" err="1">
                <a:latin typeface="Cambria" panose="02040503050406030204" pitchFamily="18" charset="0"/>
                <a:ea typeface="Cambria" panose="02040503050406030204" pitchFamily="18" charset="0"/>
              </a:rPr>
              <a:t>Kursi</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i</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avancuar</a:t>
            </a:r>
            <a:r>
              <a:rPr lang="en-US" sz="2800" b="1" dirty="0">
                <a:latin typeface="Cambria" panose="02040503050406030204" pitchFamily="18" charset="0"/>
                <a:ea typeface="Cambria" panose="02040503050406030204" pitchFamily="18" charset="0"/>
              </a:rPr>
              <a:t> </a:t>
            </a:r>
            <a:r>
              <a:rPr lang="en-US" sz="2800" dirty="0">
                <a:latin typeface="Cambria" panose="02040503050406030204" pitchFamily="18" charset="0"/>
                <a:ea typeface="Cambria" panose="02040503050406030204" pitchFamily="18" charset="0"/>
              </a:rPr>
              <a:t>me </a:t>
            </a:r>
            <a:r>
              <a:rPr lang="en-US" sz="2800" dirty="0" err="1">
                <a:latin typeface="Cambria" panose="02040503050406030204" pitchFamily="18" charset="0"/>
                <a:ea typeface="Cambria" panose="02040503050406030204" pitchFamily="18" charset="0"/>
              </a:rPr>
              <a:t>kohëzgjatje</a:t>
            </a:r>
            <a:r>
              <a:rPr lang="en-US" sz="2800" dirty="0">
                <a:latin typeface="Cambria" panose="02040503050406030204" pitchFamily="18" charset="0"/>
                <a:ea typeface="Cambria" panose="02040503050406030204" pitchFamily="18" charset="0"/>
              </a:rPr>
              <a:t> 10 </a:t>
            </a:r>
            <a:r>
              <a:rPr lang="en-US" sz="2800" dirty="0" err="1">
                <a:latin typeface="Cambria" panose="02040503050406030204" pitchFamily="18" charset="0"/>
                <a:ea typeface="Cambria" panose="02040503050406030204" pitchFamily="18" charset="0"/>
              </a:rPr>
              <a:t>ditë</a:t>
            </a:r>
            <a:r>
              <a:rPr lang="en-US" sz="2800" dirty="0">
                <a:latin typeface="Cambria" panose="02040503050406030204" pitchFamily="18" charset="0"/>
                <a:ea typeface="Cambria" panose="02040503050406030204" pitchFamily="18" charset="0"/>
              </a:rPr>
              <a:t>.</a:t>
            </a:r>
          </a:p>
          <a:p>
            <a:pPr algn="l"/>
            <a:endParaRPr lang="en-US" sz="2800" dirty="0">
              <a:latin typeface="Cambria" panose="02040503050406030204" pitchFamily="18" charset="0"/>
              <a:ea typeface="Cambria" panose="02040503050406030204" pitchFamily="18" charset="0"/>
            </a:endParaRPr>
          </a:p>
          <a:p>
            <a:pPr marL="457200" indent="-457200" algn="l">
              <a:buFont typeface="Wingdings" panose="05000000000000000000" pitchFamily="2" charset="2"/>
              <a:buChar char="Ø"/>
            </a:pPr>
            <a:r>
              <a:rPr lang="en-US" sz="2800" dirty="0">
                <a:latin typeface="Cambria" panose="02040503050406030204" pitchFamily="18" charset="0"/>
                <a:ea typeface="Cambria" panose="02040503050406030204" pitchFamily="18" charset="0"/>
              </a:rPr>
              <a:t>KRPP </a:t>
            </a:r>
            <a:r>
              <a:rPr lang="en-US" sz="2800" dirty="0" err="1">
                <a:latin typeface="Cambria" panose="02040503050406030204" pitchFamily="18" charset="0"/>
                <a:ea typeface="Cambria" panose="02040503050406030204" pitchFamily="18" charset="0"/>
              </a:rPr>
              <a:t>në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bashkëpunim</a:t>
            </a:r>
            <a:r>
              <a:rPr lang="en-US" sz="2800" dirty="0">
                <a:latin typeface="Cambria" panose="02040503050406030204" pitchFamily="18" charset="0"/>
                <a:ea typeface="Cambria" panose="02040503050406030204" pitchFamily="18" charset="0"/>
              </a:rPr>
              <a:t> me IKAP do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organizojnë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trajnimet</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dhe</a:t>
            </a:r>
            <a:r>
              <a:rPr lang="en-US" sz="2800" dirty="0">
                <a:latin typeface="Cambria" panose="02040503050406030204" pitchFamily="18" charset="0"/>
                <a:ea typeface="Cambria" panose="02040503050406030204" pitchFamily="18" charset="0"/>
              </a:rPr>
              <a:t> do </a:t>
            </a:r>
            <a:r>
              <a:rPr lang="en-US" sz="2800" dirty="0" err="1">
                <a:latin typeface="Cambria" panose="02040503050406030204" pitchFamily="18" charset="0"/>
                <a:ea typeface="Cambria" panose="02040503050406030204" pitchFamily="18" charset="0"/>
              </a:rPr>
              <a:t>ti</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caktojnë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trajnerët</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nga</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Lista</a:t>
            </a:r>
            <a:r>
              <a:rPr lang="en-US" sz="2800" dirty="0">
                <a:latin typeface="Cambria" panose="02040503050406030204" pitchFamily="18" charset="0"/>
                <a:ea typeface="Cambria" panose="02040503050406030204" pitchFamily="18" charset="0"/>
              </a:rPr>
              <a:t> e </a:t>
            </a:r>
            <a:r>
              <a:rPr lang="en-US" sz="2800" dirty="0" err="1">
                <a:latin typeface="Cambria" panose="02040503050406030204" pitchFamily="18" charset="0"/>
                <a:ea typeface="Cambria" panose="02040503050406030204" pitchFamily="18" charset="0"/>
              </a:rPr>
              <a:t>trajnerëve</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certifikuar</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për</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prokurim</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bazuar</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vlerësimin</a:t>
            </a:r>
            <a:r>
              <a:rPr lang="en-US" sz="2800" dirty="0">
                <a:latin typeface="Cambria" panose="02040503050406030204" pitchFamily="18" charset="0"/>
                <a:ea typeface="Cambria" panose="02040503050406030204" pitchFamily="18" charset="0"/>
              </a:rPr>
              <a:t> e </a:t>
            </a:r>
            <a:r>
              <a:rPr lang="en-US" sz="2800" dirty="0" err="1">
                <a:latin typeface="Cambria" panose="02040503050406030204" pitchFamily="18" charset="0"/>
                <a:ea typeface="Cambria" panose="02040503050406030204" pitchFamily="18" charset="0"/>
              </a:rPr>
              <a:t>përformancës</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së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tyre</a:t>
            </a:r>
            <a:r>
              <a:rPr lang="en-US" sz="2800" dirty="0">
                <a:latin typeface="Cambria" panose="02040503050406030204" pitchFamily="18" charset="0"/>
                <a:ea typeface="Cambria" panose="02040503050406030204" pitchFamily="18" charset="0"/>
              </a:rPr>
              <a:t>.</a:t>
            </a:r>
          </a:p>
          <a:p>
            <a:pPr marL="457200" indent="-457200" algn="l">
              <a:buFont typeface="Wingdings" panose="05000000000000000000" pitchFamily="2" charset="2"/>
              <a:buChar char="Ø"/>
            </a:pPr>
            <a:r>
              <a:rPr lang="en-US" sz="2800" dirty="0" err="1">
                <a:latin typeface="Cambria" panose="02040503050406030204" pitchFamily="18" charset="0"/>
                <a:ea typeface="Cambria" panose="02040503050406030204" pitchFamily="18" charset="0"/>
              </a:rPr>
              <a:t>Mund</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angazhojnë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edhe</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ekspert</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jashtëm</a:t>
            </a:r>
            <a:r>
              <a:rPr lang="en-US" sz="2800" dirty="0">
                <a:latin typeface="Cambria" panose="02040503050406030204" pitchFamily="18" charset="0"/>
                <a:ea typeface="Cambria" panose="02040503050406030204" pitchFamily="18" charset="0"/>
              </a:rPr>
              <a:t> me </a:t>
            </a:r>
            <a:r>
              <a:rPr lang="en-US" sz="2800" dirty="0" err="1">
                <a:latin typeface="Cambria" panose="02040503050406030204" pitchFamily="18" charset="0"/>
                <a:ea typeface="Cambria" panose="02040503050406030204" pitchFamily="18" charset="0"/>
              </a:rPr>
              <a:t>eksperiencë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fusha</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specifike</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kur</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vlerësohet</a:t>
            </a:r>
            <a:r>
              <a:rPr lang="en-US" sz="2800" dirty="0">
                <a:latin typeface="Cambria" panose="02040503050406030204" pitchFamily="18" charset="0"/>
                <a:ea typeface="Cambria" panose="02040503050406030204" pitchFamily="18" charset="0"/>
              </a:rPr>
              <a:t> e </a:t>
            </a:r>
            <a:r>
              <a:rPr lang="en-US" sz="2800" dirty="0" err="1">
                <a:latin typeface="Cambria" panose="02040503050406030204" pitchFamily="18" charset="0"/>
                <a:ea typeface="Cambria" panose="02040503050406030204" pitchFamily="18" charset="0"/>
              </a:rPr>
              <a:t>nevojshme</a:t>
            </a:r>
            <a:r>
              <a:rPr lang="en-US" sz="2800" dirty="0">
                <a:latin typeface="Cambria" panose="02040503050406030204" pitchFamily="18" charset="0"/>
                <a:ea typeface="Cambria" panose="02040503050406030204" pitchFamily="18" charset="0"/>
              </a:rPr>
              <a:t>.</a:t>
            </a:r>
          </a:p>
        </p:txBody>
      </p:sp>
    </p:spTree>
    <p:extLst>
      <p:ext uri="{BB962C8B-B14F-4D97-AF65-F5344CB8AC3E}">
        <p14:creationId xmlns:p14="http://schemas.microsoft.com/office/powerpoint/2010/main" val="1984901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682625" y="457200"/>
            <a:ext cx="7772400" cy="990600"/>
          </a:xfrm>
        </p:spPr>
        <p:txBody>
          <a:bodyPr>
            <a:noAutofit/>
          </a:bodyPr>
          <a:lstStyle/>
          <a:p>
            <a:pPr algn="ctr"/>
            <a:r>
              <a:rPr lang="en-US" altLang="en-US" sz="2800" i="1" dirty="0">
                <a:solidFill>
                  <a:schemeClr val="accent1">
                    <a:lumMod val="75000"/>
                  </a:schemeClr>
                </a:solidFill>
                <a:latin typeface="Cambria" panose="02040503050406030204" pitchFamily="18" charset="0"/>
                <a:ea typeface="Cambria" panose="02040503050406030204" pitchFamily="18" charset="0"/>
              </a:rPr>
              <a:t> </a:t>
            </a:r>
            <a:r>
              <a:rPr lang="en-US" altLang="en-US" sz="2800" i="1" dirty="0" err="1">
                <a:solidFill>
                  <a:schemeClr val="accent1">
                    <a:lumMod val="75000"/>
                  </a:schemeClr>
                </a:solidFill>
                <a:latin typeface="Cambria" panose="02040503050406030204" pitchFamily="18" charset="0"/>
                <a:ea typeface="Cambria" panose="02040503050406030204" pitchFamily="18" charset="0"/>
              </a:rPr>
              <a:t>Informatat</a:t>
            </a:r>
            <a:r>
              <a:rPr lang="en-US" altLang="en-US" sz="2800" i="1" dirty="0">
                <a:solidFill>
                  <a:schemeClr val="accent1">
                    <a:lumMod val="75000"/>
                  </a:schemeClr>
                </a:solidFill>
                <a:latin typeface="Cambria" panose="02040503050406030204" pitchFamily="18" charset="0"/>
                <a:ea typeface="Cambria" panose="02040503050406030204" pitchFamily="18" charset="0"/>
              </a:rPr>
              <a:t> </a:t>
            </a:r>
            <a:r>
              <a:rPr lang="en-US" altLang="en-US" sz="2800" i="1" dirty="0" err="1">
                <a:solidFill>
                  <a:schemeClr val="accent1">
                    <a:lumMod val="75000"/>
                  </a:schemeClr>
                </a:solidFill>
                <a:latin typeface="Cambria" panose="02040503050406030204" pitchFamily="18" charset="0"/>
                <a:ea typeface="Cambria" panose="02040503050406030204" pitchFamily="18" charset="0"/>
              </a:rPr>
              <a:t>sekrete</a:t>
            </a:r>
            <a:r>
              <a:rPr lang="en-US" altLang="en-US" sz="2800" i="1" dirty="0">
                <a:solidFill>
                  <a:schemeClr val="accent1">
                    <a:lumMod val="75000"/>
                  </a:schemeClr>
                </a:solidFill>
                <a:latin typeface="Cambria" panose="02040503050406030204" pitchFamily="18" charset="0"/>
                <a:ea typeface="Cambria" panose="02040503050406030204" pitchFamily="18" charset="0"/>
              </a:rPr>
              <a:t> </a:t>
            </a:r>
            <a:r>
              <a:rPr lang="en-US" altLang="en-US" sz="2800" i="1" dirty="0" err="1">
                <a:solidFill>
                  <a:schemeClr val="accent1">
                    <a:lumMod val="75000"/>
                  </a:schemeClr>
                </a:solidFill>
                <a:latin typeface="Cambria" panose="02040503050406030204" pitchFamily="18" charset="0"/>
                <a:ea typeface="Cambria" panose="02040503050406030204" pitchFamily="18" charset="0"/>
              </a:rPr>
              <a:t>afariste</a:t>
            </a:r>
            <a:r>
              <a:rPr lang="en-US" altLang="en-US" sz="2800" i="1" dirty="0">
                <a:solidFill>
                  <a:schemeClr val="accent1">
                    <a:lumMod val="75000"/>
                  </a:schemeClr>
                </a:solidFill>
                <a:latin typeface="Cambria" panose="02040503050406030204" pitchFamily="18" charset="0"/>
                <a:ea typeface="Cambria" panose="02040503050406030204" pitchFamily="18" charset="0"/>
              </a:rPr>
              <a:t> </a:t>
            </a:r>
            <a:r>
              <a:rPr lang="en-US" altLang="en-US" sz="2800" i="1" dirty="0" err="1">
                <a:solidFill>
                  <a:schemeClr val="accent1">
                    <a:lumMod val="75000"/>
                  </a:schemeClr>
                </a:solidFill>
                <a:latin typeface="Cambria" panose="02040503050406030204" pitchFamily="18" charset="0"/>
                <a:ea typeface="Cambria" panose="02040503050406030204" pitchFamily="18" charset="0"/>
              </a:rPr>
              <a:t>dhe</a:t>
            </a:r>
            <a:r>
              <a:rPr lang="en-US" altLang="en-US" sz="2800" i="1" dirty="0">
                <a:solidFill>
                  <a:schemeClr val="accent1">
                    <a:lumMod val="75000"/>
                  </a:schemeClr>
                </a:solidFill>
                <a:latin typeface="Cambria" panose="02040503050406030204" pitchFamily="18" charset="0"/>
                <a:ea typeface="Cambria" panose="02040503050406030204" pitchFamily="18" charset="0"/>
              </a:rPr>
              <a:t> </a:t>
            </a:r>
            <a:r>
              <a:rPr lang="en-US" altLang="en-US" sz="2800" i="1" dirty="0" err="1">
                <a:solidFill>
                  <a:schemeClr val="accent1">
                    <a:lumMod val="75000"/>
                  </a:schemeClr>
                </a:solidFill>
                <a:latin typeface="Cambria" panose="02040503050406030204" pitchFamily="18" charset="0"/>
                <a:ea typeface="Cambria" panose="02040503050406030204" pitchFamily="18" charset="0"/>
              </a:rPr>
              <a:t>qasja</a:t>
            </a:r>
            <a:r>
              <a:rPr lang="en-US" altLang="en-US" sz="2800" i="1" dirty="0">
                <a:solidFill>
                  <a:schemeClr val="accent1">
                    <a:lumMod val="75000"/>
                  </a:schemeClr>
                </a:solidFill>
                <a:latin typeface="Cambria" panose="02040503050406030204" pitchFamily="18" charset="0"/>
                <a:ea typeface="Cambria" panose="02040503050406030204" pitchFamily="18" charset="0"/>
              </a:rPr>
              <a:t> </a:t>
            </a:r>
            <a:r>
              <a:rPr lang="en-US" altLang="en-US" sz="2800" i="1" dirty="0" err="1">
                <a:solidFill>
                  <a:schemeClr val="accent1">
                    <a:lumMod val="75000"/>
                  </a:schemeClr>
                </a:solidFill>
                <a:latin typeface="Cambria" panose="02040503050406030204" pitchFamily="18" charset="0"/>
                <a:ea typeface="Cambria" panose="02040503050406030204" pitchFamily="18" charset="0"/>
              </a:rPr>
              <a:t>në</a:t>
            </a:r>
            <a:r>
              <a:rPr lang="en-US" altLang="en-US" sz="2800" i="1" dirty="0">
                <a:solidFill>
                  <a:schemeClr val="accent1">
                    <a:lumMod val="75000"/>
                  </a:schemeClr>
                </a:solidFill>
                <a:latin typeface="Cambria" panose="02040503050406030204" pitchFamily="18" charset="0"/>
                <a:ea typeface="Cambria" panose="02040503050406030204" pitchFamily="18" charset="0"/>
              </a:rPr>
              <a:t> </a:t>
            </a:r>
            <a:r>
              <a:rPr lang="en-US" altLang="en-US" sz="2800" i="1" dirty="0" err="1">
                <a:solidFill>
                  <a:schemeClr val="accent1">
                    <a:lumMod val="75000"/>
                  </a:schemeClr>
                </a:solidFill>
                <a:latin typeface="Cambria" panose="02040503050406030204" pitchFamily="18" charset="0"/>
                <a:ea typeface="Cambria" panose="02040503050406030204" pitchFamily="18" charset="0"/>
              </a:rPr>
              <a:t>dokumentacion</a:t>
            </a:r>
            <a:r>
              <a:rPr lang="en-US" altLang="en-US" sz="2800" i="1" dirty="0">
                <a:solidFill>
                  <a:schemeClr val="accent1">
                    <a:lumMod val="75000"/>
                  </a:schemeClr>
                </a:solidFill>
                <a:latin typeface="Cambria" panose="02040503050406030204" pitchFamily="18" charset="0"/>
                <a:ea typeface="Cambria" panose="02040503050406030204" pitchFamily="18" charset="0"/>
              </a:rPr>
              <a:t> (</a:t>
            </a:r>
            <a:r>
              <a:rPr lang="en-US" altLang="en-US" sz="2800" i="1" dirty="0" err="1">
                <a:solidFill>
                  <a:schemeClr val="accent1">
                    <a:lumMod val="75000"/>
                  </a:schemeClr>
                </a:solidFill>
                <a:latin typeface="Cambria" panose="02040503050406030204" pitchFamily="18" charset="0"/>
                <a:ea typeface="Cambria" panose="02040503050406030204" pitchFamily="18" charset="0"/>
              </a:rPr>
              <a:t>neni</a:t>
            </a:r>
            <a:r>
              <a:rPr lang="en-US" altLang="en-US" sz="2800" i="1" dirty="0">
                <a:solidFill>
                  <a:schemeClr val="accent1">
                    <a:lumMod val="75000"/>
                  </a:schemeClr>
                </a:solidFill>
                <a:latin typeface="Cambria" panose="02040503050406030204" pitchFamily="18" charset="0"/>
                <a:ea typeface="Cambria" panose="02040503050406030204" pitchFamily="18" charset="0"/>
              </a:rPr>
              <a:t> 7)</a:t>
            </a:r>
            <a:br>
              <a:rPr lang="en-US" altLang="en-US" sz="2800" i="1" dirty="0">
                <a:solidFill>
                  <a:schemeClr val="accent1">
                    <a:lumMod val="75000"/>
                  </a:schemeClr>
                </a:solidFill>
                <a:latin typeface="Cambria" panose="02040503050406030204" pitchFamily="18" charset="0"/>
                <a:ea typeface="Cambria" panose="02040503050406030204" pitchFamily="18" charset="0"/>
              </a:rPr>
            </a:br>
            <a:endParaRPr lang="en-US" altLang="en-US" sz="2800" dirty="0">
              <a:solidFill>
                <a:schemeClr val="accent1">
                  <a:lumMod val="75000"/>
                </a:schemeClr>
              </a:solidFill>
              <a:latin typeface="Cambria" panose="02040503050406030204" pitchFamily="18" charset="0"/>
              <a:ea typeface="Cambria" panose="02040503050406030204" pitchFamily="18" charset="0"/>
            </a:endParaRPr>
          </a:p>
        </p:txBody>
      </p:sp>
      <p:sp>
        <p:nvSpPr>
          <p:cNvPr id="33795" name="Content Placeholder 2"/>
          <p:cNvSpPr>
            <a:spLocks noGrp="1"/>
          </p:cNvSpPr>
          <p:nvPr>
            <p:ph idx="1"/>
          </p:nvPr>
        </p:nvSpPr>
        <p:spPr>
          <a:xfrm>
            <a:off x="232235" y="1355129"/>
            <a:ext cx="8449099" cy="4877435"/>
          </a:xfrm>
        </p:spPr>
        <p:txBody>
          <a:bodyPr>
            <a:normAutofit fontScale="92500" lnSpcReduction="20000"/>
          </a:bodyPr>
          <a:lstStyle/>
          <a:p>
            <a:pPr algn="just">
              <a:defRPr/>
            </a:pPr>
            <a:r>
              <a:rPr lang="en-US" altLang="en-US" sz="2200" dirty="0" err="1">
                <a:latin typeface="Cambria" panose="02040503050406030204" pitchFamily="18" charset="0"/>
                <a:ea typeface="Cambria" panose="02040503050406030204" pitchFamily="18" charset="0"/>
                <a:cs typeface="Times New Roman" panose="02020603050405020304" pitchFamily="18" charset="0"/>
              </a:rPr>
              <a:t>Autoriteti</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Kontraktues</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nuk</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do ta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klasifikojë</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një</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informatë</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si</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sekret</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afarist</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nëse</a:t>
            </a:r>
            <a:r>
              <a:rPr lang="en-US" altLang="en-US" sz="2200" dirty="0">
                <a:latin typeface="Cambria" panose="02040503050406030204" pitchFamily="18" charset="0"/>
                <a:ea typeface="Cambria" panose="02040503050406030204" pitchFamily="18" charset="0"/>
                <a:cs typeface="Times New Roman" panose="02020603050405020304" pitchFamily="18" charset="0"/>
              </a:rPr>
              <a:t> OE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nuk</a:t>
            </a:r>
            <a:r>
              <a:rPr lang="en-US" altLang="en-US" sz="2200" dirty="0">
                <a:latin typeface="Cambria" panose="02040503050406030204" pitchFamily="18" charset="0"/>
                <a:ea typeface="Cambria" panose="02040503050406030204" pitchFamily="18" charset="0"/>
                <a:cs typeface="Times New Roman" panose="02020603050405020304" pitchFamily="18" charset="0"/>
              </a:rPr>
              <a:t> e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ka</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plotësuar</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Aneksin</a:t>
            </a:r>
            <a:r>
              <a:rPr lang="en-US" altLang="en-US" sz="2200" dirty="0">
                <a:latin typeface="Cambria" panose="02040503050406030204" pitchFamily="18" charset="0"/>
                <a:ea typeface="Cambria" panose="02040503050406030204" pitchFamily="18" charset="0"/>
                <a:cs typeface="Times New Roman" panose="02020603050405020304" pitchFamily="18" charset="0"/>
              </a:rPr>
              <a:t> 3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të</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Dosjes</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së</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tenderit</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dhe</a:t>
            </a:r>
            <a:r>
              <a:rPr lang="en-US" altLang="en-US" sz="2200" dirty="0">
                <a:latin typeface="Cambria" panose="02040503050406030204" pitchFamily="18" charset="0"/>
                <a:ea typeface="Cambria" panose="02040503050406030204" pitchFamily="18" charset="0"/>
                <a:cs typeface="Times New Roman" panose="02020603050405020304" pitchFamily="18" charset="0"/>
              </a:rPr>
              <a:t>/</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ose</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nuk</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sq-AL" sz="2200" dirty="0">
                <a:latin typeface="Cambria" panose="02040503050406030204" pitchFamily="18" charset="0"/>
                <a:ea typeface="Cambria" panose="02040503050406030204" pitchFamily="18" charset="0"/>
                <a:cs typeface="Times New Roman" panose="02020603050405020304" pitchFamily="18" charset="0"/>
              </a:rPr>
              <a:t>i ka paraqitë të gjitha faktet dhe argumentet me të cilat OE dëshmon se zbulimi i një informacioni do t’i shkaktojë dëm material biznesit të tij.</a:t>
            </a:r>
            <a:endParaRPr lang="sq-AL" altLang="en-US" sz="2200" b="1" dirty="0">
              <a:latin typeface="Cambria" panose="02040503050406030204" pitchFamily="18" charset="0"/>
              <a:ea typeface="Cambria" panose="02040503050406030204" pitchFamily="18" charset="0"/>
              <a:cs typeface="Times New Roman" panose="02020603050405020304" pitchFamily="18" charset="0"/>
            </a:endParaRPr>
          </a:p>
          <a:p>
            <a:pPr algn="just">
              <a:defRPr/>
            </a:pPr>
            <a:r>
              <a:rPr lang="en-US" altLang="en-US" sz="2200" b="1" dirty="0">
                <a:latin typeface="Cambria" panose="02040503050406030204" pitchFamily="18" charset="0"/>
                <a:ea typeface="Cambria" panose="02040503050406030204" pitchFamily="18" charset="0"/>
                <a:cs typeface="Times New Roman" panose="02020603050405020304" pitchFamily="18" charset="0"/>
              </a:rPr>
              <a:t>Pas </a:t>
            </a:r>
            <a:r>
              <a:rPr lang="en-US" altLang="en-US" sz="2200" b="1" dirty="0" err="1">
                <a:latin typeface="Cambria" panose="02040503050406030204" pitchFamily="18" charset="0"/>
                <a:ea typeface="Cambria" panose="02040503050406030204" pitchFamily="18" charset="0"/>
                <a:cs typeface="Times New Roman" panose="02020603050405020304" pitchFamily="18" charset="0"/>
              </a:rPr>
              <a:t>hapjes</a:t>
            </a:r>
            <a:r>
              <a:rPr lang="en-US" altLang="en-US" sz="2200" b="1" dirty="0">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latin typeface="Cambria" panose="02040503050406030204" pitchFamily="18" charset="0"/>
                <a:ea typeface="Cambria" panose="02040503050406030204" pitchFamily="18" charset="0"/>
                <a:cs typeface="Times New Roman" panose="02020603050405020304" pitchFamily="18" charset="0"/>
              </a:rPr>
              <a:t>por</a:t>
            </a:r>
            <a:r>
              <a:rPr lang="en-US" altLang="en-US" sz="2200" b="1" dirty="0">
                <a:latin typeface="Cambria" panose="02040503050406030204" pitchFamily="18" charset="0"/>
                <a:ea typeface="Cambria" panose="02040503050406030204" pitchFamily="18" charset="0"/>
                <a:cs typeface="Times New Roman" panose="02020603050405020304" pitchFamily="18" charset="0"/>
              </a:rPr>
              <a:t> para </a:t>
            </a:r>
            <a:r>
              <a:rPr lang="en-US" altLang="en-US" sz="2200" b="1" dirty="0" err="1">
                <a:latin typeface="Cambria" panose="02040503050406030204" pitchFamily="18" charset="0"/>
                <a:ea typeface="Cambria" panose="02040503050406030204" pitchFamily="18" charset="0"/>
                <a:cs typeface="Times New Roman" panose="02020603050405020304" pitchFamily="18" charset="0"/>
              </a:rPr>
              <a:t>publikimit</a:t>
            </a:r>
            <a:r>
              <a:rPr lang="en-US" altLang="en-US" sz="2200" b="1" dirty="0">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latin typeface="Cambria" panose="02040503050406030204" pitchFamily="18" charset="0"/>
                <a:ea typeface="Cambria" panose="02040503050406030204" pitchFamily="18" charset="0"/>
                <a:cs typeface="Times New Roman" panose="02020603050405020304" pitchFamily="18" charset="0"/>
              </a:rPr>
              <a:t>të</a:t>
            </a:r>
            <a:r>
              <a:rPr lang="en-US" altLang="en-US" sz="2200" b="1" dirty="0">
                <a:latin typeface="Cambria" panose="02040503050406030204" pitchFamily="18" charset="0"/>
                <a:ea typeface="Cambria" panose="02040503050406030204" pitchFamily="18" charset="0"/>
                <a:cs typeface="Times New Roman" panose="02020603050405020304" pitchFamily="18" charset="0"/>
              </a:rPr>
              <a:t> B58, </a:t>
            </a:r>
            <a:r>
              <a:rPr lang="en-US" altLang="en-US" sz="2200" dirty="0">
                <a:latin typeface="Cambria" panose="02040503050406030204" pitchFamily="18" charset="0"/>
                <a:ea typeface="Cambria" panose="02040503050406030204" pitchFamily="18" charset="0"/>
                <a:cs typeface="Times New Roman" panose="02020603050405020304" pitchFamily="18" charset="0"/>
              </a:rPr>
              <a:t>ZPP </a:t>
            </a:r>
            <a:r>
              <a:rPr lang="sq-AL" sz="2200" dirty="0">
                <a:latin typeface="Cambria" panose="02040503050406030204" pitchFamily="18" charset="0"/>
                <a:ea typeface="Cambria" panose="02040503050406030204" pitchFamily="18" charset="0"/>
                <a:cs typeface="Times New Roman" panose="02020603050405020304" pitchFamily="18" charset="0"/>
              </a:rPr>
              <a:t>duhet të përgatitë versionin e pastruar në përputhje me paragrafin 4 të nenit 11 të LPP-së dhe të njoftojë palën.</a:t>
            </a:r>
            <a:endParaRPr lang="en-US" sz="2200" dirty="0">
              <a:latin typeface="Cambria" panose="02040503050406030204" pitchFamily="18" charset="0"/>
              <a:ea typeface="Cambria" panose="02040503050406030204" pitchFamily="18" charset="0"/>
              <a:cs typeface="Times New Roman" panose="02020603050405020304" pitchFamily="18" charset="0"/>
            </a:endParaRPr>
          </a:p>
          <a:p>
            <a:pPr algn="just">
              <a:defRPr/>
            </a:pP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Dokumentet</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publike</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nuk</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mund</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të</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klasifikohen</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si</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informata</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sekrete</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afariste</a:t>
            </a:r>
            <a:r>
              <a:rPr lang="en-US" altLang="en-US" sz="2200" dirty="0">
                <a:latin typeface="Cambria" panose="02040503050406030204" pitchFamily="18" charset="0"/>
                <a:ea typeface="Cambria" panose="02040503050406030204" pitchFamily="18" charset="0"/>
                <a:cs typeface="Times New Roman" panose="02020603050405020304" pitchFamily="18" charset="0"/>
              </a:rPr>
              <a:t>.</a:t>
            </a:r>
          </a:p>
          <a:p>
            <a:pPr algn="just">
              <a:defRPr/>
            </a:pP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OJQ e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cila</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nuk</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është</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palë</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e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interesuar</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dirty="0">
                <a:latin typeface="Cambria" panose="02040503050406030204" pitchFamily="18" charset="0"/>
                <a:ea typeface="Cambria" panose="02040503050406030204" pitchFamily="18" charset="0"/>
                <a:cs typeface="Times New Roman" panose="02020603050405020304" pitchFamily="18" charset="0"/>
              </a:rPr>
              <a:t>i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lejohet</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qasja</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në</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dokumentet</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zyrtare</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përveç</a:t>
            </a:r>
            <a:r>
              <a:rPr lang="en-US" altLang="en-US" sz="2200" dirty="0">
                <a:latin typeface="Cambria" panose="02040503050406030204" pitchFamily="18" charset="0"/>
                <a:ea typeface="Cambria" panose="02040503050406030204" pitchFamily="18" charset="0"/>
                <a:cs typeface="Times New Roman" panose="02020603050405020304" pitchFamily="18" charset="0"/>
              </a:rPr>
              <a:t> informative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sekrete</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afariste</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vetëm</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pasi</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të</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publikohet</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Njoftimi</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për</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dhënie</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të</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kontratës</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(B08),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Njoftimit</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mbi</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rezultatet</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e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konkursit</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(B09), </a:t>
            </a:r>
            <a:r>
              <a:rPr lang="en-US" altLang="en-US" sz="2200" dirty="0" err="1">
                <a:latin typeface="Cambria" panose="02040503050406030204" pitchFamily="18" charset="0"/>
                <a:ea typeface="Cambria" panose="02040503050406030204" pitchFamily="18" charset="0"/>
                <a:cs typeface="Times New Roman" panose="02020603050405020304" pitchFamily="18" charset="0"/>
              </a:rPr>
              <a:t>apo</a:t>
            </a:r>
            <a:r>
              <a:rPr lang="en-US" altLang="en-US" sz="2200" dirty="0">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Njoftimit</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mbi</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anulimin</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e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aktivitetit</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të</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a:t>
            </a:r>
            <a:r>
              <a:rPr lang="en-US" altLang="en-US" sz="2200" b="1" dirty="0" err="1">
                <a:solidFill>
                  <a:srgbClr val="FF0000"/>
                </a:solidFill>
                <a:latin typeface="Cambria" panose="02040503050406030204" pitchFamily="18" charset="0"/>
                <a:ea typeface="Cambria" panose="02040503050406030204" pitchFamily="18" charset="0"/>
                <a:cs typeface="Times New Roman" panose="02020603050405020304" pitchFamily="18" charset="0"/>
              </a:rPr>
              <a:t>prokurimit</a:t>
            </a:r>
            <a:r>
              <a:rPr lang="en-US" altLang="en-US" sz="2200" b="1" dirty="0">
                <a:solidFill>
                  <a:srgbClr val="FF0000"/>
                </a:solidFill>
                <a:latin typeface="Cambria" panose="02040503050406030204" pitchFamily="18" charset="0"/>
                <a:ea typeface="Cambria" panose="02040503050406030204" pitchFamily="18" charset="0"/>
                <a:cs typeface="Times New Roman" panose="02020603050405020304" pitchFamily="18" charset="0"/>
              </a:rPr>
              <a:t> (B10). </a:t>
            </a:r>
          </a:p>
          <a:p>
            <a:pPr marL="171450" lvl="2" algn="just">
              <a:spcBef>
                <a:spcPts val="750"/>
              </a:spcBef>
              <a:defRPr/>
            </a:pPr>
            <a:r>
              <a:rPr lang="sq-AL" sz="2200" dirty="0">
                <a:latin typeface="Cambria" panose="02040503050406030204" pitchFamily="18" charset="0"/>
                <a:ea typeface="Cambria" panose="02040503050406030204" pitchFamily="18" charset="0"/>
                <a:cs typeface="Times New Roman" panose="02020603050405020304" pitchFamily="18" charset="0"/>
              </a:rPr>
              <a:t>Jo të gjitha dokumentet e specifikuara nga A</a:t>
            </a:r>
            <a:r>
              <a:rPr lang="en-US" sz="2200" dirty="0">
                <a:latin typeface="Cambria" panose="02040503050406030204" pitchFamily="18" charset="0"/>
                <a:ea typeface="Cambria" panose="02040503050406030204" pitchFamily="18" charset="0"/>
                <a:cs typeface="Times New Roman" panose="02020603050405020304" pitchFamily="18" charset="0"/>
              </a:rPr>
              <a:t>K</a:t>
            </a:r>
            <a:r>
              <a:rPr lang="sq-AL" sz="2200" dirty="0">
                <a:latin typeface="Cambria" panose="02040503050406030204" pitchFamily="18" charset="0"/>
                <a:ea typeface="Cambria" panose="02040503050406030204" pitchFamily="18" charset="0"/>
                <a:cs typeface="Times New Roman" panose="02020603050405020304" pitchFamily="18" charset="0"/>
              </a:rPr>
              <a:t> në Dosjen e Tenderit dhe Njoftimin për Kontratë në përputhje me nenin 68 dhe 69 të LPP-së, mund të klasifikohen si informata sekrete afariste. Dokumentet e specifikuara sipas nenit 68 e 69 e të cilat janë publike në bazë të këtij ligji dhe legjislacionit tjetër përkatës në fuqi, nuk mund të klasifikohen si informata sekrete afariste.</a:t>
            </a:r>
          </a:p>
          <a:p>
            <a:pPr algn="just">
              <a:defRPr/>
            </a:pPr>
            <a:endParaRPr lang="sq-AL" altLang="en-US" sz="2000" b="1" dirty="0">
              <a:solidFill>
                <a:srgbClr val="FF0000"/>
              </a:solidFill>
            </a:endParaRPr>
          </a:p>
          <a:p>
            <a:pPr marL="0" indent="0" algn="just">
              <a:buNone/>
              <a:defRPr/>
            </a:pPr>
            <a:endParaRPr lang="en-US" altLang="en-US" sz="2000" dirty="0"/>
          </a:p>
          <a:p>
            <a:pPr marL="0" indent="0" algn="just">
              <a:buNone/>
              <a:defRPr/>
            </a:pPr>
            <a:endParaRPr lang="sq-AL" altLang="en-US" dirty="0"/>
          </a:p>
        </p:txBody>
      </p:sp>
    </p:spTree>
    <p:extLst>
      <p:ext uri="{BB962C8B-B14F-4D97-AF65-F5344CB8AC3E}">
        <p14:creationId xmlns:p14="http://schemas.microsoft.com/office/powerpoint/2010/main" val="42742044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56600"/>
            <a:ext cx="7772400" cy="1113745"/>
          </a:xfrm>
        </p:spPr>
        <p:txBody>
          <a:bodyPr>
            <a:normAutofit fontScale="90000"/>
          </a:bodyPr>
          <a:lstStyle/>
          <a:p>
            <a:r>
              <a:rPr lang="sq-AL" sz="3100" b="1" dirty="0">
                <a:solidFill>
                  <a:srgbClr val="0070C0"/>
                </a:solidFill>
                <a:latin typeface="Cambria" panose="02040503050406030204" pitchFamily="18" charset="0"/>
                <a:ea typeface="Cambria" panose="02040503050406030204" pitchFamily="18" charset="0"/>
              </a:rPr>
              <a:t>Procedurat për zhvillimin e testit në trajnimet për prokurim </a:t>
            </a:r>
            <a:br>
              <a:rPr lang="en-US" sz="2400" b="1" dirty="0"/>
            </a:br>
            <a:endParaRPr lang="en-US" sz="2400" b="1" dirty="0">
              <a:solidFill>
                <a:schemeClr val="accent1">
                  <a:lumMod val="75000"/>
                </a:schemeClr>
              </a:solidFill>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232235" y="1623964"/>
            <a:ext cx="8679530" cy="5491915"/>
          </a:xfrm>
        </p:spPr>
        <p:txBody>
          <a:bodyPr/>
          <a:lstStyle/>
          <a:p>
            <a:pPr marL="342900" indent="-342900" algn="just">
              <a:buFont typeface="Wingdings" panose="05000000000000000000" pitchFamily="2" charset="2"/>
              <a:buChar char="q"/>
            </a:pPr>
            <a:r>
              <a:rPr lang="sq-AL" sz="2400" dirty="0">
                <a:latin typeface="Cambria" panose="02040503050406030204" pitchFamily="18" charset="0"/>
                <a:ea typeface="Cambria" panose="02040503050406030204" pitchFamily="18" charset="0"/>
              </a:rPr>
              <a:t>Kandidatët që kanë kaluar me sukses provimin me shkrim, pajisen me </a:t>
            </a:r>
            <a:r>
              <a:rPr lang="sq-AL" sz="2400" b="1" dirty="0">
                <a:latin typeface="Cambria" panose="02040503050406030204" pitchFamily="18" charset="0"/>
                <a:ea typeface="Cambria" panose="02040503050406030204" pitchFamily="18" charset="0"/>
              </a:rPr>
              <a:t>Certifikatë profesionale Themelore </a:t>
            </a:r>
            <a:r>
              <a:rPr lang="sq-AL" sz="2400" dirty="0">
                <a:latin typeface="Cambria" panose="02040503050406030204" pitchFamily="18" charset="0"/>
                <a:ea typeface="Cambria" panose="02040503050406030204" pitchFamily="18" charset="0"/>
              </a:rPr>
              <a:t>apo </a:t>
            </a:r>
            <a:r>
              <a:rPr lang="sq-AL" sz="2400" b="1" dirty="0">
                <a:latin typeface="Cambria" panose="02040503050406030204" pitchFamily="18" charset="0"/>
                <a:ea typeface="Cambria" panose="02040503050406030204" pitchFamily="18" charset="0"/>
              </a:rPr>
              <a:t>të</a:t>
            </a:r>
            <a:r>
              <a:rPr lang="sq-AL" sz="2400" dirty="0">
                <a:latin typeface="Cambria" panose="02040503050406030204" pitchFamily="18" charset="0"/>
                <a:ea typeface="Cambria" panose="02040503050406030204" pitchFamily="18" charset="0"/>
              </a:rPr>
              <a:t> </a:t>
            </a:r>
            <a:r>
              <a:rPr lang="sq-AL" sz="2400" b="1" dirty="0">
                <a:latin typeface="Cambria" panose="02040503050406030204" pitchFamily="18" charset="0"/>
                <a:ea typeface="Cambria" panose="02040503050406030204" pitchFamily="18" charset="0"/>
              </a:rPr>
              <a:t>Avancuar. </a:t>
            </a:r>
            <a:endParaRPr lang="en-US" sz="2400" b="1" dirty="0">
              <a:latin typeface="Cambria" panose="02040503050406030204" pitchFamily="18" charset="0"/>
              <a:ea typeface="Cambria" panose="02040503050406030204" pitchFamily="18" charset="0"/>
            </a:endParaRPr>
          </a:p>
          <a:p>
            <a:pPr marL="342900" indent="-342900" algn="just">
              <a:buFont typeface="Wingdings" panose="05000000000000000000" pitchFamily="2" charset="2"/>
              <a:buChar char="q"/>
            </a:pPr>
            <a:r>
              <a:rPr lang="sq-AL" sz="2400" dirty="0">
                <a:latin typeface="Cambria" panose="02040503050406030204" pitchFamily="18" charset="0"/>
                <a:ea typeface="Cambria" panose="02040503050406030204" pitchFamily="18" charset="0"/>
              </a:rPr>
              <a:t>Data e publikimit të rezultatit të testimit shërben </a:t>
            </a:r>
            <a:r>
              <a:rPr lang="sq-AL" sz="2400" b="1" dirty="0">
                <a:latin typeface="Cambria" panose="02040503050406030204" pitchFamily="18" charset="0"/>
                <a:ea typeface="Cambria" panose="02040503050406030204" pitchFamily="18" charset="0"/>
              </a:rPr>
              <a:t>si datë e fillimit të vlefshmërisë së certifikatës.</a:t>
            </a:r>
            <a:endParaRPr lang="en-US" sz="2400" b="1" dirty="0">
              <a:latin typeface="Cambria" panose="02040503050406030204" pitchFamily="18" charset="0"/>
              <a:ea typeface="Cambria" panose="02040503050406030204" pitchFamily="18" charset="0"/>
            </a:endParaRPr>
          </a:p>
          <a:p>
            <a:pPr algn="just"/>
            <a:endParaRPr lang="en-US" sz="2400" b="1" dirty="0">
              <a:latin typeface="Cambria" panose="02040503050406030204" pitchFamily="18" charset="0"/>
              <a:ea typeface="Cambria" panose="02040503050406030204" pitchFamily="18" charset="0"/>
            </a:endParaRPr>
          </a:p>
          <a:p>
            <a:r>
              <a:rPr lang="sq-AL" sz="2400" b="1" i="1" dirty="0">
                <a:latin typeface="Cambria" panose="02040503050406030204" pitchFamily="18" charset="0"/>
                <a:ea typeface="Cambria" panose="02040503050406030204" pitchFamily="18" charset="0"/>
              </a:rPr>
              <a:t>Përmbajtja e testeve dhe skema e vlerësimit</a:t>
            </a:r>
            <a:endParaRPr lang="en-US" sz="2400" b="1" i="1" dirty="0">
              <a:latin typeface="Cambria" panose="02040503050406030204" pitchFamily="18" charset="0"/>
              <a:ea typeface="Cambria" panose="02040503050406030204" pitchFamily="18" charset="0"/>
            </a:endParaRPr>
          </a:p>
          <a:p>
            <a:pPr algn="just"/>
            <a:endParaRPr lang="en-US" sz="2400" b="1" dirty="0">
              <a:latin typeface="Cambria" panose="02040503050406030204" pitchFamily="18" charset="0"/>
              <a:ea typeface="Cambria" panose="02040503050406030204" pitchFamily="18" charset="0"/>
            </a:endParaRPr>
          </a:p>
          <a:p>
            <a:pPr marL="342900" indent="-342900" algn="just">
              <a:buFont typeface="Wingdings" panose="05000000000000000000" pitchFamily="2" charset="2"/>
              <a:buChar char="Ø"/>
            </a:pPr>
            <a:r>
              <a:rPr lang="sq-AL" sz="2400" dirty="0">
                <a:latin typeface="Cambria" panose="02040503050406030204" pitchFamily="18" charset="0"/>
                <a:ea typeface="Cambria" panose="02040503050406030204" pitchFamily="18" charset="0"/>
              </a:rPr>
              <a:t>Testet për programin bazik dhe të avancuar duhet të përmbajnë nga 100 pikë. Numri minimal i pikëve për kalimin e provimit për </a:t>
            </a:r>
            <a:r>
              <a:rPr lang="en-US" sz="2400" b="1" dirty="0">
                <a:latin typeface="Cambria" panose="02040503050406030204" pitchFamily="18" charset="0"/>
                <a:ea typeface="Cambria" panose="02040503050406030204" pitchFamily="18" charset="0"/>
              </a:rPr>
              <a:t>Ç</a:t>
            </a:r>
            <a:r>
              <a:rPr lang="sq-AL" sz="2400" b="1" dirty="0">
                <a:latin typeface="Cambria" panose="02040503050406030204" pitchFamily="18" charset="0"/>
                <a:ea typeface="Cambria" panose="02040503050406030204" pitchFamily="18" charset="0"/>
              </a:rPr>
              <a:t>ertifkatë themelore profesionale </a:t>
            </a:r>
            <a:r>
              <a:rPr lang="sq-AL" sz="2400" dirty="0">
                <a:latin typeface="Cambria" panose="02040503050406030204" pitchFamily="18" charset="0"/>
                <a:ea typeface="Cambria" panose="02040503050406030204" pitchFamily="18" charset="0"/>
              </a:rPr>
              <a:t>është mbi</a:t>
            </a:r>
            <a:r>
              <a:rPr lang="sq-AL" sz="2400" b="1" dirty="0">
                <a:solidFill>
                  <a:srgbClr val="FF3300"/>
                </a:solidFill>
                <a:latin typeface="Cambria" panose="02040503050406030204" pitchFamily="18" charset="0"/>
                <a:ea typeface="Cambria" panose="02040503050406030204" pitchFamily="18" charset="0"/>
              </a:rPr>
              <a:t> 61 </a:t>
            </a:r>
            <a:r>
              <a:rPr lang="sq-AL" sz="2400" dirty="0">
                <a:latin typeface="Cambria" panose="02040503050406030204" pitchFamily="18" charset="0"/>
                <a:ea typeface="Cambria" panose="02040503050406030204" pitchFamily="18" charset="0"/>
              </a:rPr>
              <a:t>nga 100 pikë të mundshme, ndërsa për </a:t>
            </a:r>
            <a:r>
              <a:rPr lang="en-US" sz="2400" b="1" dirty="0">
                <a:latin typeface="Cambria" panose="02040503050406030204" pitchFamily="18" charset="0"/>
                <a:ea typeface="Cambria" panose="02040503050406030204" pitchFamily="18" charset="0"/>
              </a:rPr>
              <a:t>Ç</a:t>
            </a:r>
            <a:r>
              <a:rPr lang="sq-AL" sz="2400" b="1" dirty="0">
                <a:latin typeface="Cambria" panose="02040503050406030204" pitchFamily="18" charset="0"/>
                <a:ea typeface="Cambria" panose="02040503050406030204" pitchFamily="18" charset="0"/>
              </a:rPr>
              <a:t>ertifikatë të avancuar </a:t>
            </a:r>
            <a:r>
              <a:rPr lang="sq-AL" sz="2400" dirty="0">
                <a:latin typeface="Cambria" panose="02040503050406030204" pitchFamily="18" charset="0"/>
                <a:ea typeface="Cambria" panose="02040503050406030204" pitchFamily="18" charset="0"/>
              </a:rPr>
              <a:t>profesionale mbi </a:t>
            </a:r>
            <a:r>
              <a:rPr lang="sq-AL" sz="2400" b="1" dirty="0">
                <a:solidFill>
                  <a:srgbClr val="FF3300"/>
                </a:solidFill>
                <a:latin typeface="Cambria" panose="02040503050406030204" pitchFamily="18" charset="0"/>
                <a:ea typeface="Cambria" panose="02040503050406030204" pitchFamily="18" charset="0"/>
              </a:rPr>
              <a:t>71</a:t>
            </a:r>
            <a:r>
              <a:rPr lang="sq-AL" sz="2400" dirty="0">
                <a:latin typeface="Cambria" panose="02040503050406030204" pitchFamily="18" charset="0"/>
                <a:ea typeface="Cambria" panose="02040503050406030204" pitchFamily="18" charset="0"/>
              </a:rPr>
              <a:t> nga 100 piket e mundshme. </a:t>
            </a:r>
            <a:endParaRPr lang="en-US" altLang="sq-AL"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7740848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q-AL" b="1" dirty="0">
                <a:solidFill>
                  <a:srgbClr val="0070C0"/>
                </a:solidFill>
                <a:latin typeface="Cambria" panose="02040503050406030204" pitchFamily="18" charset="0"/>
                <a:ea typeface="Cambria" panose="02040503050406030204" pitchFamily="18" charset="0"/>
              </a:rPr>
              <a:t>Vlerësimi, publikimi i rezultateve të testit dhe ankesat</a:t>
            </a: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pPr>
              <a:buFont typeface="Wingdings" panose="05000000000000000000" pitchFamily="2" charset="2"/>
              <a:buChar char="Ø"/>
            </a:pPr>
            <a:r>
              <a:rPr lang="en-US" sz="2800" dirty="0" err="1"/>
              <a:t>Kryetari</a:t>
            </a:r>
            <a:r>
              <a:rPr lang="en-US" sz="2800" dirty="0"/>
              <a:t> </a:t>
            </a:r>
            <a:r>
              <a:rPr lang="en-US" sz="2800" dirty="0" err="1"/>
              <a:t>i</a:t>
            </a:r>
            <a:r>
              <a:rPr lang="en-US" sz="2800" dirty="0"/>
              <a:t> KRPP-</a:t>
            </a:r>
            <a:r>
              <a:rPr lang="en-US" sz="2800" dirty="0" err="1"/>
              <a:t>së</a:t>
            </a:r>
            <a:r>
              <a:rPr lang="en-US" sz="2800" dirty="0"/>
              <a:t> me </a:t>
            </a:r>
            <a:r>
              <a:rPr lang="en-US" sz="2800" dirty="0" err="1"/>
              <a:t>Vendim</a:t>
            </a:r>
            <a:r>
              <a:rPr lang="en-US" sz="2800" dirty="0"/>
              <a:t> </a:t>
            </a:r>
            <a:r>
              <a:rPr lang="en-US" sz="2800" dirty="0" err="1"/>
              <a:t>cakton</a:t>
            </a:r>
            <a:r>
              <a:rPr lang="en-US" sz="2800" dirty="0"/>
              <a:t> </a:t>
            </a:r>
            <a:r>
              <a:rPr lang="en-US" sz="2800" dirty="0" err="1"/>
              <a:t>anëtarët</a:t>
            </a:r>
            <a:r>
              <a:rPr lang="en-US" sz="2800" dirty="0"/>
              <a:t> e </a:t>
            </a:r>
            <a:r>
              <a:rPr lang="en-US" sz="2800" dirty="0" err="1"/>
              <a:t>komisionit</a:t>
            </a:r>
            <a:r>
              <a:rPr lang="en-US" sz="2800" dirty="0"/>
              <a:t> </a:t>
            </a:r>
            <a:r>
              <a:rPr lang="en-US" sz="2800" dirty="0" err="1"/>
              <a:t>për</a:t>
            </a:r>
            <a:r>
              <a:rPr lang="en-US" sz="2800" dirty="0"/>
              <a:t> </a:t>
            </a:r>
            <a:r>
              <a:rPr lang="en-US" sz="2800" dirty="0" err="1"/>
              <a:t>hartimin</a:t>
            </a:r>
            <a:r>
              <a:rPr lang="en-US" sz="2800" dirty="0"/>
              <a:t> </a:t>
            </a:r>
            <a:r>
              <a:rPr lang="en-US" sz="2800" dirty="0" err="1"/>
              <a:t>dhe</a:t>
            </a:r>
            <a:r>
              <a:rPr lang="en-US" sz="2800" dirty="0"/>
              <a:t> </a:t>
            </a:r>
            <a:r>
              <a:rPr lang="en-US" sz="2800" dirty="0" err="1"/>
              <a:t>vlerësimin</a:t>
            </a:r>
            <a:r>
              <a:rPr lang="en-US" sz="2800" dirty="0"/>
              <a:t> e </a:t>
            </a:r>
            <a:r>
              <a:rPr lang="en-US" sz="2800" dirty="0" err="1"/>
              <a:t>testeve</a:t>
            </a:r>
            <a:r>
              <a:rPr lang="en-US" sz="2800" dirty="0"/>
              <a:t>. </a:t>
            </a:r>
            <a:r>
              <a:rPr lang="en-US" sz="2800" dirty="0" err="1"/>
              <a:t>Njëri</a:t>
            </a:r>
            <a:r>
              <a:rPr lang="en-US" sz="2800" dirty="0"/>
              <a:t> </a:t>
            </a:r>
            <a:r>
              <a:rPr lang="en-US" sz="2800" dirty="0" err="1"/>
              <a:t>nga</a:t>
            </a:r>
            <a:r>
              <a:rPr lang="en-US" sz="2800" dirty="0"/>
              <a:t> </a:t>
            </a:r>
            <a:r>
              <a:rPr lang="en-US" sz="2800" dirty="0" err="1"/>
              <a:t>ata</a:t>
            </a:r>
            <a:r>
              <a:rPr lang="en-US" sz="2800" dirty="0"/>
              <a:t> do </a:t>
            </a:r>
            <a:r>
              <a:rPr lang="en-US" sz="2800" dirty="0" err="1"/>
              <a:t>të</a:t>
            </a:r>
            <a:r>
              <a:rPr lang="en-US" sz="2800" dirty="0"/>
              <a:t> </a:t>
            </a:r>
            <a:r>
              <a:rPr lang="en-US" sz="2800" dirty="0" err="1"/>
              <a:t>caktohet</a:t>
            </a:r>
            <a:r>
              <a:rPr lang="en-US" sz="2800" dirty="0"/>
              <a:t> </a:t>
            </a:r>
            <a:r>
              <a:rPr lang="en-US" sz="2800" dirty="0" err="1"/>
              <a:t>nga</a:t>
            </a:r>
            <a:r>
              <a:rPr lang="en-US" sz="2800" dirty="0"/>
              <a:t> IKAP.</a:t>
            </a:r>
          </a:p>
          <a:p>
            <a:pPr>
              <a:buFont typeface="Wingdings" panose="05000000000000000000" pitchFamily="2" charset="2"/>
              <a:buChar char="Ø"/>
            </a:pPr>
            <a:r>
              <a:rPr lang="en-US" sz="2800" dirty="0" err="1"/>
              <a:t>Komisioni</a:t>
            </a:r>
            <a:r>
              <a:rPr lang="en-US" sz="2800" dirty="0"/>
              <a:t> do </a:t>
            </a:r>
            <a:r>
              <a:rPr lang="en-US" sz="2800" dirty="0" err="1"/>
              <a:t>t’i</a:t>
            </a:r>
            <a:r>
              <a:rPr lang="en-US" sz="2800" dirty="0"/>
              <a:t> </a:t>
            </a:r>
            <a:r>
              <a:rPr lang="en-US" sz="2800" dirty="0" err="1"/>
              <a:t>finalizojë</a:t>
            </a:r>
            <a:r>
              <a:rPr lang="en-US" sz="2800" dirty="0"/>
              <a:t> </a:t>
            </a:r>
            <a:r>
              <a:rPr lang="en-US" sz="2800" dirty="0" err="1"/>
              <a:t>pyetjet</a:t>
            </a:r>
            <a:r>
              <a:rPr lang="en-US" sz="2800" dirty="0"/>
              <a:t> </a:t>
            </a:r>
            <a:r>
              <a:rPr lang="en-US" sz="2800" dirty="0" err="1"/>
              <a:t>në</a:t>
            </a:r>
            <a:r>
              <a:rPr lang="en-US" sz="2800" dirty="0"/>
              <a:t> </a:t>
            </a:r>
            <a:r>
              <a:rPr lang="en-US" sz="2800" dirty="0" err="1"/>
              <a:t>ditën</a:t>
            </a:r>
            <a:r>
              <a:rPr lang="en-US" sz="2800" dirty="0"/>
              <a:t> e </a:t>
            </a:r>
            <a:r>
              <a:rPr lang="en-US" sz="2800" dirty="0" err="1"/>
              <a:t>testit</a:t>
            </a:r>
            <a:r>
              <a:rPr lang="en-US" sz="2800" dirty="0"/>
              <a:t>.</a:t>
            </a:r>
          </a:p>
          <a:p>
            <a:pPr algn="just">
              <a:buFont typeface="Wingdings" panose="05000000000000000000" pitchFamily="2" charset="2"/>
              <a:buChar char="Ø"/>
            </a:pPr>
            <a:r>
              <a:rPr lang="en-US" sz="2800" dirty="0">
                <a:latin typeface="Cambria" panose="02040503050406030204" pitchFamily="18" charset="0"/>
                <a:ea typeface="Cambria" panose="02040503050406030204" pitchFamily="18" charset="0"/>
              </a:rPr>
              <a:t>KRPP </a:t>
            </a:r>
            <a:r>
              <a:rPr lang="en-US" sz="2800" dirty="0" err="1">
                <a:latin typeface="Cambria" panose="02040503050406030204" pitchFamily="18" charset="0"/>
                <a:ea typeface="Cambria" panose="02040503050406030204" pitchFamily="18" charset="0"/>
              </a:rPr>
              <a:t>në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bashkëpunim</a:t>
            </a:r>
            <a:r>
              <a:rPr lang="en-US" sz="2800" dirty="0">
                <a:latin typeface="Cambria" panose="02040503050406030204" pitchFamily="18" charset="0"/>
                <a:ea typeface="Cambria" panose="02040503050406030204" pitchFamily="18" charset="0"/>
              </a:rPr>
              <a:t> me IKAP </a:t>
            </a:r>
            <a:r>
              <a:rPr lang="en-US" sz="2800" dirty="0" err="1">
                <a:latin typeface="Cambria" panose="02040503050406030204" pitchFamily="18" charset="0"/>
                <a:ea typeface="Cambria" panose="02040503050406030204" pitchFamily="18" charset="0"/>
              </a:rPr>
              <a:t>mund</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organizojnë</a:t>
            </a:r>
            <a:r>
              <a:rPr lang="en-US" sz="2800" dirty="0">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testet</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në</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mënyrë</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elekronike</a:t>
            </a:r>
            <a:r>
              <a:rPr lang="en-US" sz="2800" dirty="0">
                <a:solidFill>
                  <a:srgbClr val="FF0000"/>
                </a:solidFill>
                <a:latin typeface="Cambria" panose="02040503050406030204" pitchFamily="18" charset="0"/>
                <a:ea typeface="Cambria" panose="02040503050406030204" pitchFamily="18" charset="0"/>
              </a:rPr>
              <a:t>.</a:t>
            </a:r>
          </a:p>
          <a:p>
            <a:pPr marL="0" indent="0" algn="just">
              <a:buNone/>
            </a:pPr>
            <a:endParaRPr lang="en-US" sz="28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sq-AL" sz="2800" dirty="0">
                <a:latin typeface="Cambria" panose="02040503050406030204" pitchFamily="18" charset="0"/>
                <a:ea typeface="Cambria" panose="02040503050406030204" pitchFamily="18" charset="0"/>
              </a:rPr>
              <a:t>Komisioni i vlerësimit të testeve, sa më shpejtë që është e mundur duhet të vlerësoj testet dhe duhet të përpilojë </a:t>
            </a:r>
            <a:r>
              <a:rPr lang="sq-AL" sz="2800" b="1" dirty="0">
                <a:latin typeface="Cambria" panose="02040503050406030204" pitchFamily="18" charset="0"/>
                <a:ea typeface="Cambria" panose="02040503050406030204" pitchFamily="18" charset="0"/>
              </a:rPr>
              <a:t>Raport për rezultatet e testit</a:t>
            </a:r>
            <a:r>
              <a:rPr lang="sq-AL" sz="2800" dirty="0">
                <a:latin typeface="Cambria" panose="02040503050406030204" pitchFamily="18" charset="0"/>
                <a:ea typeface="Cambria" panose="02040503050406030204" pitchFamily="18" charset="0"/>
              </a:rPr>
              <a:t>, të cilat </a:t>
            </a:r>
            <a:r>
              <a:rPr lang="sq-AL" sz="2800" b="1" dirty="0">
                <a:latin typeface="Cambria" panose="02040503050406030204" pitchFamily="18" charset="0"/>
                <a:ea typeface="Cambria" panose="02040503050406030204" pitchFamily="18" charset="0"/>
              </a:rPr>
              <a:t>publikohen në ueb faqe të KRPP-së dhe IKAP.</a:t>
            </a:r>
            <a:endParaRPr lang="en-US" sz="2800" b="1" dirty="0">
              <a:latin typeface="Cambria" panose="02040503050406030204" pitchFamily="18" charset="0"/>
              <a:ea typeface="Cambria" panose="02040503050406030204" pitchFamily="18" charset="0"/>
            </a:endParaRPr>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51</a:t>
            </a:fld>
            <a:endParaRPr lang="en-US" altLang="en-US"/>
          </a:p>
        </p:txBody>
      </p:sp>
    </p:spTree>
    <p:extLst>
      <p:ext uri="{BB962C8B-B14F-4D97-AF65-F5344CB8AC3E}">
        <p14:creationId xmlns:p14="http://schemas.microsoft.com/office/powerpoint/2010/main" val="33610324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sq-AL" b="1" dirty="0">
                <a:solidFill>
                  <a:srgbClr val="0070C0"/>
                </a:solidFill>
                <a:latin typeface="Cambria" panose="02040503050406030204" pitchFamily="18" charset="0"/>
                <a:ea typeface="Cambria" panose="02040503050406030204" pitchFamily="18" charset="0"/>
              </a:rPr>
              <a:t>Vlerësimi, publikimi i rezultateve të testit dhe ankesat</a:t>
            </a:r>
            <a:r>
              <a:rPr lang="en-US" b="1" dirty="0">
                <a:solidFill>
                  <a:srgbClr val="0070C0"/>
                </a:solidFill>
                <a:latin typeface="Cambria" panose="02040503050406030204" pitchFamily="18" charset="0"/>
                <a:ea typeface="Cambria" panose="02040503050406030204" pitchFamily="18" charset="0"/>
              </a:rPr>
              <a:t> - </a:t>
            </a:r>
            <a:r>
              <a:rPr lang="en-US" b="1" i="1" dirty="0" err="1">
                <a:solidFill>
                  <a:srgbClr val="0070C0"/>
                </a:solidFill>
                <a:latin typeface="Cambria" panose="02040503050406030204" pitchFamily="18" charset="0"/>
                <a:ea typeface="Cambria" panose="02040503050406030204" pitchFamily="18" charset="0"/>
              </a:rPr>
              <a:t>vazhdim</a:t>
            </a:r>
            <a:endParaRPr lang="en-US" i="1" dirty="0"/>
          </a:p>
        </p:txBody>
      </p:sp>
      <p:sp>
        <p:nvSpPr>
          <p:cNvPr id="3" name="Content Placeholder 2"/>
          <p:cNvSpPr>
            <a:spLocks noGrp="1"/>
          </p:cNvSpPr>
          <p:nvPr>
            <p:ph idx="1"/>
          </p:nvPr>
        </p:nvSpPr>
        <p:spPr>
          <a:xfrm>
            <a:off x="628650" y="1825624"/>
            <a:ext cx="7886700" cy="4675775"/>
          </a:xfrm>
        </p:spPr>
        <p:txBody>
          <a:bodyPr>
            <a:normAutofit fontScale="70000" lnSpcReduction="20000"/>
          </a:bodyPr>
          <a:lstStyle/>
          <a:p>
            <a:pPr lvl="2" algn="just">
              <a:buFont typeface="Wingdings" panose="05000000000000000000" pitchFamily="2" charset="2"/>
              <a:buChar char="q"/>
            </a:pPr>
            <a:r>
              <a:rPr lang="en-US" sz="3100" dirty="0">
                <a:latin typeface="Cambria" panose="02040503050406030204" pitchFamily="18" charset="0"/>
                <a:ea typeface="Cambria" panose="02040503050406030204" pitchFamily="18" charset="0"/>
              </a:rPr>
              <a:t>  </a:t>
            </a:r>
            <a:r>
              <a:rPr lang="en-US" sz="3100" b="1" dirty="0">
                <a:latin typeface="Cambria" panose="02040503050406030204" pitchFamily="18" charset="0"/>
                <a:ea typeface="Cambria" panose="02040503050406030204" pitchFamily="18" charset="0"/>
              </a:rPr>
              <a:t>E </a:t>
            </a:r>
            <a:r>
              <a:rPr lang="en-US" sz="3100" b="1" dirty="0" err="1">
                <a:latin typeface="Cambria" panose="02040503050406030204" pitchFamily="18" charset="0"/>
                <a:ea typeface="Cambria" panose="02040503050406030204" pitchFamily="18" charset="0"/>
              </a:rPr>
              <a:t>drejta</a:t>
            </a:r>
            <a:r>
              <a:rPr lang="en-US" sz="3100" b="1" dirty="0">
                <a:latin typeface="Cambria" panose="02040503050406030204" pitchFamily="18" charset="0"/>
                <a:ea typeface="Cambria" panose="02040503050406030204" pitchFamily="18" charset="0"/>
              </a:rPr>
              <a:t> </a:t>
            </a:r>
            <a:r>
              <a:rPr lang="en-US" sz="3100" b="1" dirty="0" err="1">
                <a:latin typeface="Cambria" panose="02040503050406030204" pitchFamily="18" charset="0"/>
                <a:ea typeface="Cambria" panose="02040503050406030204" pitchFamily="18" charset="0"/>
              </a:rPr>
              <a:t>për</a:t>
            </a:r>
            <a:r>
              <a:rPr lang="en-US" sz="3100" b="1" dirty="0">
                <a:latin typeface="Cambria" panose="02040503050406030204" pitchFamily="18" charset="0"/>
                <a:ea typeface="Cambria" panose="02040503050406030204" pitchFamily="18" charset="0"/>
              </a:rPr>
              <a:t> </a:t>
            </a:r>
            <a:r>
              <a:rPr lang="en-US" sz="3100" b="1" dirty="0" err="1">
                <a:latin typeface="Cambria" panose="02040503050406030204" pitchFamily="18" charset="0"/>
                <a:ea typeface="Cambria" panose="02040503050406030204" pitchFamily="18" charset="0"/>
              </a:rPr>
              <a:t>qasje</a:t>
            </a:r>
            <a:r>
              <a:rPr lang="en-US" sz="3100" b="1" dirty="0">
                <a:latin typeface="Cambria" panose="02040503050406030204" pitchFamily="18" charset="0"/>
                <a:ea typeface="Cambria" panose="02040503050406030204" pitchFamily="18" charset="0"/>
              </a:rPr>
              <a:t> </a:t>
            </a:r>
            <a:r>
              <a:rPr lang="en-US" sz="3100" b="1" dirty="0" err="1">
                <a:latin typeface="Cambria" panose="02040503050406030204" pitchFamily="18" charset="0"/>
                <a:ea typeface="Cambria" panose="02040503050406030204" pitchFamily="18" charset="0"/>
              </a:rPr>
              <a:t>në</a:t>
            </a:r>
            <a:r>
              <a:rPr lang="en-US" sz="3100" b="1" dirty="0">
                <a:latin typeface="Cambria" panose="02040503050406030204" pitchFamily="18" charset="0"/>
                <a:ea typeface="Cambria" panose="02040503050406030204" pitchFamily="18" charset="0"/>
              </a:rPr>
              <a:t> test: </a:t>
            </a:r>
          </a:p>
          <a:p>
            <a:pPr marL="685800" lvl="2" indent="0" algn="just">
              <a:buNone/>
            </a:pPr>
            <a:endParaRPr lang="en-US" sz="3100" dirty="0">
              <a:latin typeface="Cambria" panose="02040503050406030204" pitchFamily="18" charset="0"/>
              <a:ea typeface="Cambria" panose="02040503050406030204" pitchFamily="18" charset="0"/>
            </a:endParaRPr>
          </a:p>
          <a:p>
            <a:pPr lvl="2" algn="just">
              <a:buFont typeface="Wingdings" panose="05000000000000000000" pitchFamily="2" charset="2"/>
              <a:buChar char="Ø"/>
            </a:pPr>
            <a:r>
              <a:rPr lang="sq-AL" sz="3100" dirty="0">
                <a:latin typeface="Cambria" panose="02040503050406030204" pitchFamily="18" charset="0"/>
                <a:ea typeface="Cambria" panose="02040503050406030204" pitchFamily="18" charset="0"/>
              </a:rPr>
              <a:t>Me kërkesë me shkrim në form fizike apo elektronike për qasje në test,</a:t>
            </a:r>
            <a:r>
              <a:rPr lang="en-US" sz="3100" dirty="0">
                <a:latin typeface="Cambria" panose="02040503050406030204" pitchFamily="18" charset="0"/>
                <a:ea typeface="Cambria" panose="02040503050406030204" pitchFamily="18" charset="0"/>
              </a:rPr>
              <a:t> e </a:t>
            </a:r>
            <a:r>
              <a:rPr lang="en-US" sz="3100" dirty="0" err="1">
                <a:latin typeface="Cambria" panose="02040503050406030204" pitchFamily="18" charset="0"/>
                <a:ea typeface="Cambria" panose="02040503050406030204" pitchFamily="18" charset="0"/>
              </a:rPr>
              <a:t>cila</a:t>
            </a:r>
            <a:r>
              <a:rPr lang="en-US" sz="3100" dirty="0">
                <a:latin typeface="Cambria" panose="02040503050406030204" pitchFamily="18" charset="0"/>
                <a:ea typeface="Cambria" panose="02040503050406030204" pitchFamily="18" charset="0"/>
              </a:rPr>
              <a:t> </a:t>
            </a:r>
            <a:r>
              <a:rPr lang="sq-AL" sz="3100" dirty="0">
                <a:latin typeface="Cambria" panose="02040503050406030204" pitchFamily="18" charset="0"/>
                <a:ea typeface="Cambria" panose="02040503050406030204" pitchFamily="18" charset="0"/>
              </a:rPr>
              <a:t>duhet të dorëzohen në KRPP</a:t>
            </a:r>
            <a:r>
              <a:rPr lang="sq-AL" sz="3100" b="1" dirty="0">
                <a:latin typeface="Cambria" panose="02040503050406030204" pitchFamily="18" charset="0"/>
                <a:ea typeface="Cambria" panose="02040503050406030204" pitchFamily="18" charset="0"/>
              </a:rPr>
              <a:t> brenda tri (3) ditëve klendarike </a:t>
            </a:r>
            <a:r>
              <a:rPr lang="sq-AL" sz="3100" dirty="0">
                <a:latin typeface="Cambria" panose="02040503050406030204" pitchFamily="18" charset="0"/>
                <a:ea typeface="Cambria" panose="02040503050406030204" pitchFamily="18" charset="0"/>
              </a:rPr>
              <a:t>nga data e publikimit të rezultateve të provimit me shkrim kandidatët do të lejohen të rishikojnë testin e tyre me shkrim dhe rezultatin e arritur.</a:t>
            </a:r>
            <a:endParaRPr lang="en-US" sz="3100" dirty="0">
              <a:latin typeface="Cambria" panose="02040503050406030204" pitchFamily="18" charset="0"/>
              <a:ea typeface="Cambria" panose="02040503050406030204" pitchFamily="18" charset="0"/>
            </a:endParaRPr>
          </a:p>
          <a:p>
            <a:pPr marL="685800" lvl="2" indent="0" algn="just">
              <a:buNone/>
            </a:pPr>
            <a:endParaRPr lang="en-US" sz="3100" dirty="0">
              <a:latin typeface="Cambria" panose="02040503050406030204" pitchFamily="18" charset="0"/>
              <a:ea typeface="Cambria" panose="02040503050406030204" pitchFamily="18" charset="0"/>
            </a:endParaRPr>
          </a:p>
          <a:p>
            <a:pPr>
              <a:buFont typeface="Wingdings" panose="05000000000000000000" pitchFamily="2" charset="2"/>
              <a:buChar char="q"/>
            </a:pPr>
            <a:r>
              <a:rPr lang="en-US" sz="3100" i="1" dirty="0">
                <a:latin typeface="Cambria" panose="02040503050406030204" pitchFamily="18" charset="0"/>
                <a:ea typeface="Cambria" panose="02040503050406030204" pitchFamily="18" charset="0"/>
              </a:rPr>
              <a:t> </a:t>
            </a:r>
            <a:r>
              <a:rPr lang="en-US" sz="3100" b="1" i="1" dirty="0" err="1">
                <a:latin typeface="Cambria" panose="02040503050406030204" pitchFamily="18" charset="0"/>
                <a:ea typeface="Cambria" panose="02040503050406030204" pitchFamily="18" charset="0"/>
              </a:rPr>
              <a:t>Shqyrtimi</a:t>
            </a:r>
            <a:r>
              <a:rPr lang="en-US" sz="3100" b="1" i="1" dirty="0">
                <a:latin typeface="Cambria" panose="02040503050406030204" pitchFamily="18" charset="0"/>
                <a:ea typeface="Cambria" panose="02040503050406030204" pitchFamily="18" charset="0"/>
              </a:rPr>
              <a:t> </a:t>
            </a:r>
            <a:r>
              <a:rPr lang="en-US" sz="3100" b="1" i="1" dirty="0" err="1">
                <a:latin typeface="Cambria" panose="02040503050406030204" pitchFamily="18" charset="0"/>
                <a:ea typeface="Cambria" panose="02040503050406030204" pitchFamily="18" charset="0"/>
              </a:rPr>
              <a:t>i</a:t>
            </a:r>
            <a:r>
              <a:rPr lang="en-US" sz="3100" b="1" i="1" dirty="0">
                <a:latin typeface="Cambria" panose="02040503050406030204" pitchFamily="18" charset="0"/>
                <a:ea typeface="Cambria" panose="02040503050406030204" pitchFamily="18" charset="0"/>
              </a:rPr>
              <a:t> </a:t>
            </a:r>
            <a:r>
              <a:rPr lang="en-US" sz="3100" b="1" i="1" dirty="0" err="1">
                <a:latin typeface="Cambria" panose="02040503050406030204" pitchFamily="18" charset="0"/>
                <a:ea typeface="Cambria" panose="02040503050406030204" pitchFamily="18" charset="0"/>
              </a:rPr>
              <a:t>ankesave</a:t>
            </a:r>
            <a:endParaRPr lang="en-US" sz="3100" b="1" i="1" dirty="0">
              <a:latin typeface="Cambria" panose="02040503050406030204" pitchFamily="18" charset="0"/>
              <a:ea typeface="Cambria" panose="02040503050406030204" pitchFamily="18" charset="0"/>
            </a:endParaRPr>
          </a:p>
          <a:p>
            <a:pPr marL="0" indent="0">
              <a:buNone/>
            </a:pPr>
            <a:endParaRPr lang="en-US" sz="3100" b="1" i="1" dirty="0">
              <a:latin typeface="Cambria" panose="02040503050406030204" pitchFamily="18" charset="0"/>
              <a:ea typeface="Cambria" panose="02040503050406030204" pitchFamily="18" charset="0"/>
            </a:endParaRPr>
          </a:p>
          <a:p>
            <a:pPr lvl="1">
              <a:buFont typeface="Wingdings" panose="05000000000000000000" pitchFamily="2" charset="2"/>
              <a:buChar char="Ø"/>
            </a:pPr>
            <a:r>
              <a:rPr lang="sq-AL" sz="3100" dirty="0">
                <a:latin typeface="Cambria" panose="02040503050406030204" pitchFamily="18" charset="0"/>
                <a:ea typeface="Cambria" panose="02040503050406030204" pitchFamily="18" charset="0"/>
              </a:rPr>
              <a:t>Kryetari i KRPP-ës e themelon komisionin për shqyrtimin e ankesave. Një anëtar do të jetë nga </a:t>
            </a:r>
            <a:r>
              <a:rPr lang="sq-AL" sz="3100" b="1" dirty="0">
                <a:solidFill>
                  <a:srgbClr val="FF0000"/>
                </a:solidFill>
                <a:latin typeface="Cambria" panose="02040503050406030204" pitchFamily="18" charset="0"/>
                <a:ea typeface="Cambria" panose="02040503050406030204" pitchFamily="18" charset="0"/>
              </a:rPr>
              <a:t>IKAP.</a:t>
            </a:r>
            <a:endParaRPr lang="en-US" sz="3100" b="1" dirty="0">
              <a:solidFill>
                <a:srgbClr val="FF0000"/>
              </a:solidFill>
              <a:latin typeface="Cambria" panose="02040503050406030204" pitchFamily="18" charset="0"/>
              <a:ea typeface="Cambria" panose="02040503050406030204" pitchFamily="18" charset="0"/>
            </a:endParaRPr>
          </a:p>
          <a:p>
            <a:pPr lvl="1">
              <a:buFont typeface="Wingdings" panose="05000000000000000000" pitchFamily="2" charset="2"/>
              <a:buChar char="Ø"/>
            </a:pPr>
            <a:r>
              <a:rPr lang="sq-AL" sz="3100" dirty="0">
                <a:latin typeface="Cambria" panose="02040503050406030204" pitchFamily="18" charset="0"/>
                <a:ea typeface="Cambria" panose="02040503050406030204" pitchFamily="18" charset="0"/>
              </a:rPr>
              <a:t> </a:t>
            </a:r>
            <a:r>
              <a:rPr lang="en-US" sz="3100" dirty="0" err="1">
                <a:latin typeface="Cambria" panose="02040503050406030204" pitchFamily="18" charset="0"/>
                <a:ea typeface="Cambria" panose="02040503050406030204" pitchFamily="18" charset="0"/>
              </a:rPr>
              <a:t>Komisioni</a:t>
            </a:r>
            <a:r>
              <a:rPr lang="en-US" sz="3100" dirty="0">
                <a:latin typeface="Cambria" panose="02040503050406030204" pitchFamily="18" charset="0"/>
                <a:ea typeface="Cambria" panose="02040503050406030204" pitchFamily="18" charset="0"/>
              </a:rPr>
              <a:t> do </a:t>
            </a:r>
            <a:r>
              <a:rPr lang="en-US" sz="3100" dirty="0" err="1">
                <a:latin typeface="Cambria" panose="02040503050406030204" pitchFamily="18" charset="0"/>
                <a:ea typeface="Cambria" panose="02040503050406030204" pitchFamily="18" charset="0"/>
              </a:rPr>
              <a:t>të</a:t>
            </a:r>
            <a:r>
              <a:rPr lang="en-US" sz="3100" dirty="0">
                <a:latin typeface="Cambria" panose="02040503050406030204" pitchFamily="18" charset="0"/>
                <a:ea typeface="Cambria" panose="02040503050406030204" pitchFamily="18" charset="0"/>
              </a:rPr>
              <a:t> </a:t>
            </a:r>
            <a:r>
              <a:rPr lang="en-US" sz="3100" dirty="0" err="1">
                <a:latin typeface="Cambria" panose="02040503050406030204" pitchFamily="18" charset="0"/>
                <a:ea typeface="Cambria" panose="02040503050406030204" pitchFamily="18" charset="0"/>
              </a:rPr>
              <a:t>përpilojë</a:t>
            </a:r>
            <a:r>
              <a:rPr lang="en-US" sz="3100" dirty="0">
                <a:latin typeface="Cambria" panose="02040503050406030204" pitchFamily="18" charset="0"/>
                <a:ea typeface="Cambria" panose="02040503050406030204" pitchFamily="18" charset="0"/>
              </a:rPr>
              <a:t> </a:t>
            </a:r>
            <a:r>
              <a:rPr lang="en-US" sz="3100" dirty="0" err="1">
                <a:latin typeface="Cambria" panose="02040503050406030204" pitchFamily="18" charset="0"/>
                <a:ea typeface="Cambria" panose="02040503050406030204" pitchFamily="18" charset="0"/>
              </a:rPr>
              <a:t>raportin</a:t>
            </a:r>
            <a:r>
              <a:rPr lang="en-US" sz="3100" dirty="0">
                <a:latin typeface="Cambria" panose="02040503050406030204" pitchFamily="18" charset="0"/>
                <a:ea typeface="Cambria" panose="02040503050406030204" pitchFamily="18" charset="0"/>
              </a:rPr>
              <a:t> </a:t>
            </a:r>
            <a:r>
              <a:rPr lang="en-US" sz="3100" dirty="0" err="1">
                <a:latin typeface="Cambria" panose="02040503050406030204" pitchFamily="18" charset="0"/>
                <a:ea typeface="Cambria" panose="02040503050406030204" pitchFamily="18" charset="0"/>
              </a:rPr>
              <a:t>mbi</a:t>
            </a:r>
            <a:r>
              <a:rPr lang="en-US" sz="3100" dirty="0">
                <a:latin typeface="Cambria" panose="02040503050406030204" pitchFamily="18" charset="0"/>
                <a:ea typeface="Cambria" panose="02040503050406030204" pitchFamily="18" charset="0"/>
              </a:rPr>
              <a:t> </a:t>
            </a:r>
            <a:r>
              <a:rPr lang="en-US" sz="3100" dirty="0" err="1">
                <a:latin typeface="Cambria" panose="02040503050406030204" pitchFamily="18" charset="0"/>
                <a:ea typeface="Cambria" panose="02040503050406030204" pitchFamily="18" charset="0"/>
              </a:rPr>
              <a:t>shqyrtimin</a:t>
            </a:r>
            <a:r>
              <a:rPr lang="en-US" sz="3100" dirty="0">
                <a:latin typeface="Cambria" panose="02040503050406030204" pitchFamily="18" charset="0"/>
                <a:ea typeface="Cambria" panose="02040503050406030204" pitchFamily="18" charset="0"/>
              </a:rPr>
              <a:t> e </a:t>
            </a:r>
            <a:r>
              <a:rPr lang="en-US" sz="3100" dirty="0" err="1">
                <a:latin typeface="Cambria" panose="02040503050406030204" pitchFamily="18" charset="0"/>
                <a:ea typeface="Cambria" panose="02040503050406030204" pitchFamily="18" charset="0"/>
              </a:rPr>
              <a:t>ankesave</a:t>
            </a:r>
            <a:r>
              <a:rPr lang="en-US" sz="3100" dirty="0">
                <a:latin typeface="Cambria" panose="02040503050406030204" pitchFamily="18" charset="0"/>
                <a:ea typeface="Cambria" panose="02040503050406030204" pitchFamily="18" charset="0"/>
              </a:rPr>
              <a:t> </a:t>
            </a:r>
            <a:r>
              <a:rPr lang="en-US" sz="3100" b="1" dirty="0" err="1">
                <a:latin typeface="Cambria" panose="02040503050406030204" pitchFamily="18" charset="0"/>
                <a:ea typeface="Cambria" panose="02040503050406030204" pitchFamily="18" charset="0"/>
              </a:rPr>
              <a:t>brenda</a:t>
            </a:r>
            <a:r>
              <a:rPr lang="en-US" sz="3100" b="1" dirty="0">
                <a:latin typeface="Cambria" panose="02040503050406030204" pitchFamily="18" charset="0"/>
                <a:ea typeface="Cambria" panose="02040503050406030204" pitchFamily="18" charset="0"/>
              </a:rPr>
              <a:t> </a:t>
            </a:r>
            <a:r>
              <a:rPr lang="en-US" sz="3100" b="1" dirty="0" err="1">
                <a:latin typeface="Cambria" panose="02040503050406030204" pitchFamily="18" charset="0"/>
                <a:ea typeface="Cambria" panose="02040503050406030204" pitchFamily="18" charset="0"/>
              </a:rPr>
              <a:t>tridhjetë</a:t>
            </a:r>
            <a:r>
              <a:rPr lang="en-US" sz="3100" b="1" dirty="0">
                <a:latin typeface="Cambria" panose="02040503050406030204" pitchFamily="18" charset="0"/>
                <a:ea typeface="Cambria" panose="02040503050406030204" pitchFamily="18" charset="0"/>
              </a:rPr>
              <a:t> (30) </a:t>
            </a:r>
            <a:r>
              <a:rPr lang="en-US" sz="3100" b="1" dirty="0" err="1">
                <a:latin typeface="Cambria" panose="02040503050406030204" pitchFamily="18" charset="0"/>
                <a:ea typeface="Cambria" panose="02040503050406030204" pitchFamily="18" charset="0"/>
              </a:rPr>
              <a:t>ditëve</a:t>
            </a:r>
            <a:r>
              <a:rPr lang="en-US" sz="3100" b="1" dirty="0">
                <a:latin typeface="Cambria" panose="02040503050406030204" pitchFamily="18" charset="0"/>
                <a:ea typeface="Cambria" panose="02040503050406030204" pitchFamily="18" charset="0"/>
              </a:rPr>
              <a:t> </a:t>
            </a:r>
            <a:r>
              <a:rPr lang="en-US" sz="3100" b="1" dirty="0" err="1">
                <a:latin typeface="Cambria" panose="02040503050406030204" pitchFamily="18" charset="0"/>
                <a:ea typeface="Cambria" panose="02040503050406030204" pitchFamily="18" charset="0"/>
              </a:rPr>
              <a:t>kalendarike</a:t>
            </a:r>
            <a:r>
              <a:rPr lang="en-US" sz="3100" b="1" dirty="0">
                <a:latin typeface="Cambria" panose="02040503050406030204" pitchFamily="18" charset="0"/>
                <a:ea typeface="Cambria" panose="02040503050406030204" pitchFamily="18" charset="0"/>
              </a:rPr>
              <a:t> </a:t>
            </a:r>
            <a:r>
              <a:rPr lang="en-US" sz="3100" dirty="0" err="1">
                <a:latin typeface="Cambria" panose="02040503050406030204" pitchFamily="18" charset="0"/>
                <a:ea typeface="Cambria" panose="02040503050406030204" pitchFamily="18" charset="0"/>
              </a:rPr>
              <a:t>nga</a:t>
            </a:r>
            <a:r>
              <a:rPr lang="en-US" sz="3100" dirty="0">
                <a:latin typeface="Cambria" panose="02040503050406030204" pitchFamily="18" charset="0"/>
                <a:ea typeface="Cambria" panose="02040503050406030204" pitchFamily="18" charset="0"/>
              </a:rPr>
              <a:t> data e </a:t>
            </a:r>
            <a:r>
              <a:rPr lang="en-US" sz="3100" dirty="0" err="1">
                <a:latin typeface="Cambria" panose="02040503050406030204" pitchFamily="18" charset="0"/>
                <a:ea typeface="Cambria" panose="02040503050406030204" pitchFamily="18" charset="0"/>
              </a:rPr>
              <a:t>vendimit</a:t>
            </a:r>
            <a:r>
              <a:rPr lang="en-US" sz="3100" dirty="0">
                <a:latin typeface="Cambria" panose="02040503050406030204" pitchFamily="18" charset="0"/>
                <a:ea typeface="Cambria" panose="02040503050406030204" pitchFamily="18" charset="0"/>
              </a:rPr>
              <a:t> </a:t>
            </a:r>
            <a:r>
              <a:rPr lang="en-US" sz="3100" dirty="0" err="1">
                <a:latin typeface="Cambria" panose="02040503050406030204" pitchFamily="18" charset="0"/>
                <a:ea typeface="Cambria" panose="02040503050406030204" pitchFamily="18" charset="0"/>
              </a:rPr>
              <a:t>për</a:t>
            </a:r>
            <a:r>
              <a:rPr lang="en-US" sz="3100" dirty="0">
                <a:latin typeface="Cambria" panose="02040503050406030204" pitchFamily="18" charset="0"/>
                <a:ea typeface="Cambria" panose="02040503050406030204" pitchFamily="18" charset="0"/>
              </a:rPr>
              <a:t> </a:t>
            </a:r>
            <a:r>
              <a:rPr lang="en-US" sz="3100" dirty="0" err="1">
                <a:latin typeface="Cambria" panose="02040503050406030204" pitchFamily="18" charset="0"/>
                <a:ea typeface="Cambria" panose="02040503050406030204" pitchFamily="18" charset="0"/>
              </a:rPr>
              <a:t>themelimin</a:t>
            </a:r>
            <a:r>
              <a:rPr lang="en-US" sz="3100" dirty="0">
                <a:latin typeface="Cambria" panose="02040503050406030204" pitchFamily="18" charset="0"/>
                <a:ea typeface="Cambria" panose="02040503050406030204" pitchFamily="18" charset="0"/>
              </a:rPr>
              <a:t> e </a:t>
            </a:r>
            <a:r>
              <a:rPr lang="en-US" sz="3100" dirty="0" err="1">
                <a:latin typeface="Cambria" panose="02040503050406030204" pitchFamily="18" charset="0"/>
                <a:ea typeface="Cambria" panose="02040503050406030204" pitchFamily="18" charset="0"/>
              </a:rPr>
              <a:t>komisionit</a:t>
            </a:r>
            <a:r>
              <a:rPr lang="en-US" sz="3100" dirty="0">
                <a:latin typeface="Cambria" panose="02040503050406030204" pitchFamily="18" charset="0"/>
                <a:ea typeface="Cambria" panose="02040503050406030204" pitchFamily="18" charset="0"/>
              </a:rPr>
              <a:t> </a:t>
            </a:r>
            <a:r>
              <a:rPr lang="sq-AL" sz="3100" dirty="0">
                <a:latin typeface="Cambria" panose="02040503050406030204" pitchFamily="18" charset="0"/>
                <a:ea typeface="Cambria" panose="02040503050406030204" pitchFamily="18" charset="0"/>
              </a:rPr>
              <a:t>nëse është e nevojshme, rivlerësimin e rezultateve të provimit</a:t>
            </a:r>
            <a:r>
              <a:rPr lang="en-US" sz="3100" dirty="0">
                <a:latin typeface="Cambria" panose="02040503050406030204" pitchFamily="18" charset="0"/>
                <a:ea typeface="Cambria" panose="02040503050406030204" pitchFamily="18" charset="0"/>
              </a:rPr>
              <a:t>.  </a:t>
            </a:r>
          </a:p>
          <a:p>
            <a:pPr marL="0" indent="0">
              <a:buNone/>
            </a:pPr>
            <a:endParaRPr lang="en-US" sz="2800" b="1" i="1" dirty="0"/>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52</a:t>
            </a:fld>
            <a:endParaRPr lang="en-US" altLang="en-US"/>
          </a:p>
        </p:txBody>
      </p:sp>
    </p:spTree>
    <p:extLst>
      <p:ext uri="{BB962C8B-B14F-4D97-AF65-F5344CB8AC3E}">
        <p14:creationId xmlns:p14="http://schemas.microsoft.com/office/powerpoint/2010/main" val="394847141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q-AL" b="1" dirty="0">
                <a:solidFill>
                  <a:srgbClr val="0070C0"/>
                </a:solidFill>
                <a:latin typeface="Cambria" panose="02040503050406030204" pitchFamily="18" charset="0"/>
                <a:ea typeface="Cambria" panose="02040503050406030204" pitchFamily="18" charset="0"/>
              </a:rPr>
              <a:t>Vlerësimi, publikimi i rezultateve të testit dhe ankesat</a:t>
            </a:r>
            <a:r>
              <a:rPr lang="en-US" b="1" dirty="0">
                <a:solidFill>
                  <a:srgbClr val="0070C0"/>
                </a:solidFill>
                <a:latin typeface="Cambria" panose="02040503050406030204" pitchFamily="18" charset="0"/>
                <a:ea typeface="Cambria" panose="02040503050406030204" pitchFamily="18" charset="0"/>
              </a:rPr>
              <a:t> - </a:t>
            </a:r>
            <a:r>
              <a:rPr lang="en-US" b="1" i="1" dirty="0" err="1">
                <a:solidFill>
                  <a:srgbClr val="0070C0"/>
                </a:solidFill>
                <a:latin typeface="Cambria" panose="02040503050406030204" pitchFamily="18" charset="0"/>
                <a:ea typeface="Cambria" panose="02040503050406030204" pitchFamily="18" charset="0"/>
              </a:rPr>
              <a:t>vazhdim</a:t>
            </a:r>
            <a:endParaRPr lang="en-US" dirty="0"/>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q"/>
            </a:pPr>
            <a:r>
              <a:rPr lang="en-US" dirty="0"/>
              <a:t>  </a:t>
            </a:r>
            <a:r>
              <a:rPr lang="en-US" sz="2800" b="1" dirty="0" err="1">
                <a:solidFill>
                  <a:srgbClr val="FF0000"/>
                </a:solidFill>
              </a:rPr>
              <a:t>Ri-testimi</a:t>
            </a:r>
            <a:r>
              <a:rPr lang="en-US" sz="2800" b="1" dirty="0">
                <a:solidFill>
                  <a:srgbClr val="FF0000"/>
                </a:solidFill>
              </a:rPr>
              <a:t>:</a:t>
            </a:r>
          </a:p>
          <a:p>
            <a:pPr marL="0" indent="0">
              <a:buNone/>
            </a:pPr>
            <a:endParaRPr lang="en-US" sz="2800" b="1" dirty="0"/>
          </a:p>
          <a:p>
            <a:pPr>
              <a:buFont typeface="Wingdings" panose="05000000000000000000" pitchFamily="2" charset="2"/>
              <a:buChar char="Ø"/>
            </a:pPr>
            <a:r>
              <a:rPr lang="sq-AL" sz="2800" dirty="0"/>
              <a:t>KRPP në bashkëpunim me IKAP bën organizimin e ri-testimit</a:t>
            </a:r>
            <a:r>
              <a:rPr lang="en-US" sz="2800" dirty="0"/>
              <a:t>.</a:t>
            </a:r>
          </a:p>
          <a:p>
            <a:pPr marL="0" indent="0">
              <a:buNone/>
            </a:pPr>
            <a:endParaRPr lang="en-US" sz="2800" dirty="0"/>
          </a:p>
          <a:p>
            <a:pPr>
              <a:buFont typeface="Wingdings" panose="05000000000000000000" pitchFamily="2" charset="2"/>
              <a:buChar char="Ø"/>
            </a:pPr>
            <a:r>
              <a:rPr lang="en-US" sz="2800" dirty="0"/>
              <a:t>T</a:t>
            </a:r>
            <a:r>
              <a:rPr lang="sq-AL" sz="2800" dirty="0"/>
              <a:t>ë gjithë kandidatët që kanë grumbulluar më pak pikë se kufiri i përcaktuar për kalueshmëri të pikëve,</a:t>
            </a:r>
            <a:r>
              <a:rPr lang="en-US" sz="2800" dirty="0"/>
              <a:t> </a:t>
            </a:r>
            <a:r>
              <a:rPr lang="en-US" sz="2800" dirty="0" err="1"/>
              <a:t>kanë</a:t>
            </a:r>
            <a:r>
              <a:rPr lang="en-US" sz="2800" dirty="0"/>
              <a:t> </a:t>
            </a:r>
            <a:r>
              <a:rPr lang="en-US" sz="2800" dirty="0" err="1"/>
              <a:t>të</a:t>
            </a:r>
            <a:r>
              <a:rPr lang="en-US" sz="2800" dirty="0"/>
              <a:t> </a:t>
            </a:r>
            <a:r>
              <a:rPr lang="en-US" sz="2800" dirty="0" err="1"/>
              <a:t>drejtë</a:t>
            </a:r>
            <a:r>
              <a:rPr lang="en-US" sz="2800" dirty="0"/>
              <a:t> </a:t>
            </a:r>
            <a:r>
              <a:rPr lang="en-US" sz="2800" dirty="0" err="1"/>
              <a:t>t’i</a:t>
            </a:r>
            <a:r>
              <a:rPr lang="en-US" sz="2800" dirty="0"/>
              <a:t> </a:t>
            </a:r>
            <a:r>
              <a:rPr lang="en-US" sz="2800" dirty="0" err="1"/>
              <a:t>nënshtrohen</a:t>
            </a:r>
            <a:r>
              <a:rPr lang="en-US" sz="2800" dirty="0"/>
              <a:t> </a:t>
            </a:r>
            <a:r>
              <a:rPr lang="en-US" sz="2800" b="1" dirty="0" err="1">
                <a:solidFill>
                  <a:srgbClr val="FF0000"/>
                </a:solidFill>
              </a:rPr>
              <a:t>ri-testimit</a:t>
            </a:r>
            <a:r>
              <a:rPr lang="en-US" sz="2800" dirty="0"/>
              <a:t>.</a:t>
            </a:r>
          </a:p>
          <a:p>
            <a:pPr marL="0" indent="0">
              <a:buNone/>
            </a:pPr>
            <a:endParaRPr lang="en-US" sz="2800" dirty="0"/>
          </a:p>
          <a:p>
            <a:pPr>
              <a:buFont typeface="Wingdings" panose="05000000000000000000" pitchFamily="2" charset="2"/>
              <a:buChar char="Ø"/>
            </a:pPr>
            <a:r>
              <a:rPr lang="sq-AL" sz="2800" dirty="0"/>
              <a:t> </a:t>
            </a:r>
            <a:r>
              <a:rPr lang="en-US" sz="2800" dirty="0" err="1"/>
              <a:t>Ri-testimi</a:t>
            </a:r>
            <a:r>
              <a:rPr lang="en-US" sz="2800" dirty="0"/>
              <a:t> </a:t>
            </a:r>
            <a:r>
              <a:rPr lang="en-US" sz="2800" dirty="0" err="1"/>
              <a:t>organizohet</a:t>
            </a:r>
            <a:r>
              <a:rPr lang="en-US" sz="2800" dirty="0"/>
              <a:t> </a:t>
            </a:r>
            <a:r>
              <a:rPr lang="sq-AL" sz="2800" dirty="0"/>
              <a:t>brenda një periudhe kohore </a:t>
            </a:r>
            <a:r>
              <a:rPr lang="sq-AL" sz="2800" b="1" dirty="0">
                <a:solidFill>
                  <a:srgbClr val="FF0000"/>
                </a:solidFill>
              </a:rPr>
              <a:t>prej 3 muajve </a:t>
            </a:r>
            <a:r>
              <a:rPr lang="sq-AL" sz="2800" dirty="0"/>
              <a:t>nga data e publikimit të rezultateve të testit.</a:t>
            </a:r>
            <a:endParaRPr lang="en-US" sz="2800" b="1" dirty="0"/>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53</a:t>
            </a:fld>
            <a:endParaRPr lang="en-US" altLang="en-US"/>
          </a:p>
        </p:txBody>
      </p:sp>
    </p:spTree>
    <p:extLst>
      <p:ext uri="{BB962C8B-B14F-4D97-AF65-F5344CB8AC3E}">
        <p14:creationId xmlns:p14="http://schemas.microsoft.com/office/powerpoint/2010/main" val="30448520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q-AL" b="1" dirty="0">
                <a:solidFill>
                  <a:srgbClr val="0070C0"/>
                </a:solidFill>
                <a:latin typeface="Cambria" panose="02040503050406030204" pitchFamily="18" charset="0"/>
                <a:ea typeface="Cambria" panose="02040503050406030204" pitchFamily="18" charset="0"/>
              </a:rPr>
              <a:t>Vlerësimi, publikimi i rezultateve të testit dhe ankesat</a:t>
            </a:r>
            <a:r>
              <a:rPr lang="en-US" b="1" dirty="0">
                <a:solidFill>
                  <a:srgbClr val="0070C0"/>
                </a:solidFill>
                <a:latin typeface="Cambria" panose="02040503050406030204" pitchFamily="18" charset="0"/>
                <a:ea typeface="Cambria" panose="02040503050406030204" pitchFamily="18" charset="0"/>
              </a:rPr>
              <a:t> - </a:t>
            </a:r>
            <a:r>
              <a:rPr lang="en-US" b="1" i="1" dirty="0" err="1">
                <a:solidFill>
                  <a:srgbClr val="0070C0"/>
                </a:solidFill>
                <a:latin typeface="Cambria" panose="02040503050406030204" pitchFamily="18" charset="0"/>
                <a:ea typeface="Cambria" panose="02040503050406030204" pitchFamily="18" charset="0"/>
              </a:rPr>
              <a:t>vazhdim</a:t>
            </a:r>
            <a:endParaRPr lang="en-US"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n-US" sz="2800" dirty="0"/>
              <a:t> </a:t>
            </a:r>
            <a:r>
              <a:rPr lang="en-US" sz="2800" b="1" dirty="0" err="1"/>
              <a:t>Humbja</a:t>
            </a:r>
            <a:r>
              <a:rPr lang="en-US" sz="2800" b="1" dirty="0"/>
              <a:t> e </a:t>
            </a:r>
            <a:r>
              <a:rPr lang="en-US" sz="2800" b="1" dirty="0" err="1"/>
              <a:t>Certifikatës</a:t>
            </a:r>
            <a:r>
              <a:rPr lang="en-US" sz="2800" b="1" dirty="0"/>
              <a:t> </a:t>
            </a:r>
            <a:r>
              <a:rPr lang="en-US" sz="2800" b="1" dirty="0" err="1"/>
              <a:t>themelore</a:t>
            </a:r>
            <a:r>
              <a:rPr lang="en-US" sz="2800" b="1" dirty="0"/>
              <a:t> </a:t>
            </a:r>
            <a:r>
              <a:rPr lang="en-US" sz="2800" b="1" dirty="0" err="1"/>
              <a:t>apo</a:t>
            </a:r>
            <a:r>
              <a:rPr lang="en-US" sz="2800" b="1" dirty="0"/>
              <a:t> </a:t>
            </a:r>
            <a:r>
              <a:rPr lang="en-US" sz="2800" b="1" dirty="0" err="1"/>
              <a:t>të</a:t>
            </a:r>
            <a:r>
              <a:rPr lang="en-US" sz="2800" b="1" dirty="0"/>
              <a:t> </a:t>
            </a:r>
            <a:r>
              <a:rPr lang="en-US" sz="2800" b="1" dirty="0" err="1"/>
              <a:t>avancuar</a:t>
            </a:r>
            <a:r>
              <a:rPr lang="en-US" sz="2800" b="1" dirty="0"/>
              <a:t> </a:t>
            </a:r>
            <a:r>
              <a:rPr lang="en-US" sz="2800" b="1" dirty="0" err="1"/>
              <a:t>për</a:t>
            </a:r>
            <a:r>
              <a:rPr lang="en-US" sz="2800" b="1" dirty="0"/>
              <a:t> </a:t>
            </a:r>
            <a:r>
              <a:rPr lang="en-US" sz="2800" b="1" dirty="0" err="1"/>
              <a:t>prokurim</a:t>
            </a:r>
            <a:r>
              <a:rPr lang="en-US" sz="2800" b="1" dirty="0"/>
              <a:t> </a:t>
            </a:r>
            <a:r>
              <a:rPr lang="en-US" sz="2800" b="1" dirty="0" err="1"/>
              <a:t>publik</a:t>
            </a:r>
            <a:r>
              <a:rPr lang="en-US" sz="2800" b="1" dirty="0"/>
              <a:t>:</a:t>
            </a:r>
          </a:p>
          <a:p>
            <a:pPr>
              <a:buFont typeface="Wingdings" panose="05000000000000000000" pitchFamily="2" charset="2"/>
              <a:buChar char="q"/>
            </a:pPr>
            <a:endParaRPr lang="en-US" sz="2800" b="1" dirty="0"/>
          </a:p>
          <a:p>
            <a:pPr>
              <a:buFont typeface="Wingdings" panose="05000000000000000000" pitchFamily="2" charset="2"/>
              <a:buChar char="Ø"/>
            </a:pPr>
            <a:r>
              <a:rPr lang="en-US" sz="2800" b="1" dirty="0"/>
              <a:t> </a:t>
            </a:r>
            <a:r>
              <a:rPr lang="sq-AL" sz="2800" dirty="0"/>
              <a:t>Në rast të humbjes ose dëmtimit të certifikatës, mbajtësi i certifikatës mund të paraqesë kërkesë në KRPP për </a:t>
            </a:r>
            <a:r>
              <a:rPr lang="sq-AL" sz="2800" b="1" dirty="0">
                <a:solidFill>
                  <a:srgbClr val="FF0000"/>
                </a:solidFill>
              </a:rPr>
              <a:t>lëshimin e një dublikate, </a:t>
            </a:r>
            <a:r>
              <a:rPr lang="sq-AL" sz="2800" dirty="0"/>
              <a:t>e cila përfshin të </a:t>
            </a:r>
            <a:r>
              <a:rPr lang="en-US" sz="2800" dirty="0" err="1"/>
              <a:t>njëjtat</a:t>
            </a:r>
            <a:r>
              <a:rPr lang="en-US" sz="2800" dirty="0"/>
              <a:t> </a:t>
            </a:r>
            <a:r>
              <a:rPr lang="sq-AL" sz="2800" dirty="0"/>
              <a:t>informacione</a:t>
            </a:r>
            <a:r>
              <a:rPr lang="en-US" sz="2800" dirty="0"/>
              <a:t> </a:t>
            </a:r>
            <a:r>
              <a:rPr lang="en-US" sz="2800" dirty="0" err="1"/>
              <a:t>të</a:t>
            </a:r>
            <a:r>
              <a:rPr lang="en-US" sz="2800" dirty="0"/>
              <a:t> </a:t>
            </a:r>
            <a:r>
              <a:rPr lang="en-US" sz="2800" dirty="0" err="1"/>
              <a:t>cilat</a:t>
            </a:r>
            <a:r>
              <a:rPr lang="en-US" sz="2800" dirty="0"/>
              <a:t> </a:t>
            </a:r>
            <a:r>
              <a:rPr lang="en-US" sz="2800" dirty="0" err="1"/>
              <a:t>i</a:t>
            </a:r>
            <a:r>
              <a:rPr lang="en-US" sz="2800" dirty="0"/>
              <a:t> </a:t>
            </a:r>
            <a:r>
              <a:rPr lang="en-US" sz="2800" dirty="0" err="1"/>
              <a:t>ka</a:t>
            </a:r>
            <a:r>
              <a:rPr lang="en-US" sz="2800" dirty="0"/>
              <a:t> </a:t>
            </a:r>
            <a:r>
              <a:rPr lang="en-US" sz="2800" dirty="0" err="1"/>
              <a:t>përmbajtë</a:t>
            </a:r>
            <a:r>
              <a:rPr lang="en-US" sz="2800" dirty="0"/>
              <a:t> </a:t>
            </a:r>
            <a:r>
              <a:rPr lang="en-US" sz="2800" dirty="0" err="1"/>
              <a:t>edhe</a:t>
            </a:r>
            <a:r>
              <a:rPr lang="en-US" sz="2800" dirty="0"/>
              <a:t> </a:t>
            </a:r>
            <a:r>
              <a:rPr lang="en-US" sz="2800" dirty="0" err="1"/>
              <a:t>origjinali</a:t>
            </a:r>
            <a:r>
              <a:rPr lang="en-US" sz="2800" dirty="0"/>
              <a:t> </a:t>
            </a:r>
            <a:r>
              <a:rPr lang="en-US" sz="2800" dirty="0" err="1"/>
              <a:t>në</a:t>
            </a:r>
            <a:r>
              <a:rPr lang="en-US" sz="2800" dirty="0"/>
              <a:t> </a:t>
            </a:r>
            <a:r>
              <a:rPr lang="en-US" sz="2800" dirty="0" err="1"/>
              <a:t>përputhje</a:t>
            </a:r>
            <a:r>
              <a:rPr lang="en-US" sz="2800" dirty="0"/>
              <a:t> me</a:t>
            </a:r>
            <a:r>
              <a:rPr lang="sq-AL" sz="2800" dirty="0"/>
              <a:t> paragrafi</a:t>
            </a:r>
            <a:r>
              <a:rPr lang="en-US" sz="2800" dirty="0"/>
              <a:t>n</a:t>
            </a:r>
            <a:r>
              <a:rPr lang="sq-AL" sz="2800" dirty="0"/>
              <a:t> 1 </a:t>
            </a:r>
            <a:r>
              <a:rPr lang="en-US" sz="2800" dirty="0" err="1"/>
              <a:t>të</a:t>
            </a:r>
            <a:r>
              <a:rPr lang="en-US" sz="2800" dirty="0"/>
              <a:t> </a:t>
            </a:r>
            <a:r>
              <a:rPr lang="en-US" sz="2800" dirty="0" err="1"/>
              <a:t>nenit</a:t>
            </a:r>
            <a:r>
              <a:rPr lang="en-US" sz="2800" dirty="0"/>
              <a:t> 89 </a:t>
            </a:r>
            <a:r>
              <a:rPr lang="en-US" sz="2800" dirty="0" err="1"/>
              <a:t>të</a:t>
            </a:r>
            <a:r>
              <a:rPr lang="en-US" sz="2800" dirty="0"/>
              <a:t> </a:t>
            </a:r>
            <a:r>
              <a:rPr lang="en-US" sz="2800" dirty="0" err="1"/>
              <a:t>Rregullores</a:t>
            </a:r>
            <a:r>
              <a:rPr lang="en-US" sz="2800" dirty="0"/>
              <a:t> </a:t>
            </a:r>
            <a:r>
              <a:rPr lang="en-US" sz="2800" dirty="0" err="1"/>
              <a:t>për</a:t>
            </a:r>
            <a:r>
              <a:rPr lang="en-US" sz="2800" dirty="0"/>
              <a:t> </a:t>
            </a:r>
            <a:r>
              <a:rPr lang="en-US" sz="2800" dirty="0" err="1"/>
              <a:t>Prokurim</a:t>
            </a:r>
            <a:r>
              <a:rPr lang="en-US" sz="2800" dirty="0"/>
              <a:t> </a:t>
            </a:r>
            <a:r>
              <a:rPr lang="en-US" sz="2800" dirty="0" err="1"/>
              <a:t>Publik</a:t>
            </a:r>
            <a:r>
              <a:rPr lang="en-US" sz="2800" dirty="0"/>
              <a:t>.</a:t>
            </a:r>
          </a:p>
          <a:p>
            <a:pPr>
              <a:buFont typeface="Wingdings" panose="05000000000000000000" pitchFamily="2" charset="2"/>
              <a:buChar char="Ø"/>
            </a:pPr>
            <a:endParaRPr lang="en-US" sz="2800" b="1" dirty="0"/>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54</a:t>
            </a:fld>
            <a:endParaRPr lang="en-US" altLang="en-US"/>
          </a:p>
        </p:txBody>
      </p:sp>
    </p:spTree>
    <p:extLst>
      <p:ext uri="{BB962C8B-B14F-4D97-AF65-F5344CB8AC3E}">
        <p14:creationId xmlns:p14="http://schemas.microsoft.com/office/powerpoint/2010/main" val="9288090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sq-AL" b="1" dirty="0">
                <a:solidFill>
                  <a:srgbClr val="0070C0"/>
                </a:solidFill>
                <a:latin typeface="Cambria" panose="02040503050406030204" pitchFamily="18" charset="0"/>
                <a:ea typeface="Cambria" panose="02040503050406030204" pitchFamily="18" charset="0"/>
              </a:rPr>
              <a:t>Anulimi i çertifkatave të prokurimit</a:t>
            </a:r>
            <a:r>
              <a:rPr lang="en-US" b="1" dirty="0">
                <a:solidFill>
                  <a:srgbClr val="0070C0"/>
                </a:solidFill>
                <a:latin typeface="Cambria" panose="02040503050406030204" pitchFamily="18" charset="0"/>
                <a:ea typeface="Cambria" panose="02040503050406030204" pitchFamily="18" charset="0"/>
              </a:rPr>
              <a:t> </a:t>
            </a:r>
            <a:br>
              <a:rPr lang="en-US" b="1" dirty="0">
                <a:solidFill>
                  <a:srgbClr val="0070C0"/>
                </a:solidFill>
                <a:latin typeface="Cambria" panose="02040503050406030204" pitchFamily="18" charset="0"/>
                <a:ea typeface="Cambria" panose="02040503050406030204" pitchFamily="18" charset="0"/>
              </a:rPr>
            </a:br>
            <a:r>
              <a:rPr lang="en-US" b="1" dirty="0">
                <a:solidFill>
                  <a:srgbClr val="0070C0"/>
                </a:solidFill>
                <a:latin typeface="Cambria" panose="02040503050406030204" pitchFamily="18" charset="0"/>
                <a:ea typeface="Cambria" panose="02040503050406030204" pitchFamily="18" charset="0"/>
              </a:rPr>
              <a:t>(</a:t>
            </a:r>
            <a:r>
              <a:rPr lang="en-US" b="1" dirty="0" err="1">
                <a:solidFill>
                  <a:srgbClr val="0070C0"/>
                </a:solidFill>
                <a:latin typeface="Cambria" panose="02040503050406030204" pitchFamily="18" charset="0"/>
                <a:ea typeface="Cambria" panose="02040503050406030204" pitchFamily="18" charset="0"/>
              </a:rPr>
              <a:t>neni</a:t>
            </a:r>
            <a:r>
              <a:rPr lang="en-US" b="1" dirty="0">
                <a:solidFill>
                  <a:srgbClr val="0070C0"/>
                </a:solidFill>
                <a:latin typeface="Cambria" panose="02040503050406030204" pitchFamily="18" charset="0"/>
                <a:ea typeface="Cambria" panose="02040503050406030204" pitchFamily="18" charset="0"/>
              </a:rPr>
              <a:t> 90)</a:t>
            </a:r>
            <a:br>
              <a:rPr lang="en-US" b="1" dirty="0"/>
            </a:br>
            <a:endParaRPr lang="en-US" dirty="0"/>
          </a:p>
        </p:txBody>
      </p:sp>
      <p:sp>
        <p:nvSpPr>
          <p:cNvPr id="3" name="Content Placeholder 2"/>
          <p:cNvSpPr>
            <a:spLocks noGrp="1"/>
          </p:cNvSpPr>
          <p:nvPr>
            <p:ph idx="1"/>
          </p:nvPr>
        </p:nvSpPr>
        <p:spPr>
          <a:xfrm>
            <a:off x="628650" y="1470345"/>
            <a:ext cx="7886700" cy="4886006"/>
          </a:xfrm>
        </p:spPr>
        <p:txBody>
          <a:bodyPr anchor="ctr">
            <a:normAutofit fontScale="77500" lnSpcReduction="20000"/>
          </a:bodyPr>
          <a:lstStyle/>
          <a:p>
            <a:pPr>
              <a:buFont typeface="Wingdings" panose="05000000000000000000" pitchFamily="2" charset="2"/>
              <a:buChar char="q"/>
            </a:pP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Rregullat</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procedurale</a:t>
            </a:r>
            <a:r>
              <a:rPr lang="en-US" sz="2800" b="1" dirty="0">
                <a:latin typeface="Cambria" panose="02040503050406030204" pitchFamily="18" charset="0"/>
                <a:ea typeface="Cambria" panose="02040503050406030204" pitchFamily="18" charset="0"/>
              </a:rPr>
              <a:t>:</a:t>
            </a:r>
          </a:p>
          <a:p>
            <a:pPr marL="0" indent="0">
              <a:buNone/>
            </a:pPr>
            <a:endParaRPr lang="en-US" sz="2800" b="1"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Kryetari</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i</a:t>
            </a:r>
            <a:r>
              <a:rPr lang="en-US" sz="2800" dirty="0">
                <a:latin typeface="Cambria" panose="02040503050406030204" pitchFamily="18" charset="0"/>
                <a:ea typeface="Cambria" panose="02040503050406030204" pitchFamily="18" charset="0"/>
              </a:rPr>
              <a:t> KRPP-</a:t>
            </a:r>
            <a:r>
              <a:rPr lang="en-US" sz="2800" dirty="0" err="1">
                <a:latin typeface="Cambria" panose="02040503050406030204" pitchFamily="18" charset="0"/>
                <a:ea typeface="Cambria" panose="02040503050406030204" pitchFamily="18" charset="0"/>
              </a:rPr>
              <a:t>së</a:t>
            </a:r>
            <a:r>
              <a:rPr lang="en-US" sz="2800" dirty="0">
                <a:latin typeface="Cambria" panose="02040503050406030204" pitchFamily="18" charset="0"/>
                <a:ea typeface="Cambria" panose="02040503050406030204" pitchFamily="18" charset="0"/>
              </a:rPr>
              <a:t> me </a:t>
            </a:r>
            <a:r>
              <a:rPr lang="en-US" sz="2800" dirty="0" err="1">
                <a:latin typeface="Cambria" panose="02040503050406030204" pitchFamily="18" charset="0"/>
                <a:ea typeface="Cambria" panose="02040503050406030204" pitchFamily="18" charset="0"/>
              </a:rPr>
              <a:t>Vendim</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themelon</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Komisionin</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për</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shqyrtimin</a:t>
            </a:r>
            <a:r>
              <a:rPr lang="en-US" sz="2800" dirty="0">
                <a:latin typeface="Cambria" panose="02040503050406030204" pitchFamily="18" charset="0"/>
                <a:ea typeface="Cambria" panose="02040503050406030204" pitchFamily="18" charset="0"/>
              </a:rPr>
              <a:t> e </a:t>
            </a:r>
            <a:r>
              <a:rPr lang="en-US" sz="2800" dirty="0" err="1">
                <a:latin typeface="Cambria" panose="02040503050406030204" pitchFamily="18" charset="0"/>
                <a:ea typeface="Cambria" panose="02040503050406030204" pitchFamily="18" charset="0"/>
              </a:rPr>
              <a:t>Kërkesave</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për</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anulim</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certifikatave</a:t>
            </a:r>
            <a:r>
              <a:rPr lang="en-US" sz="2800" dirty="0">
                <a:latin typeface="Cambria" panose="02040503050406030204" pitchFamily="18" charset="0"/>
                <a:ea typeface="Cambria" panose="02040503050406030204" pitchFamily="18" charset="0"/>
              </a:rPr>
              <a:t>.</a:t>
            </a:r>
          </a:p>
          <a:p>
            <a:pPr marL="0" indent="0">
              <a:buNone/>
            </a:pPr>
            <a:endParaRPr lang="en-US" sz="2800"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sq-AL" sz="2800" dirty="0">
                <a:latin typeface="Cambria" panose="02040503050406030204" pitchFamily="18" charset="0"/>
                <a:ea typeface="Cambria" panose="02040503050406030204" pitchFamily="18" charset="0"/>
              </a:rPr>
              <a:t>Komisioni përbëhet prej tre antarëve,</a:t>
            </a:r>
            <a:r>
              <a:rPr lang="sq-AL" sz="2800" b="1" dirty="0">
                <a:latin typeface="Cambria" panose="02040503050406030204" pitchFamily="18" charset="0"/>
                <a:ea typeface="Cambria" panose="02040503050406030204" pitchFamily="18" charset="0"/>
              </a:rPr>
              <a:t> 2 (dy) anëtar me mandat 3 vjeçar, </a:t>
            </a:r>
            <a:r>
              <a:rPr lang="sq-AL" sz="2800" dirty="0">
                <a:latin typeface="Cambria" panose="02040503050406030204" pitchFamily="18" charset="0"/>
                <a:ea typeface="Cambria" panose="02040503050406030204" pitchFamily="18" charset="0"/>
              </a:rPr>
              <a:t>ndërsa </a:t>
            </a:r>
            <a:r>
              <a:rPr lang="sq-AL" sz="2800" b="1" dirty="0">
                <a:latin typeface="Cambria" panose="02040503050406030204" pitchFamily="18" charset="0"/>
                <a:ea typeface="Cambria" panose="02040503050406030204" pitchFamily="18" charset="0"/>
              </a:rPr>
              <a:t>anëtari i 3 (tretë) zgjedhet në baza ad-hoc</a:t>
            </a:r>
            <a:r>
              <a:rPr lang="en-US" sz="2800" b="1" dirty="0">
                <a:latin typeface="Cambria" panose="02040503050406030204" pitchFamily="18" charset="0"/>
                <a:ea typeface="Cambria" panose="02040503050406030204" pitchFamily="18" charset="0"/>
              </a:rPr>
              <a:t>.</a:t>
            </a:r>
          </a:p>
          <a:p>
            <a:pPr marL="0" indent="0">
              <a:buNone/>
            </a:pPr>
            <a:endParaRPr lang="en-US" sz="2800" b="1"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US" sz="2800" dirty="0" err="1">
                <a:latin typeface="Cambria" panose="02040503050406030204" pitchFamily="18" charset="0"/>
                <a:ea typeface="Cambria" panose="02040503050406030204" pitchFamily="18" charset="0"/>
              </a:rPr>
              <a:t>Kërkesa</a:t>
            </a:r>
            <a:r>
              <a:rPr lang="en-US" sz="2800" dirty="0">
                <a:latin typeface="Cambria" panose="02040503050406030204" pitchFamily="18" charset="0"/>
                <a:ea typeface="Cambria" panose="02040503050406030204" pitchFamily="18" charset="0"/>
              </a:rPr>
              <a:t> do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shqyrtohet</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nga</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komisioni</a:t>
            </a:r>
            <a:r>
              <a:rPr lang="en-US" sz="2800" dirty="0">
                <a:latin typeface="Cambria" panose="02040503050406030204" pitchFamily="18" charset="0"/>
                <a:ea typeface="Cambria" panose="02040503050406030204" pitchFamily="18" charset="0"/>
              </a:rPr>
              <a:t> </a:t>
            </a:r>
            <a:r>
              <a:rPr lang="sq-AL" sz="2800" dirty="0">
                <a:latin typeface="Cambria" panose="02040503050406030204" pitchFamily="18" charset="0"/>
                <a:ea typeface="Cambria" panose="02040503050406030204" pitchFamily="18" charset="0"/>
              </a:rPr>
              <a:t>brenda afatit prej </a:t>
            </a:r>
            <a:r>
              <a:rPr lang="sq-AL" sz="2800" b="1" dirty="0">
                <a:latin typeface="Cambria" panose="02040503050406030204" pitchFamily="18" charset="0"/>
                <a:ea typeface="Cambria" panose="02040503050406030204" pitchFamily="18" charset="0"/>
              </a:rPr>
              <a:t>tridhjetë (30) ditë kalendarike </a:t>
            </a:r>
            <a:r>
              <a:rPr lang="sq-AL" sz="2800" dirty="0">
                <a:latin typeface="Cambria" panose="02040503050406030204" pitchFamily="18" charset="0"/>
                <a:ea typeface="Cambria" panose="02040503050406030204" pitchFamily="18" charset="0"/>
              </a:rPr>
              <a:t>nga data e vendimit të bordit të KRPP-së për emërimin e komisionit. </a:t>
            </a:r>
            <a:endParaRPr lang="en-US" sz="2800" dirty="0">
              <a:latin typeface="Cambria" panose="02040503050406030204" pitchFamily="18" charset="0"/>
              <a:ea typeface="Cambria" panose="02040503050406030204" pitchFamily="18" charset="0"/>
            </a:endParaRPr>
          </a:p>
          <a:p>
            <a:pPr marL="0" indent="0">
              <a:buNone/>
            </a:pPr>
            <a:endParaRPr lang="en-US" sz="2800"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sq-AL" sz="2800" dirty="0">
                <a:latin typeface="Cambria" panose="02040503050406030204" pitchFamily="18" charset="0"/>
                <a:ea typeface="Cambria" panose="02040503050406030204" pitchFamily="18" charset="0"/>
              </a:rPr>
              <a:t>Vendimi procedural i shtyrjes të afatit fillestar dhe data e re e mbarimit të tij, i njoftohet palës, brenda afatit fillestar dhe duhet të jetë e arsyetuar. </a:t>
            </a:r>
            <a:endParaRPr lang="en-US" sz="2800" b="1" dirty="0">
              <a:latin typeface="Cambria" panose="02040503050406030204" pitchFamily="18" charset="0"/>
              <a:ea typeface="Cambria" panose="02040503050406030204" pitchFamily="18" charset="0"/>
            </a:endParaRPr>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55</a:t>
            </a:fld>
            <a:endParaRPr lang="en-US" altLang="en-US"/>
          </a:p>
        </p:txBody>
      </p:sp>
    </p:spTree>
    <p:extLst>
      <p:ext uri="{BB962C8B-B14F-4D97-AF65-F5344CB8AC3E}">
        <p14:creationId xmlns:p14="http://schemas.microsoft.com/office/powerpoint/2010/main" val="3851099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a:solidFill>
                  <a:srgbClr val="0070C0"/>
                </a:solidFill>
                <a:latin typeface="Cambria" panose="02040503050406030204" pitchFamily="18" charset="0"/>
                <a:ea typeface="Cambria" panose="02040503050406030204" pitchFamily="18" charset="0"/>
              </a:rPr>
              <a:t>Masat</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disiplinore</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për</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shkelje</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të</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lehta</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të</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ligjit</a:t>
            </a:r>
            <a:endParaRPr lang="en-US" b="1" dirty="0">
              <a:solidFill>
                <a:srgbClr val="0070C0"/>
              </a:solidFill>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lstStyle/>
          <a:p>
            <a:pPr>
              <a:buFont typeface="Wingdings" panose="05000000000000000000" pitchFamily="2" charset="2"/>
              <a:buChar char="Ø"/>
            </a:pPr>
            <a:r>
              <a:rPr lang="sq-AL" sz="2800" b="1" dirty="0">
                <a:solidFill>
                  <a:srgbClr val="FF0000"/>
                </a:solidFill>
                <a:latin typeface="Cambria" panose="02040503050406030204" pitchFamily="18" charset="0"/>
                <a:ea typeface="Cambria" panose="02040503050406030204" pitchFamily="18" charset="0"/>
              </a:rPr>
              <a:t>Paralajmërimi me shkrim</a:t>
            </a:r>
            <a:r>
              <a:rPr lang="en-US" sz="2800" b="1" dirty="0">
                <a:latin typeface="Cambria" panose="02040503050406030204" pitchFamily="18" charset="0"/>
                <a:ea typeface="Cambria" panose="02040503050406030204" pitchFamily="18" charset="0"/>
              </a:rPr>
              <a:t>:</a:t>
            </a:r>
          </a:p>
          <a:p>
            <a:pPr>
              <a:buFont typeface="Wingdings" panose="05000000000000000000" pitchFamily="2" charset="2"/>
              <a:buChar char="Ø"/>
            </a:pPr>
            <a:endParaRPr lang="en-US" sz="2800" b="1" dirty="0">
              <a:latin typeface="Cambria" panose="02040503050406030204" pitchFamily="18" charset="0"/>
              <a:ea typeface="Cambria" panose="02040503050406030204" pitchFamily="18" charset="0"/>
            </a:endParaRPr>
          </a:p>
          <a:p>
            <a:pPr>
              <a:buFont typeface="Wingdings" panose="05000000000000000000" pitchFamily="2" charset="2"/>
              <a:buChar char="§"/>
            </a:pPr>
            <a:r>
              <a:rPr lang="sq-AL" sz="2800" dirty="0">
                <a:latin typeface="Cambria" panose="02040503050406030204" pitchFamily="18" charset="0"/>
                <a:ea typeface="Cambria" panose="02040503050406030204" pitchFamily="18" charset="0"/>
              </a:rPr>
              <a:t>Shqiptimi i kësaj mase bëhet brenda pesëmbëdhjetë (15) ditëve kalendarike nga data kur Bordi i KRPP-ës merr vendim. </a:t>
            </a:r>
            <a:endParaRPr lang="en-US" sz="2800" dirty="0">
              <a:latin typeface="Cambria" panose="02040503050406030204" pitchFamily="18" charset="0"/>
              <a:ea typeface="Cambria" panose="02040503050406030204" pitchFamily="18" charset="0"/>
            </a:endParaRPr>
          </a:p>
          <a:p>
            <a:pPr marL="0" indent="0">
              <a:buNone/>
            </a:pPr>
            <a:endParaRPr lang="en-US" sz="2800" dirty="0">
              <a:latin typeface="Cambria" panose="02040503050406030204" pitchFamily="18" charset="0"/>
              <a:ea typeface="Cambria" panose="02040503050406030204" pitchFamily="18" charset="0"/>
            </a:endParaRPr>
          </a:p>
          <a:p>
            <a:pPr>
              <a:buFont typeface="Wingdings" panose="05000000000000000000" pitchFamily="2" charset="2"/>
              <a:buChar char="§"/>
            </a:pPr>
            <a:r>
              <a:rPr lang="sq-AL" sz="2800" dirty="0">
                <a:latin typeface="Cambria" panose="02040503050406030204" pitchFamily="18" charset="0"/>
                <a:ea typeface="Cambria" panose="02040503050406030204" pitchFamily="18" charset="0"/>
              </a:rPr>
              <a:t>Paralajmërimi i shqiptuar i dërgohet Zyrtarit Kryesor Administrativ të AK. Ky paralajmërim skadon pas një viti nga data e vendimit. </a:t>
            </a:r>
            <a:endParaRPr lang="en-US" sz="2800" b="1" dirty="0">
              <a:latin typeface="Cambria" panose="02040503050406030204" pitchFamily="18" charset="0"/>
              <a:ea typeface="Cambria" panose="02040503050406030204" pitchFamily="18" charset="0"/>
            </a:endParaRPr>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56</a:t>
            </a:fld>
            <a:endParaRPr lang="en-US" altLang="en-US"/>
          </a:p>
        </p:txBody>
      </p:sp>
    </p:spTree>
    <p:extLst>
      <p:ext uri="{BB962C8B-B14F-4D97-AF65-F5344CB8AC3E}">
        <p14:creationId xmlns:p14="http://schemas.microsoft.com/office/powerpoint/2010/main" val="175591214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err="1">
                <a:solidFill>
                  <a:srgbClr val="0070C0"/>
                </a:solidFill>
                <a:latin typeface="Cambria" panose="02040503050406030204" pitchFamily="18" charset="0"/>
                <a:ea typeface="Cambria" panose="02040503050406030204" pitchFamily="18" charset="0"/>
              </a:rPr>
              <a:t>Masat</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disiplinore</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për</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shkelje</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të</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lehta</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të</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ligjit</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p:txBody>
          <a:bodyPr>
            <a:normAutofit fontScale="92500" lnSpcReduction="20000"/>
          </a:bodyPr>
          <a:lstStyle/>
          <a:p>
            <a:pPr>
              <a:buFont typeface="Wingdings" panose="05000000000000000000" pitchFamily="2" charset="2"/>
              <a:buChar char="q"/>
            </a:pPr>
            <a:r>
              <a:rPr lang="en-US" sz="2800" b="1" dirty="0">
                <a:latin typeface="Cambria" panose="02040503050406030204" pitchFamily="18" charset="0"/>
                <a:ea typeface="Cambria" panose="02040503050406030204" pitchFamily="18" charset="0"/>
              </a:rPr>
              <a:t> </a:t>
            </a:r>
            <a:r>
              <a:rPr lang="sq-AL" sz="2800" b="1" dirty="0">
                <a:solidFill>
                  <a:srgbClr val="FF0000"/>
                </a:solidFill>
                <a:latin typeface="Cambria" panose="02040503050406030204" pitchFamily="18" charset="0"/>
                <a:ea typeface="Cambria" panose="02040503050406030204" pitchFamily="18" charset="0"/>
              </a:rPr>
              <a:t>Vërejtja me shkrim</a:t>
            </a:r>
            <a:r>
              <a:rPr lang="en-US" sz="2800" b="1" dirty="0">
                <a:latin typeface="Cambria" panose="02040503050406030204" pitchFamily="18" charset="0"/>
                <a:ea typeface="Cambria" panose="02040503050406030204" pitchFamily="18" charset="0"/>
              </a:rPr>
              <a:t>:</a:t>
            </a:r>
          </a:p>
          <a:p>
            <a:pPr marL="0" indent="0">
              <a:buNone/>
            </a:pPr>
            <a:endParaRPr lang="en-US" sz="2800" b="1"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sq-AL" dirty="0">
                <a:latin typeface="Cambria" panose="02040503050406030204" pitchFamily="18" charset="0"/>
                <a:ea typeface="Cambria" panose="02040503050406030204" pitchFamily="18" charset="0"/>
              </a:rPr>
              <a:t> </a:t>
            </a:r>
            <a:r>
              <a:rPr lang="en-US" sz="2800" dirty="0">
                <a:latin typeface="Cambria" panose="02040503050406030204" pitchFamily="18" charset="0"/>
                <a:ea typeface="Cambria" panose="02040503050406030204" pitchFamily="18" charset="0"/>
              </a:rPr>
              <a:t>S</a:t>
            </a:r>
            <a:r>
              <a:rPr lang="sq-AL" sz="2800" dirty="0">
                <a:latin typeface="Cambria" panose="02040503050406030204" pitchFamily="18" charset="0"/>
                <a:ea typeface="Cambria" panose="02040503050406030204" pitchFamily="18" charset="0"/>
              </a:rPr>
              <a:t>hqip</a:t>
            </a:r>
            <a:r>
              <a:rPr lang="en-US" sz="2800" dirty="0" err="1">
                <a:latin typeface="Cambria" panose="02040503050406030204" pitchFamily="18" charset="0"/>
                <a:ea typeface="Cambria" panose="02040503050406030204" pitchFamily="18" charset="0"/>
              </a:rPr>
              <a:t>imi</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i</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kësaj</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mase</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bëhet</a:t>
            </a:r>
            <a:r>
              <a:rPr lang="en-US" sz="2800" dirty="0">
                <a:latin typeface="Cambria" panose="02040503050406030204" pitchFamily="18" charset="0"/>
                <a:ea typeface="Cambria" panose="02040503050406030204" pitchFamily="18" charset="0"/>
              </a:rPr>
              <a:t> </a:t>
            </a:r>
            <a:r>
              <a:rPr lang="sq-AL" sz="2800" dirty="0">
                <a:latin typeface="Cambria" panose="02040503050406030204" pitchFamily="18" charset="0"/>
                <a:ea typeface="Cambria" panose="02040503050406030204" pitchFamily="18" charset="0"/>
              </a:rPr>
              <a:t>proporcionalisht me pasojat e shkaktuara. </a:t>
            </a:r>
            <a:endParaRPr lang="en-US" sz="2800" dirty="0">
              <a:latin typeface="Cambria" panose="02040503050406030204" pitchFamily="18" charset="0"/>
              <a:ea typeface="Cambria" panose="02040503050406030204" pitchFamily="18" charset="0"/>
            </a:endParaRPr>
          </a:p>
          <a:p>
            <a:pPr marL="0" indent="0">
              <a:buNone/>
            </a:pPr>
            <a:endParaRPr lang="en-US" sz="28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Vendimi</a:t>
            </a:r>
            <a:r>
              <a:rPr lang="en-US" sz="2800" dirty="0">
                <a:latin typeface="Cambria" panose="02040503050406030204" pitchFamily="18" charset="0"/>
                <a:ea typeface="Cambria" panose="02040503050406030204" pitchFamily="18" charset="0"/>
              </a:rPr>
              <a:t> </a:t>
            </a:r>
            <a:r>
              <a:rPr lang="sq-AL" sz="2800" dirty="0">
                <a:latin typeface="Cambria" panose="02040503050406030204" pitchFamily="18" charset="0"/>
                <a:ea typeface="Cambria" panose="02040503050406030204" pitchFamily="18" charset="0"/>
              </a:rPr>
              <a:t>i dërgohet Z</a:t>
            </a:r>
            <a:r>
              <a:rPr lang="en-US" sz="2800" dirty="0">
                <a:latin typeface="Cambria" panose="02040503050406030204" pitchFamily="18" charset="0"/>
                <a:ea typeface="Cambria" panose="02040503050406030204" pitchFamily="18" charset="0"/>
              </a:rPr>
              <a:t>KA </a:t>
            </a:r>
            <a:r>
              <a:rPr lang="sq-AL" sz="2800" dirty="0">
                <a:latin typeface="Cambria" panose="02040503050406030204" pitchFamily="18" charset="0"/>
                <a:ea typeface="Cambria" panose="02040503050406030204" pitchFamily="18" charset="0"/>
              </a:rPr>
              <a:t>të AK dhe publikohet në ueb faqen e KRPP-ës. </a:t>
            </a:r>
            <a:endParaRPr lang="en-US" sz="2800" dirty="0">
              <a:latin typeface="Cambria" panose="02040503050406030204" pitchFamily="18" charset="0"/>
              <a:ea typeface="Cambria" panose="02040503050406030204" pitchFamily="18" charset="0"/>
            </a:endParaRPr>
          </a:p>
          <a:p>
            <a:pPr marL="0" indent="0">
              <a:buNone/>
            </a:pPr>
            <a:endParaRPr lang="en-US" sz="28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sq-AL" sz="2800" dirty="0">
                <a:latin typeface="Cambria" panose="02040503050406030204" pitchFamily="18" charset="0"/>
                <a:ea typeface="Cambria" panose="02040503050406030204" pitchFamily="18" charset="0"/>
              </a:rPr>
              <a:t>Shqiptimi i kësaj mase bëhet brenda pesëmbëdhjetë (15) ditëve kalendarike nga data kur Bordi i KRPP-ës merr vendim. Vërejtja e shqiptuar me shkrim skadonë pas një viti nga data e vendimit. </a:t>
            </a:r>
            <a:endParaRPr lang="en-US" sz="2800" dirty="0">
              <a:latin typeface="Cambria" panose="02040503050406030204" pitchFamily="18" charset="0"/>
              <a:ea typeface="Cambria" panose="02040503050406030204" pitchFamily="18" charset="0"/>
            </a:endParaRPr>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57</a:t>
            </a:fld>
            <a:endParaRPr lang="en-US" altLang="en-US"/>
          </a:p>
        </p:txBody>
      </p:sp>
    </p:spTree>
    <p:extLst>
      <p:ext uri="{BB962C8B-B14F-4D97-AF65-F5344CB8AC3E}">
        <p14:creationId xmlns:p14="http://schemas.microsoft.com/office/powerpoint/2010/main" val="405584913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028409"/>
          </a:xfrm>
        </p:spPr>
        <p:txBody>
          <a:bodyPr/>
          <a:lstStyle/>
          <a:p>
            <a:pPr algn="ctr"/>
            <a:r>
              <a:rPr lang="en-US" b="1" dirty="0" err="1">
                <a:solidFill>
                  <a:srgbClr val="0070C0"/>
                </a:solidFill>
                <a:latin typeface="Cambria" panose="02040503050406030204" pitchFamily="18" charset="0"/>
                <a:ea typeface="Cambria" panose="02040503050406030204" pitchFamily="18" charset="0"/>
              </a:rPr>
              <a:t>Masat</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disiplinore</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për</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shkelje</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të</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rënda</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të</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ligjit</a:t>
            </a:r>
            <a:endParaRPr lang="en-US"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628650" y="1526089"/>
            <a:ext cx="7886700" cy="4847601"/>
          </a:xfrm>
        </p:spPr>
        <p:txBody>
          <a:bodyPr>
            <a:normAutofit fontScale="92500" lnSpcReduction="20000"/>
          </a:bodyPr>
          <a:lstStyle/>
          <a:p>
            <a:pPr>
              <a:buFont typeface="Wingdings" panose="05000000000000000000" pitchFamily="2" charset="2"/>
              <a:buChar char="q"/>
            </a:pPr>
            <a:r>
              <a:rPr lang="en-US" sz="2800" b="1" dirty="0" err="1">
                <a:solidFill>
                  <a:srgbClr val="FF0000"/>
                </a:solidFill>
                <a:latin typeface="Cambria" panose="02040503050406030204" pitchFamily="18" charset="0"/>
                <a:ea typeface="Cambria" panose="02040503050406030204" pitchFamily="18" charset="0"/>
              </a:rPr>
              <a:t>Anulimi</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i</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Certifikatës</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themelore</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apo</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të</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avancuar</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profesionale</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për</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prokurim</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publik</a:t>
            </a:r>
            <a:r>
              <a:rPr lang="en-US" sz="2800" b="1" dirty="0">
                <a:solidFill>
                  <a:srgbClr val="FF0000"/>
                </a:solidFill>
                <a:latin typeface="Cambria" panose="02040503050406030204" pitchFamily="18" charset="0"/>
                <a:ea typeface="Cambria" panose="02040503050406030204" pitchFamily="18" charset="0"/>
              </a:rPr>
              <a:t>.</a:t>
            </a:r>
          </a:p>
          <a:p>
            <a:pPr marL="0" indent="0">
              <a:buNone/>
            </a:pPr>
            <a:endParaRPr lang="en-US" sz="2800" b="1"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US" sz="2800" b="1"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Për</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shkelje</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rënda</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legjislacionit</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për</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Prokurimin</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Publik</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sipas</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rekomandimit</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komisionit</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Bordi</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i</a:t>
            </a:r>
            <a:r>
              <a:rPr lang="en-US" sz="2800" dirty="0">
                <a:latin typeface="Cambria" panose="02040503050406030204" pitchFamily="18" charset="0"/>
                <a:ea typeface="Cambria" panose="02040503050406030204" pitchFamily="18" charset="0"/>
              </a:rPr>
              <a:t> KRPP-</a:t>
            </a:r>
            <a:r>
              <a:rPr lang="en-US" sz="2800" dirty="0" err="1">
                <a:latin typeface="Cambria" panose="02040503050406030204" pitchFamily="18" charset="0"/>
                <a:ea typeface="Cambria" panose="02040503050406030204" pitchFamily="18" charset="0"/>
              </a:rPr>
              <a:t>së</a:t>
            </a:r>
            <a:r>
              <a:rPr lang="en-US" sz="2800" dirty="0">
                <a:latin typeface="Cambria" panose="02040503050406030204" pitchFamily="18" charset="0"/>
                <a:ea typeface="Cambria" panose="02040503050406030204" pitchFamily="18" charset="0"/>
              </a:rPr>
              <a:t> Brenda 15 </a:t>
            </a:r>
            <a:r>
              <a:rPr lang="en-US" sz="2800" dirty="0" err="1">
                <a:latin typeface="Cambria" panose="02040503050406030204" pitchFamily="18" charset="0"/>
                <a:ea typeface="Cambria" panose="02040503050406030204" pitchFamily="18" charset="0"/>
              </a:rPr>
              <a:t>ditë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pune</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nga</a:t>
            </a:r>
            <a:r>
              <a:rPr lang="en-US" sz="2800" dirty="0">
                <a:latin typeface="Cambria" panose="02040503050406030204" pitchFamily="18" charset="0"/>
                <a:ea typeface="Cambria" panose="02040503050406030204" pitchFamily="18" charset="0"/>
              </a:rPr>
              <a:t> data e </a:t>
            </a:r>
            <a:r>
              <a:rPr lang="en-US" sz="2800" dirty="0" err="1">
                <a:latin typeface="Cambria" panose="02040503050406030204" pitchFamily="18" charset="0"/>
                <a:ea typeface="Cambria" panose="02040503050406030204" pitchFamily="18" charset="0"/>
              </a:rPr>
              <a:t>rekomandimit</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komisionit</a:t>
            </a:r>
            <a:r>
              <a:rPr lang="en-US" sz="2800" dirty="0">
                <a:latin typeface="Cambria" panose="02040503050406030204" pitchFamily="18" charset="0"/>
                <a:ea typeface="Cambria" panose="02040503050406030204" pitchFamily="18" charset="0"/>
              </a:rPr>
              <a:t>, do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nxjerrë</a:t>
            </a:r>
            <a:r>
              <a:rPr lang="en-US" sz="2800"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Vendim</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për</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Anulim</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të</a:t>
            </a:r>
            <a:r>
              <a:rPr lang="en-US" sz="2800" b="1" dirty="0">
                <a:latin typeface="Cambria" panose="02040503050406030204" pitchFamily="18" charset="0"/>
                <a:ea typeface="Cambria" panose="02040503050406030204" pitchFamily="18" charset="0"/>
              </a:rPr>
              <a:t> </a:t>
            </a:r>
            <a:r>
              <a:rPr lang="en-US" sz="2800" b="1" dirty="0" err="1">
                <a:latin typeface="Cambria" panose="02040503050406030204" pitchFamily="18" charset="0"/>
                <a:ea typeface="Cambria" panose="02040503050406030204" pitchFamily="18" charset="0"/>
              </a:rPr>
              <a:t>Certifikatës</a:t>
            </a:r>
            <a:r>
              <a:rPr lang="en-US" sz="2800" b="1" dirty="0">
                <a:latin typeface="Cambria" panose="02040503050406030204" pitchFamily="18" charset="0"/>
                <a:ea typeface="Cambria" panose="02040503050406030204" pitchFamily="18" charset="0"/>
              </a:rPr>
              <a:t>.</a:t>
            </a:r>
          </a:p>
          <a:p>
            <a:pPr marL="0" indent="0">
              <a:buNone/>
            </a:pPr>
            <a:endParaRPr lang="en-US" sz="2800"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US" sz="2800" dirty="0">
                <a:latin typeface="Cambria" panose="02040503050406030204" pitchFamily="18" charset="0"/>
                <a:ea typeface="Cambria" panose="02040503050406030204" pitchFamily="18" charset="0"/>
              </a:rPr>
              <a:t>Do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kërkoj</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nga</a:t>
            </a:r>
            <a:r>
              <a:rPr lang="en-US" sz="2800" dirty="0">
                <a:latin typeface="Cambria" panose="02040503050406030204" pitchFamily="18" charset="0"/>
                <a:ea typeface="Cambria" panose="02040503050406030204" pitchFamily="18" charset="0"/>
              </a:rPr>
              <a:t> ZKA </a:t>
            </a:r>
            <a:r>
              <a:rPr lang="en-US" sz="2800" dirty="0" err="1">
                <a:latin typeface="Cambria" panose="02040503050406030204" pitchFamily="18" charset="0"/>
                <a:ea typeface="Cambria" panose="02040503050406030204" pitchFamily="18" charset="0"/>
              </a:rPr>
              <a:t>i</a:t>
            </a:r>
            <a:r>
              <a:rPr lang="en-US" sz="2800" dirty="0">
                <a:latin typeface="Cambria" panose="02040503050406030204" pitchFamily="18" charset="0"/>
                <a:ea typeface="Cambria" panose="02040503050406030204" pitchFamily="18" charset="0"/>
              </a:rPr>
              <a:t> AK </a:t>
            </a:r>
            <a:r>
              <a:rPr lang="en-US" sz="2800" dirty="0" err="1">
                <a:latin typeface="Cambria" panose="02040503050406030204" pitchFamily="18" charset="0"/>
                <a:ea typeface="Cambria" panose="02040503050406030204" pitchFamily="18" charset="0"/>
              </a:rPr>
              <a:t>përkatës</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që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ndërmarr</a:t>
            </a:r>
            <a:r>
              <a:rPr lang="en-US" sz="2800" dirty="0">
                <a:latin typeface="Cambria" panose="02040503050406030204" pitchFamily="18" charset="0"/>
                <a:ea typeface="Cambria" panose="02040503050406030204" pitchFamily="18" charset="0"/>
              </a:rPr>
              <a:t> masa </a:t>
            </a:r>
            <a:r>
              <a:rPr lang="en-US" sz="2800" dirty="0" err="1">
                <a:latin typeface="Cambria" panose="02040503050406030204" pitchFamily="18" charset="0"/>
                <a:ea typeface="Cambria" panose="02040503050406030204" pitchFamily="18" charset="0"/>
              </a:rPr>
              <a:t>disiplinore</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ndaj</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personit</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fjalë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përputhje</a:t>
            </a:r>
            <a:r>
              <a:rPr lang="en-US" sz="2800" dirty="0">
                <a:latin typeface="Cambria" panose="02040503050406030204" pitchFamily="18" charset="0"/>
                <a:ea typeface="Cambria" panose="02040503050406030204" pitchFamily="18" charset="0"/>
              </a:rPr>
              <a:t> me </a:t>
            </a:r>
            <a:r>
              <a:rPr lang="en-US" sz="2800" dirty="0" err="1">
                <a:latin typeface="Cambria" panose="02040503050406030204" pitchFamily="18" charset="0"/>
                <a:ea typeface="Cambria" panose="02040503050406030204" pitchFamily="18" charset="0"/>
              </a:rPr>
              <a:t>legjislacionin</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përkatës</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fuqi</a:t>
            </a:r>
            <a:r>
              <a:rPr lang="en-US" sz="2800" dirty="0">
                <a:latin typeface="Cambria" panose="02040503050406030204" pitchFamily="18" charset="0"/>
                <a:ea typeface="Cambria" panose="02040503050406030204" pitchFamily="18" charset="0"/>
              </a:rPr>
              <a:t>. </a:t>
            </a:r>
          </a:p>
          <a:p>
            <a:pPr marL="0" indent="0">
              <a:buNone/>
            </a:pPr>
            <a:endParaRPr lang="en-US" sz="2800"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US" sz="2800" dirty="0" err="1">
                <a:latin typeface="Cambria" panose="02040503050406030204" pitchFamily="18" charset="0"/>
                <a:ea typeface="Cambria" panose="02040503050406030204" pitchFamily="18" charset="0"/>
              </a:rPr>
              <a:t>Vendimet</a:t>
            </a:r>
            <a:r>
              <a:rPr lang="en-US" sz="2800" dirty="0">
                <a:latin typeface="Cambria" panose="02040503050406030204" pitchFamily="18" charset="0"/>
                <a:ea typeface="Cambria" panose="02040503050406030204" pitchFamily="18" charset="0"/>
              </a:rPr>
              <a:t> do </a:t>
            </a:r>
            <a:r>
              <a:rPr lang="en-US" sz="2800" dirty="0" err="1">
                <a:latin typeface="Cambria" panose="02040503050406030204" pitchFamily="18" charset="0"/>
                <a:ea typeface="Cambria" panose="02040503050406030204" pitchFamily="18" charset="0"/>
              </a:rPr>
              <a:t>të</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publikohen</a:t>
            </a:r>
            <a:r>
              <a:rPr lang="en-US" sz="2800" dirty="0">
                <a:latin typeface="Cambria" panose="02040503050406030204" pitchFamily="18" charset="0"/>
                <a:ea typeface="Cambria" panose="02040503050406030204" pitchFamily="18" charset="0"/>
              </a:rPr>
              <a:t> </a:t>
            </a:r>
            <a:r>
              <a:rPr lang="en-US" sz="2800" dirty="0" err="1">
                <a:latin typeface="Cambria" panose="02040503050406030204" pitchFamily="18" charset="0"/>
                <a:ea typeface="Cambria" panose="02040503050406030204" pitchFamily="18" charset="0"/>
              </a:rPr>
              <a:t>në</a:t>
            </a:r>
            <a:r>
              <a:rPr lang="en-US" sz="2800" dirty="0">
                <a:latin typeface="Cambria" panose="02040503050406030204" pitchFamily="18" charset="0"/>
                <a:ea typeface="Cambria" panose="02040503050406030204" pitchFamily="18" charset="0"/>
              </a:rPr>
              <a:t> SEPP.</a:t>
            </a:r>
          </a:p>
          <a:p>
            <a:pPr>
              <a:buFont typeface="Wingdings" panose="05000000000000000000" pitchFamily="2" charset="2"/>
              <a:buChar char="Ø"/>
            </a:pPr>
            <a:endParaRPr lang="en-US" sz="2800" b="1" dirty="0">
              <a:latin typeface="Cambria" panose="02040503050406030204" pitchFamily="18" charset="0"/>
              <a:ea typeface="Cambria" panose="02040503050406030204" pitchFamily="18" charset="0"/>
            </a:endParaRPr>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58</a:t>
            </a:fld>
            <a:endParaRPr lang="en-US" altLang="en-US"/>
          </a:p>
        </p:txBody>
      </p:sp>
    </p:spTree>
    <p:extLst>
      <p:ext uri="{BB962C8B-B14F-4D97-AF65-F5344CB8AC3E}">
        <p14:creationId xmlns:p14="http://schemas.microsoft.com/office/powerpoint/2010/main" val="114781610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rgbClr val="0070C0"/>
                </a:solidFill>
                <a:latin typeface="Cambria" panose="02040503050406030204" pitchFamily="18" charset="0"/>
                <a:ea typeface="Cambria" panose="02040503050406030204" pitchFamily="18" charset="0"/>
              </a:rPr>
              <a:t>E </a:t>
            </a:r>
            <a:r>
              <a:rPr lang="en-US" b="1" dirty="0" err="1">
                <a:solidFill>
                  <a:srgbClr val="0070C0"/>
                </a:solidFill>
                <a:latin typeface="Cambria" panose="02040503050406030204" pitchFamily="18" charset="0"/>
                <a:ea typeface="Cambria" panose="02040503050406030204" pitchFamily="18" charset="0"/>
              </a:rPr>
              <a:t>drejta</a:t>
            </a:r>
            <a:r>
              <a:rPr lang="en-US" b="1" dirty="0">
                <a:solidFill>
                  <a:srgbClr val="0070C0"/>
                </a:solidFill>
                <a:latin typeface="Cambria" panose="02040503050406030204" pitchFamily="18" charset="0"/>
                <a:ea typeface="Cambria" panose="02040503050406030204" pitchFamily="18" charset="0"/>
              </a:rPr>
              <a:t> e </a:t>
            </a:r>
            <a:r>
              <a:rPr lang="en-US" b="1" dirty="0" err="1">
                <a:solidFill>
                  <a:srgbClr val="0070C0"/>
                </a:solidFill>
                <a:latin typeface="Cambria" panose="02040503050406030204" pitchFamily="18" charset="0"/>
                <a:ea typeface="Cambria" panose="02040503050406030204" pitchFamily="18" charset="0"/>
              </a:rPr>
              <a:t>ankesës</a:t>
            </a:r>
            <a:r>
              <a:rPr lang="en-US" b="1" dirty="0">
                <a:solidFill>
                  <a:srgbClr val="0070C0"/>
                </a:solidFill>
                <a:latin typeface="Cambria" panose="02040503050406030204" pitchFamily="18" charset="0"/>
                <a:ea typeface="Cambria" panose="02040503050406030204" pitchFamily="18" charset="0"/>
              </a:rPr>
              <a:t> (</a:t>
            </a:r>
            <a:r>
              <a:rPr lang="en-US" b="1" dirty="0" err="1">
                <a:solidFill>
                  <a:srgbClr val="0070C0"/>
                </a:solidFill>
                <a:latin typeface="Cambria" panose="02040503050406030204" pitchFamily="18" charset="0"/>
                <a:ea typeface="Cambria" panose="02040503050406030204" pitchFamily="18" charset="0"/>
              </a:rPr>
              <a:t>neni</a:t>
            </a:r>
            <a:r>
              <a:rPr lang="en-US" b="1" dirty="0">
                <a:solidFill>
                  <a:srgbClr val="0070C0"/>
                </a:solidFill>
                <a:latin typeface="Cambria" panose="02040503050406030204" pitchFamily="18" charset="0"/>
                <a:ea typeface="Cambria" panose="02040503050406030204" pitchFamily="18" charset="0"/>
              </a:rPr>
              <a:t> 101)</a:t>
            </a:r>
            <a:endParaRPr lang="en-US" dirty="0"/>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q"/>
            </a:pPr>
            <a:r>
              <a:rPr lang="en-US" dirty="0"/>
              <a:t>  </a:t>
            </a:r>
            <a:r>
              <a:rPr lang="en-US" dirty="0" err="1"/>
              <a:t>Nëse</a:t>
            </a:r>
            <a:r>
              <a:rPr lang="en-US" dirty="0"/>
              <a:t> </a:t>
            </a:r>
            <a:r>
              <a:rPr lang="en-US" dirty="0" err="1">
                <a:latin typeface="Cambria" panose="02040503050406030204" pitchFamily="18" charset="0"/>
                <a:ea typeface="Cambria" panose="02040503050406030204" pitchFamily="18" charset="0"/>
              </a:rPr>
              <a:t>Zyrtari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i</a:t>
            </a:r>
            <a:r>
              <a:rPr lang="en-US" dirty="0">
                <a:latin typeface="Cambria" panose="02040503050406030204" pitchFamily="18" charset="0"/>
                <a:ea typeface="Cambria" panose="02040503050406030204" pitchFamily="18" charset="0"/>
              </a:rPr>
              <a:t> </a:t>
            </a:r>
            <a:r>
              <a:rPr lang="en-US" dirty="0" err="1">
                <a:latin typeface="Cambria" panose="02040503050406030204" pitchFamily="18" charset="0"/>
                <a:ea typeface="Cambria" panose="02040503050406030204" pitchFamily="18" charset="0"/>
              </a:rPr>
              <a:t>Prokurimit</a:t>
            </a:r>
            <a:r>
              <a:rPr lang="en-US" dirty="0">
                <a:latin typeface="Cambria" panose="02040503050406030204" pitchFamily="18" charset="0"/>
                <a:ea typeface="Cambria" panose="02040503050406030204" pitchFamily="18" charset="0"/>
              </a:rPr>
              <a:t> </a:t>
            </a:r>
            <a:r>
              <a:rPr lang="en-US" b="1" dirty="0" err="1">
                <a:solidFill>
                  <a:srgbClr val="FF0000"/>
                </a:solidFill>
                <a:latin typeface="Cambria" panose="02040503050406030204" pitchFamily="18" charset="0"/>
                <a:ea typeface="Cambria" panose="02040503050406030204" pitchFamily="18" charset="0"/>
              </a:rPr>
              <a:t>është</a:t>
            </a:r>
            <a:r>
              <a:rPr lang="en-US" b="1" dirty="0">
                <a:solidFill>
                  <a:srgbClr val="FF0000"/>
                </a:solidFill>
                <a:latin typeface="Cambria" panose="02040503050406030204" pitchFamily="18" charset="0"/>
                <a:ea typeface="Cambria" panose="02040503050406030204" pitchFamily="18" charset="0"/>
              </a:rPr>
              <a:t> </a:t>
            </a:r>
            <a:r>
              <a:rPr lang="en-US" b="1" dirty="0" err="1">
                <a:solidFill>
                  <a:srgbClr val="FF0000"/>
                </a:solidFill>
                <a:latin typeface="Cambria" panose="02040503050406030204" pitchFamily="18" charset="0"/>
                <a:ea typeface="Cambria" panose="02040503050406030204" pitchFamily="18" charset="0"/>
              </a:rPr>
              <a:t>shërbyes</a:t>
            </a:r>
            <a:r>
              <a:rPr lang="en-US" b="1" dirty="0">
                <a:solidFill>
                  <a:srgbClr val="FF0000"/>
                </a:solidFill>
                <a:latin typeface="Cambria" panose="02040503050406030204" pitchFamily="18" charset="0"/>
                <a:ea typeface="Cambria" panose="02040503050406030204" pitchFamily="18" charset="0"/>
              </a:rPr>
              <a:t> civil, </a:t>
            </a:r>
            <a:r>
              <a:rPr lang="en-US" dirty="0" err="1">
                <a:latin typeface="Cambria" panose="02040503050406030204" pitchFamily="18" charset="0"/>
                <a:ea typeface="Cambria" panose="02040503050406030204" pitchFamily="18" charset="0"/>
              </a:rPr>
              <a:t>i</a:t>
            </a:r>
            <a:r>
              <a:rPr lang="en-US" dirty="0">
                <a:latin typeface="Cambria" panose="02040503050406030204" pitchFamily="18" charset="0"/>
                <a:ea typeface="Cambria" panose="02040503050406030204" pitchFamily="18" charset="0"/>
              </a:rPr>
              <a:t> pa </a:t>
            </a:r>
            <a:r>
              <a:rPr lang="en-US" dirty="0" err="1">
                <a:latin typeface="Cambria" panose="02040503050406030204" pitchFamily="18" charset="0"/>
                <a:ea typeface="Cambria" panose="02040503050406030204" pitchFamily="18" charset="0"/>
              </a:rPr>
              <a:t>kënaqur</a:t>
            </a:r>
            <a:r>
              <a:rPr lang="en-US" dirty="0">
                <a:latin typeface="Cambria" panose="02040503050406030204" pitchFamily="18" charset="0"/>
                <a:ea typeface="Cambria" panose="02040503050406030204" pitchFamily="18" charset="0"/>
              </a:rPr>
              <a:t> me </a:t>
            </a:r>
            <a:r>
              <a:rPr lang="en-US" dirty="0" err="1">
                <a:latin typeface="Cambria" panose="02040503050406030204" pitchFamily="18" charset="0"/>
                <a:ea typeface="Cambria" panose="02040503050406030204" pitchFamily="18" charset="0"/>
              </a:rPr>
              <a:t>vendimin</a:t>
            </a:r>
            <a:r>
              <a:rPr lang="en-US" dirty="0">
                <a:latin typeface="Cambria" panose="02040503050406030204" pitchFamily="18" charset="0"/>
                <a:ea typeface="Cambria" panose="02040503050406030204" pitchFamily="18" charset="0"/>
              </a:rPr>
              <a:t> e KRPP-</a:t>
            </a:r>
            <a:r>
              <a:rPr lang="en-US" dirty="0" err="1">
                <a:latin typeface="Cambria" panose="02040503050406030204" pitchFamily="18" charset="0"/>
                <a:ea typeface="Cambria" panose="02040503050406030204" pitchFamily="18" charset="0"/>
              </a:rPr>
              <a:t>së</a:t>
            </a:r>
            <a:r>
              <a:rPr lang="en-US" dirty="0">
                <a:latin typeface="Cambria" panose="02040503050406030204" pitchFamily="18" charset="0"/>
                <a:ea typeface="Cambria" panose="02040503050406030204" pitchFamily="18" charset="0"/>
              </a:rPr>
              <a:t>, </a:t>
            </a:r>
            <a:r>
              <a:rPr lang="sq-AL" dirty="0">
                <a:latin typeface="Cambria" panose="02040503050406030204" pitchFamily="18" charset="0"/>
                <a:ea typeface="Cambria" panose="02040503050406030204" pitchFamily="18" charset="0"/>
              </a:rPr>
              <a:t>ka të drejtë ankese në</a:t>
            </a:r>
            <a:r>
              <a:rPr lang="sq-AL" b="1" dirty="0">
                <a:latin typeface="Cambria" panose="02040503050406030204" pitchFamily="18" charset="0"/>
                <a:ea typeface="Cambria" panose="02040503050406030204" pitchFamily="18" charset="0"/>
              </a:rPr>
              <a:t> Këshillin e Pavarur Mbikqyrës për Shërbimin Civil të Kosovës </a:t>
            </a:r>
            <a:r>
              <a:rPr lang="sq-AL" dirty="0">
                <a:latin typeface="Cambria" panose="02040503050406030204" pitchFamily="18" charset="0"/>
                <a:ea typeface="Cambria" panose="02040503050406030204" pitchFamily="18" charset="0"/>
              </a:rPr>
              <a:t>brenda tridhjetë (30) ditësh kalendarike nga dita e njoftimit për vendimin</a:t>
            </a:r>
            <a:r>
              <a:rPr lang="en-US" dirty="0">
                <a:latin typeface="Cambria" panose="02040503050406030204" pitchFamily="18" charset="0"/>
                <a:ea typeface="Cambria" panose="02040503050406030204" pitchFamily="18" charset="0"/>
              </a:rPr>
              <a:t>.</a:t>
            </a:r>
          </a:p>
          <a:p>
            <a:pPr algn="just">
              <a:buFont typeface="Wingdings" panose="05000000000000000000" pitchFamily="2" charset="2"/>
              <a:buChar char="q"/>
            </a:pPr>
            <a:r>
              <a:rPr lang="en-US" dirty="0">
                <a:latin typeface="Cambria" panose="02040503050406030204" pitchFamily="18" charset="0"/>
                <a:ea typeface="Cambria" panose="02040503050406030204" pitchFamily="18" charset="0"/>
              </a:rPr>
              <a:t> </a:t>
            </a:r>
            <a:r>
              <a:rPr lang="sq-AL" dirty="0">
                <a:latin typeface="Cambria" panose="02040503050406030204" pitchFamily="18" charset="0"/>
                <a:ea typeface="Cambria" panose="02040503050406030204" pitchFamily="18" charset="0"/>
              </a:rPr>
              <a:t>Nëse Zyrtari i Prokurimit </a:t>
            </a:r>
            <a:r>
              <a:rPr lang="sq-AL" b="1" dirty="0">
                <a:solidFill>
                  <a:srgbClr val="FF0000"/>
                </a:solidFill>
                <a:latin typeface="Cambria" panose="02040503050406030204" pitchFamily="18" charset="0"/>
                <a:ea typeface="Cambria" panose="02040503050406030204" pitchFamily="18" charset="0"/>
              </a:rPr>
              <a:t>nuk është shërbyes civil, </a:t>
            </a:r>
            <a:r>
              <a:rPr lang="sq-AL" dirty="0">
                <a:latin typeface="Cambria" panose="02040503050406030204" pitchFamily="18" charset="0"/>
                <a:ea typeface="Cambria" panose="02040503050406030204" pitchFamily="18" charset="0"/>
              </a:rPr>
              <a:t>KRPP-ja duhet t’i dërgojë këtij personi një njoftim paraprak me shkrim prej nëtëdhjetë (90) ditëve për qëllimin e anulimit të certificates së tij/saj. Personi në fjalë ka të drejtë ankese në </a:t>
            </a:r>
            <a:r>
              <a:rPr lang="sq-AL" b="1" dirty="0">
                <a:solidFill>
                  <a:srgbClr val="FF0000"/>
                </a:solidFill>
                <a:latin typeface="Cambria" panose="02040503050406030204" pitchFamily="18" charset="0"/>
                <a:ea typeface="Cambria" panose="02040503050406030204" pitchFamily="18" charset="0"/>
              </a:rPr>
              <a:t>KRPP</a:t>
            </a:r>
            <a:r>
              <a:rPr lang="sq-AL" dirty="0">
                <a:latin typeface="Cambria" panose="02040503050406030204" pitchFamily="18" charset="0"/>
                <a:ea typeface="Cambria" panose="02040503050406030204" pitchFamily="18" charset="0"/>
              </a:rPr>
              <a:t> brenda tridhjetë (30) ditë kalendarike nga data e këtij njoftimi.</a:t>
            </a:r>
            <a:endParaRPr lang="en-US" dirty="0">
              <a:latin typeface="Cambria" panose="02040503050406030204" pitchFamily="18" charset="0"/>
              <a:ea typeface="Cambria" panose="02040503050406030204" pitchFamily="18" charset="0"/>
            </a:endParaRPr>
          </a:p>
          <a:p>
            <a:pPr algn="just">
              <a:buFont typeface="Wingdings" panose="05000000000000000000" pitchFamily="2" charset="2"/>
              <a:buChar char="q"/>
            </a:pPr>
            <a:r>
              <a:rPr lang="en-US" dirty="0">
                <a:latin typeface="Cambria" panose="02040503050406030204" pitchFamily="18" charset="0"/>
                <a:ea typeface="Cambria" panose="02040503050406030204" pitchFamily="18" charset="0"/>
              </a:rPr>
              <a:t> </a:t>
            </a:r>
            <a:r>
              <a:rPr lang="sq-AL" dirty="0">
                <a:latin typeface="Cambria" panose="02040503050406030204" pitchFamily="18" charset="0"/>
                <a:ea typeface="Cambria" panose="02040503050406030204" pitchFamily="18" charset="0"/>
              </a:rPr>
              <a:t>Personi të cilit i është anuluar certifkata profesionale e prokurimit, </a:t>
            </a:r>
            <a:r>
              <a:rPr lang="sq-AL" b="1" dirty="0">
                <a:solidFill>
                  <a:srgbClr val="FF0000"/>
                </a:solidFill>
                <a:latin typeface="Cambria" panose="02040503050406030204" pitchFamily="18" charset="0"/>
                <a:ea typeface="Cambria" panose="02040503050406030204" pitchFamily="18" charset="0"/>
              </a:rPr>
              <a:t>pas një viti </a:t>
            </a:r>
            <a:r>
              <a:rPr lang="sq-AL" dirty="0">
                <a:latin typeface="Cambria" panose="02040503050406030204" pitchFamily="18" charset="0"/>
                <a:ea typeface="Cambria" panose="02040503050406030204" pitchFamily="18" charset="0"/>
              </a:rPr>
              <a:t>mund të fillojë trajnimin bazik për t’u pajisur me një çertifkatë themelore profesionale të prokurimit dhe pas kësaj, të ndjek trajnimin për t’u pajisur me një çertifkatë të avancuar profesionale të prokurimit.</a:t>
            </a:r>
            <a:endParaRPr lang="en-US" dirty="0">
              <a:latin typeface="Cambria" panose="02040503050406030204" pitchFamily="18" charset="0"/>
              <a:ea typeface="Cambria" panose="02040503050406030204" pitchFamily="18" charset="0"/>
            </a:endParaRPr>
          </a:p>
        </p:txBody>
      </p:sp>
      <p:sp>
        <p:nvSpPr>
          <p:cNvPr id="4" name="Slide Number Placeholder 3"/>
          <p:cNvSpPr>
            <a:spLocks noGrp="1"/>
          </p:cNvSpPr>
          <p:nvPr>
            <p:ph type="sldNum" sz="quarter" idx="12"/>
          </p:nvPr>
        </p:nvSpPr>
        <p:spPr/>
        <p:txBody>
          <a:bodyPr/>
          <a:lstStyle/>
          <a:p>
            <a:pPr>
              <a:defRPr/>
            </a:pPr>
            <a:fld id="{27D149EC-AD9C-499E-93F6-B952DDA697AE}" type="slidenum">
              <a:rPr lang="en-US" altLang="en-US" smtClean="0"/>
              <a:pPr>
                <a:defRPr/>
              </a:pPr>
              <a:t>59</a:t>
            </a:fld>
            <a:endParaRPr lang="en-US" altLang="en-US"/>
          </a:p>
        </p:txBody>
      </p:sp>
    </p:spTree>
    <p:extLst>
      <p:ext uri="{BB962C8B-B14F-4D97-AF65-F5344CB8AC3E}">
        <p14:creationId xmlns:p14="http://schemas.microsoft.com/office/powerpoint/2010/main" val="2365751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rrowheads="1"/>
          </p:cNvSpPr>
          <p:nvPr>
            <p:ph type="title"/>
          </p:nvPr>
        </p:nvSpPr>
        <p:spPr>
          <a:xfrm>
            <a:off x="315913" y="279400"/>
            <a:ext cx="8510587" cy="817563"/>
          </a:xfrm>
        </p:spPr>
        <p:txBody>
          <a:bodyPr>
            <a:normAutofit fontScale="90000"/>
          </a:bodyPr>
          <a:lstStyle/>
          <a:p>
            <a:pPr algn="ctr" eaLnBrk="1" hangingPunct="1">
              <a:defRPr/>
            </a:pPr>
            <a:r>
              <a:rPr lang="en-GB" sz="2800" b="1" dirty="0" err="1">
                <a:solidFill>
                  <a:schemeClr val="accent1">
                    <a:lumMod val="75000"/>
                  </a:schemeClr>
                </a:solidFill>
                <a:latin typeface="Cambria" panose="02040503050406030204" pitchFamily="18" charset="0"/>
                <a:ea typeface="Cambria" panose="02040503050406030204" pitchFamily="18" charset="0"/>
              </a:rPr>
              <a:t>Përcaktimi</a:t>
            </a:r>
            <a:r>
              <a:rPr lang="en-GB" sz="2800" b="1" dirty="0">
                <a:solidFill>
                  <a:schemeClr val="accent1">
                    <a:lumMod val="75000"/>
                  </a:schemeClr>
                </a:solidFill>
                <a:latin typeface="Cambria" panose="02040503050406030204" pitchFamily="18" charset="0"/>
                <a:ea typeface="Cambria" panose="02040503050406030204" pitchFamily="18" charset="0"/>
              </a:rPr>
              <a:t> </a:t>
            </a:r>
            <a:r>
              <a:rPr lang="en-GB" sz="2800" b="1" dirty="0" err="1">
                <a:solidFill>
                  <a:schemeClr val="accent1">
                    <a:lumMod val="75000"/>
                  </a:schemeClr>
                </a:solidFill>
                <a:latin typeface="Cambria" panose="02040503050406030204" pitchFamily="18" charset="0"/>
                <a:ea typeface="Cambria" panose="02040503050406030204" pitchFamily="18" charset="0"/>
              </a:rPr>
              <a:t>i</a:t>
            </a:r>
            <a:r>
              <a:rPr lang="en-GB" sz="2800" b="1" dirty="0">
                <a:solidFill>
                  <a:schemeClr val="accent1">
                    <a:lumMod val="75000"/>
                  </a:schemeClr>
                </a:solidFill>
                <a:latin typeface="Cambria" panose="02040503050406030204" pitchFamily="18" charset="0"/>
                <a:ea typeface="Cambria" panose="02040503050406030204" pitchFamily="18" charset="0"/>
              </a:rPr>
              <a:t> </a:t>
            </a:r>
            <a:r>
              <a:rPr lang="en-GB" sz="2800" b="1" dirty="0" err="1">
                <a:solidFill>
                  <a:schemeClr val="accent1">
                    <a:lumMod val="75000"/>
                  </a:schemeClr>
                </a:solidFill>
                <a:latin typeface="Cambria" panose="02040503050406030204" pitchFamily="18" charset="0"/>
                <a:ea typeface="Cambria" panose="02040503050406030204" pitchFamily="18" charset="0"/>
              </a:rPr>
              <a:t>Nevojave</a:t>
            </a:r>
            <a:r>
              <a:rPr lang="en-GB" sz="2800" b="1" dirty="0">
                <a:solidFill>
                  <a:schemeClr val="accent1">
                    <a:lumMod val="75000"/>
                  </a:schemeClr>
                </a:solidFill>
                <a:latin typeface="Cambria" panose="02040503050406030204" pitchFamily="18" charset="0"/>
                <a:ea typeface="Cambria" panose="02040503050406030204" pitchFamily="18" charset="0"/>
              </a:rPr>
              <a:t> </a:t>
            </a:r>
            <a:r>
              <a:rPr lang="en-GB" sz="2800" b="1" dirty="0" err="1">
                <a:solidFill>
                  <a:schemeClr val="accent1">
                    <a:lumMod val="75000"/>
                  </a:schemeClr>
                </a:solidFill>
                <a:latin typeface="Cambria" panose="02040503050406030204" pitchFamily="18" charset="0"/>
                <a:ea typeface="Cambria" panose="02040503050406030204" pitchFamily="18" charset="0"/>
              </a:rPr>
              <a:t>dhe</a:t>
            </a:r>
            <a:r>
              <a:rPr lang="en-GB" sz="2800" b="1" dirty="0">
                <a:solidFill>
                  <a:schemeClr val="accent1">
                    <a:lumMod val="75000"/>
                  </a:schemeClr>
                </a:solidFill>
                <a:latin typeface="Cambria" panose="02040503050406030204" pitchFamily="18" charset="0"/>
                <a:ea typeface="Cambria" panose="02040503050406030204" pitchFamily="18" charset="0"/>
              </a:rPr>
              <a:t> </a:t>
            </a:r>
            <a:r>
              <a:rPr lang="en-GB" sz="2800" b="1" dirty="0" err="1">
                <a:solidFill>
                  <a:schemeClr val="accent1">
                    <a:lumMod val="75000"/>
                  </a:schemeClr>
                </a:solidFill>
                <a:latin typeface="Cambria" panose="02040503050406030204" pitchFamily="18" charset="0"/>
                <a:ea typeface="Cambria" panose="02040503050406030204" pitchFamily="18" charset="0"/>
              </a:rPr>
              <a:t>Disponueshmբrisë</a:t>
            </a:r>
            <a:r>
              <a:rPr lang="en-GB" sz="2800" b="1" dirty="0">
                <a:solidFill>
                  <a:schemeClr val="accent1">
                    <a:lumMod val="75000"/>
                  </a:schemeClr>
                </a:solidFill>
                <a:latin typeface="Cambria" panose="02040503050406030204" pitchFamily="18" charset="0"/>
                <a:ea typeface="Cambria" panose="02040503050406030204" pitchFamily="18" charset="0"/>
              </a:rPr>
              <a:t> </a:t>
            </a:r>
            <a:r>
              <a:rPr lang="en-GB" sz="2800" b="1" dirty="0" err="1">
                <a:solidFill>
                  <a:schemeClr val="accent1">
                    <a:lumMod val="75000"/>
                  </a:schemeClr>
                </a:solidFill>
                <a:latin typeface="Cambria" panose="02040503050406030204" pitchFamily="18" charset="0"/>
                <a:ea typeface="Cambria" panose="02040503050406030204" pitchFamily="18" charset="0"/>
              </a:rPr>
              <a:t>së</a:t>
            </a:r>
            <a:r>
              <a:rPr lang="en-GB" sz="2800" b="1" dirty="0">
                <a:solidFill>
                  <a:schemeClr val="accent1">
                    <a:lumMod val="75000"/>
                  </a:schemeClr>
                </a:solidFill>
                <a:latin typeface="Cambria" panose="02040503050406030204" pitchFamily="18" charset="0"/>
                <a:ea typeface="Cambria" panose="02040503050406030204" pitchFamily="18" charset="0"/>
              </a:rPr>
              <a:t> </a:t>
            </a:r>
            <a:r>
              <a:rPr lang="en-GB" sz="2800" b="1" dirty="0" err="1">
                <a:solidFill>
                  <a:schemeClr val="accent1">
                    <a:lumMod val="75000"/>
                  </a:schemeClr>
                </a:solidFill>
                <a:latin typeface="Cambria" panose="02040503050406030204" pitchFamily="18" charset="0"/>
                <a:ea typeface="Cambria" panose="02040503050406030204" pitchFamily="18" charset="0"/>
              </a:rPr>
              <a:t>Fondeve</a:t>
            </a:r>
            <a:r>
              <a:rPr lang="en-GB" sz="2800" b="1" dirty="0">
                <a:solidFill>
                  <a:schemeClr val="accent1">
                    <a:lumMod val="75000"/>
                  </a:schemeClr>
                </a:solidFill>
                <a:latin typeface="Cambria" panose="02040503050406030204" pitchFamily="18" charset="0"/>
                <a:ea typeface="Cambria" panose="02040503050406030204" pitchFamily="18" charset="0"/>
              </a:rPr>
              <a:t> </a:t>
            </a:r>
            <a:br>
              <a:rPr lang="en-GB" sz="2800" b="1" dirty="0">
                <a:solidFill>
                  <a:schemeClr val="accent1">
                    <a:lumMod val="75000"/>
                  </a:schemeClr>
                </a:solidFill>
                <a:latin typeface="Cambria" panose="02040503050406030204" pitchFamily="18" charset="0"/>
                <a:ea typeface="Cambria" panose="02040503050406030204" pitchFamily="18" charset="0"/>
              </a:rPr>
            </a:br>
            <a:r>
              <a:rPr lang="en-GB" sz="2800" b="1" dirty="0">
                <a:solidFill>
                  <a:schemeClr val="accent1">
                    <a:lumMod val="75000"/>
                  </a:schemeClr>
                </a:solidFill>
                <a:latin typeface="Cambria" panose="02040503050406030204" pitchFamily="18" charset="0"/>
                <a:ea typeface="Cambria" panose="02040503050406030204" pitchFamily="18" charset="0"/>
              </a:rPr>
              <a:t>(</a:t>
            </a:r>
            <a:r>
              <a:rPr lang="en-GB" sz="2800" b="1" dirty="0" err="1">
                <a:solidFill>
                  <a:schemeClr val="accent1">
                    <a:lumMod val="75000"/>
                  </a:schemeClr>
                </a:solidFill>
                <a:latin typeface="Cambria" panose="02040503050406030204" pitchFamily="18" charset="0"/>
                <a:ea typeface="Cambria" panose="02040503050406030204" pitchFamily="18" charset="0"/>
              </a:rPr>
              <a:t>Neni</a:t>
            </a:r>
            <a:r>
              <a:rPr lang="en-GB" sz="2800" b="1" dirty="0">
                <a:solidFill>
                  <a:schemeClr val="accent1">
                    <a:lumMod val="75000"/>
                  </a:schemeClr>
                </a:solidFill>
                <a:latin typeface="Cambria" panose="02040503050406030204" pitchFamily="18" charset="0"/>
                <a:ea typeface="Cambria" panose="02040503050406030204" pitchFamily="18" charset="0"/>
              </a:rPr>
              <a:t> 8)</a:t>
            </a:r>
            <a:endParaRPr lang="en-US" sz="2800" b="1" dirty="0">
              <a:solidFill>
                <a:schemeClr val="accent1">
                  <a:lumMod val="75000"/>
                </a:schemeClr>
              </a:solidFill>
              <a:latin typeface="Cambria" panose="02040503050406030204" pitchFamily="18" charset="0"/>
              <a:ea typeface="Cambria" panose="02040503050406030204" pitchFamily="18" charset="0"/>
            </a:endParaRPr>
          </a:p>
        </p:txBody>
      </p:sp>
      <p:sp>
        <p:nvSpPr>
          <p:cNvPr id="17412" name="Rectangle 4"/>
          <p:cNvSpPr>
            <a:spLocks noGrp="1" noChangeArrowheads="1"/>
          </p:cNvSpPr>
          <p:nvPr>
            <p:ph idx="1"/>
          </p:nvPr>
        </p:nvSpPr>
        <p:spPr>
          <a:xfrm>
            <a:off x="315913" y="1278320"/>
            <a:ext cx="8526462" cy="5223080"/>
          </a:xfrm>
          <a:noFill/>
          <a:extLst>
            <a:ext uri="{909E8E84-426E-40DD-AFC4-6F175D3DCCD1}">
              <a14:hiddenFill xmlns:a14="http://schemas.microsoft.com/office/drawing/2010/main">
                <a:solidFill>
                  <a:schemeClr val="accent1"/>
                </a:solidFill>
              </a14:hiddenFill>
            </a:ext>
          </a:extLst>
        </p:spPr>
        <p:txBody>
          <a:bodyPr>
            <a:normAutofit fontScale="70000" lnSpcReduction="20000"/>
          </a:bodyPr>
          <a:lstStyle/>
          <a:p>
            <a:pPr lvl="1" algn="just">
              <a:buFont typeface="Wingdings" panose="05000000000000000000" pitchFamily="2" charset="2"/>
              <a:buChar char="Ø"/>
            </a:pPr>
            <a:r>
              <a:rPr lang="sq-AL" sz="3100" dirty="0"/>
              <a:t>Përcaktimi i nevojave dhe </a:t>
            </a:r>
            <a:r>
              <a:rPr lang="sq-AL" sz="3100" dirty="0" err="1"/>
              <a:t>disponueshmërisë</a:t>
            </a:r>
            <a:r>
              <a:rPr lang="sq-AL" sz="3100" dirty="0"/>
              <a:t> së fondeve nga ana e Autoriteteve kontraktuese </a:t>
            </a:r>
            <a:r>
              <a:rPr lang="en-US" sz="3100" dirty="0" err="1"/>
              <a:t>duhet</a:t>
            </a:r>
            <a:r>
              <a:rPr lang="en-US" sz="3100" dirty="0"/>
              <a:t> </a:t>
            </a:r>
            <a:r>
              <a:rPr lang="en-US" sz="3100" dirty="0" err="1"/>
              <a:t>të</a:t>
            </a:r>
            <a:r>
              <a:rPr lang="en-US" sz="3100" dirty="0"/>
              <a:t> </a:t>
            </a:r>
            <a:r>
              <a:rPr lang="sq-AL" sz="3100" dirty="0"/>
              <a:t>bëhet në pajtueshmëri me Nenit 9 të LPP-së. </a:t>
            </a:r>
            <a:endParaRPr lang="en-US" sz="3100" dirty="0"/>
          </a:p>
          <a:p>
            <a:pPr marL="342900" lvl="1" indent="0">
              <a:buNone/>
            </a:pPr>
            <a:endParaRPr lang="en-US" sz="3100" dirty="0"/>
          </a:p>
          <a:p>
            <a:pPr lvl="1">
              <a:buFont typeface="Wingdings" panose="05000000000000000000" pitchFamily="2" charset="2"/>
              <a:buChar char="Ø"/>
            </a:pPr>
            <a:r>
              <a:rPr lang="sq-AL" sz="3100" dirty="0"/>
              <a:t>Nëse AK është autoritet publik ose organizatë buxhetore ZKF do të siguroj që:</a:t>
            </a:r>
            <a:endParaRPr lang="en-US" sz="3100" dirty="0"/>
          </a:p>
          <a:p>
            <a:pPr marL="342900" lvl="1" indent="0">
              <a:buNone/>
            </a:pPr>
            <a:endParaRPr lang="en-US" sz="3100" dirty="0"/>
          </a:p>
          <a:p>
            <a:pPr lvl="1">
              <a:buFont typeface="Wingdings" panose="05000000000000000000" pitchFamily="2" charset="2"/>
              <a:buChar char="Ø"/>
            </a:pPr>
            <a:r>
              <a:rPr lang="sq-AL" sz="3100" b="1" dirty="0">
                <a:solidFill>
                  <a:srgbClr val="FF0000"/>
                </a:solidFill>
              </a:rPr>
              <a:t>Fondet janë </a:t>
            </a:r>
            <a:r>
              <a:rPr lang="sq-AL" sz="3100" b="1" dirty="0" err="1">
                <a:solidFill>
                  <a:srgbClr val="FF0000"/>
                </a:solidFill>
              </a:rPr>
              <a:t>alokuar</a:t>
            </a:r>
            <a:r>
              <a:rPr lang="sq-AL" sz="3100" b="1" dirty="0">
                <a:solidFill>
                  <a:srgbClr val="FF0000"/>
                </a:solidFill>
              </a:rPr>
              <a:t>; </a:t>
            </a:r>
            <a:r>
              <a:rPr lang="sq-AL" sz="3100" dirty="0"/>
              <a:t>ose</a:t>
            </a:r>
            <a:endParaRPr lang="en-US" sz="3100" dirty="0"/>
          </a:p>
          <a:p>
            <a:pPr marL="342900" lvl="1" indent="0">
              <a:buNone/>
            </a:pPr>
            <a:endParaRPr lang="en-US" sz="3100" dirty="0"/>
          </a:p>
          <a:p>
            <a:pPr lvl="1" algn="just">
              <a:buFont typeface="Wingdings" panose="05000000000000000000" pitchFamily="2" charset="2"/>
              <a:buChar char="Ø"/>
            </a:pPr>
            <a:r>
              <a:rPr lang="sq-AL" sz="3100" b="1" dirty="0">
                <a:solidFill>
                  <a:srgbClr val="FF0000"/>
                </a:solidFill>
              </a:rPr>
              <a:t>Fonde të mjaftueshme do të </a:t>
            </a:r>
            <a:r>
              <a:rPr lang="sq-AL" sz="3100" b="1" dirty="0" err="1">
                <a:solidFill>
                  <a:srgbClr val="FF0000"/>
                </a:solidFill>
              </a:rPr>
              <a:t>alokohen</a:t>
            </a:r>
            <a:r>
              <a:rPr lang="sq-AL" sz="3100" b="1" dirty="0">
                <a:solidFill>
                  <a:srgbClr val="FF0000"/>
                </a:solidFill>
              </a:rPr>
              <a:t> </a:t>
            </a:r>
            <a:r>
              <a:rPr lang="sq-AL" sz="3100" dirty="0"/>
              <a:t>në vitin fiskal në fjalë. Kjo dispozitë do të përfshihet në kontratën publike. “</a:t>
            </a:r>
            <a:r>
              <a:rPr lang="sq-AL" sz="3100" b="1" dirty="0" err="1"/>
              <a:t>Alokimi”</a:t>
            </a:r>
            <a:r>
              <a:rPr lang="sq-AL" sz="3100" dirty="0" err="1"/>
              <a:t>do</a:t>
            </a:r>
            <a:r>
              <a:rPr lang="sq-AL" sz="3100" dirty="0"/>
              <a:t> të thotë këtu “shuma është autorizuar”, në mënyrë që të jetë në përputhje me buxhetin dhe sistemin e pagesave. </a:t>
            </a:r>
            <a:endParaRPr lang="en-US" sz="3100" dirty="0"/>
          </a:p>
          <a:p>
            <a:pPr marL="0" lvl="0" indent="0">
              <a:buNone/>
            </a:pPr>
            <a:endParaRPr lang="en-US" sz="3100" dirty="0"/>
          </a:p>
          <a:p>
            <a:pPr marL="0" lvl="0" indent="0" algn="just">
              <a:buNone/>
            </a:pPr>
            <a:r>
              <a:rPr lang="sq-AL" sz="3100" b="1" dirty="0"/>
              <a:t>Qëllimi i sigurimit të fondeve të </a:t>
            </a:r>
            <a:r>
              <a:rPr lang="sq-AL" sz="3100" b="1" dirty="0" err="1"/>
              <a:t>alokuar</a:t>
            </a:r>
            <a:r>
              <a:rPr lang="en-US" sz="3100" b="1" dirty="0"/>
              <a:t>a</a:t>
            </a:r>
            <a:r>
              <a:rPr lang="sq-AL" sz="3100" b="1" dirty="0"/>
              <a:t> është që të përmirësohet efikasiteti, pasi që inicimi i një procedure të prokurimit për të cilën nuk ka fonde të </a:t>
            </a:r>
            <a:r>
              <a:rPr lang="sq-AL" sz="3100" b="1" dirty="0" err="1"/>
              <a:t>alokuar</a:t>
            </a:r>
            <a:r>
              <a:rPr lang="en-US" sz="3100" b="1" dirty="0"/>
              <a:t>a</a:t>
            </a:r>
            <a:r>
              <a:rPr lang="sq-AL" sz="3100" b="1" dirty="0"/>
              <a:t> thjesht mund të jetë humbje e resurseve.</a:t>
            </a:r>
          </a:p>
          <a:p>
            <a:pPr eaLnBrk="1" hangingPunct="1"/>
            <a:endParaRPr lang="en-US" altLang="en-US" sz="2400" b="1" dirty="0">
              <a:solidFill>
                <a:srgbClr val="66FF99"/>
              </a:solidFill>
              <a:effectLst/>
              <a:latin typeface="Cambria" panose="02040503050406030204" pitchFamily="18" charset="0"/>
              <a:ea typeface="Cambria" panose="02040503050406030204" pitchFamily="18" charset="0"/>
            </a:endParaRPr>
          </a:p>
          <a:p>
            <a:pPr eaLnBrk="1" hangingPunct="1"/>
            <a:endParaRPr lang="en-GB" altLang="en-US" sz="1800" b="1" dirty="0">
              <a:effectLst/>
              <a:latin typeface="Cambria" panose="02040503050406030204" pitchFamily="18" charset="0"/>
              <a:ea typeface="Cambria" panose="02040503050406030204" pitchFamily="18" charset="0"/>
            </a:endParaRPr>
          </a:p>
        </p:txBody>
      </p:sp>
      <p:sp>
        <p:nvSpPr>
          <p:cNvPr id="3" name="Slide Number Placeholder 2"/>
          <p:cNvSpPr>
            <a:spLocks noGrp="1"/>
          </p:cNvSpPr>
          <p:nvPr>
            <p:ph type="sldNum" sz="quarter" idx="12"/>
          </p:nvPr>
        </p:nvSpPr>
        <p:spPr/>
        <p:txBody>
          <a:bodyPr/>
          <a:lstStyle/>
          <a:p>
            <a:pPr>
              <a:defRPr/>
            </a:pPr>
            <a:fld id="{27D149EC-AD9C-499E-93F6-B952DDA697AE}" type="slidenum">
              <a:rPr lang="en-US" altLang="en-US" smtClean="0"/>
              <a:pPr>
                <a:defRPr/>
              </a:pPr>
              <a:t>6</a:t>
            </a:fld>
            <a:endParaRPr lang="en-US" altLang="en-US"/>
          </a:p>
        </p:txBody>
      </p:sp>
    </p:spTree>
  </p:cSld>
  <p:clrMapOvr>
    <a:masterClrMapping/>
  </p:clrMapOvr>
  <p:transition spd="slow">
    <p:zoom dir="in"/>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4A30F32-A134-4A61-90F5-1E7E7A043891}" type="slidenum">
              <a:rPr lang="en-US" altLang="en-US" smtClean="0"/>
              <a:pPr>
                <a:defRPr/>
              </a:pPr>
              <a:t>60</a:t>
            </a:fld>
            <a:endParaRPr lang="en-US" altLang="en-US"/>
          </a:p>
        </p:txBody>
      </p:sp>
      <p:sp>
        <p:nvSpPr>
          <p:cNvPr id="3" name="Rectangle 2"/>
          <p:cNvSpPr/>
          <p:nvPr/>
        </p:nvSpPr>
        <p:spPr>
          <a:xfrm>
            <a:off x="2330937" y="2967335"/>
            <a:ext cx="4482125" cy="1015663"/>
          </a:xfrm>
          <a:prstGeom prst="rect">
            <a:avLst/>
          </a:prstGeom>
          <a:noFill/>
        </p:spPr>
        <p:txBody>
          <a:bodyPr wrap="none" lIns="91440" tIns="45720" rIns="91440" bIns="45720">
            <a:spAutoFit/>
          </a:bodyPr>
          <a:lstStyle/>
          <a:p>
            <a:pPr algn="ctr"/>
            <a:r>
              <a:rPr lang="en-US" sz="6000" b="1" cap="none" spc="0" dirty="0" err="1">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Faleminderit</a:t>
            </a:r>
            <a:r>
              <a:rPr lang="en-US" sz="6000" b="1" cap="none" spc="0" dirty="0">
                <a:ln w="9525">
                  <a:solidFill>
                    <a:schemeClr val="bg1"/>
                  </a:solidFill>
                  <a:prstDash val="solid"/>
                </a:ln>
                <a:solidFill>
                  <a:schemeClr val="accent5"/>
                </a:solidFill>
                <a:effectLst>
                  <a:outerShdw blurRad="12700" dist="38100" dir="2700000" algn="tl" rotWithShape="0">
                    <a:schemeClr val="accent5">
                      <a:lumMod val="60000"/>
                      <a:lumOff val="40000"/>
                    </a:schemeClr>
                  </a:outerShdw>
                </a:effectLst>
              </a:rPr>
              <a:t>!</a:t>
            </a:r>
          </a:p>
        </p:txBody>
      </p:sp>
    </p:spTree>
    <p:extLst>
      <p:ext uri="{BB962C8B-B14F-4D97-AF65-F5344CB8AC3E}">
        <p14:creationId xmlns:p14="http://schemas.microsoft.com/office/powerpoint/2010/main" val="3922740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Rot="1" noChangeArrowheads="1"/>
          </p:cNvSpPr>
          <p:nvPr>
            <p:ph type="title"/>
          </p:nvPr>
        </p:nvSpPr>
        <p:spPr>
          <a:xfrm>
            <a:off x="347450" y="228600"/>
            <a:ext cx="8602720" cy="1319213"/>
          </a:xfrm>
        </p:spPr>
        <p:txBody>
          <a:bodyPr>
            <a:normAutofit/>
          </a:bodyPr>
          <a:lstStyle/>
          <a:p>
            <a:pPr algn="ctr" eaLnBrk="1" hangingPunct="1">
              <a:defRPr/>
            </a:pPr>
            <a:r>
              <a:rPr lang="en-US" sz="2800" b="1" dirty="0" err="1">
                <a:solidFill>
                  <a:schemeClr val="accent1">
                    <a:lumMod val="75000"/>
                  </a:schemeClr>
                </a:solidFill>
                <a:latin typeface="Cambria" panose="02040503050406030204" pitchFamily="18" charset="0"/>
                <a:ea typeface="Cambria" panose="02040503050406030204" pitchFamily="18" charset="0"/>
              </a:rPr>
              <a:t>Dosja</a:t>
            </a:r>
            <a:r>
              <a:rPr lang="en-US" sz="2800" b="1" dirty="0">
                <a:solidFill>
                  <a:schemeClr val="accent1">
                    <a:lumMod val="75000"/>
                  </a:schemeClr>
                </a:solidFill>
                <a:latin typeface="Cambria" panose="02040503050406030204" pitchFamily="18" charset="0"/>
                <a:ea typeface="Cambria" panose="02040503050406030204" pitchFamily="18" charset="0"/>
              </a:rPr>
              <a:t> e </a:t>
            </a:r>
            <a:r>
              <a:rPr lang="en-US" sz="2800" b="1" dirty="0" err="1">
                <a:solidFill>
                  <a:schemeClr val="accent1">
                    <a:lumMod val="75000"/>
                  </a:schemeClr>
                </a:solidFill>
                <a:latin typeface="Cambria" panose="02040503050406030204" pitchFamily="18" charset="0"/>
                <a:ea typeface="Cambria" panose="02040503050406030204" pitchFamily="18" charset="0"/>
              </a:rPr>
              <a:t>Tenderit</a:t>
            </a:r>
            <a:r>
              <a:rPr lang="en-US" sz="2800" b="1" dirty="0">
                <a:solidFill>
                  <a:schemeClr val="accent1">
                    <a:lumMod val="75000"/>
                  </a:schemeClr>
                </a:solidFill>
                <a:latin typeface="Cambria" panose="02040503050406030204" pitchFamily="18" charset="0"/>
                <a:ea typeface="Cambria" panose="02040503050406030204" pitchFamily="18" charset="0"/>
              </a:rPr>
              <a:t> </a:t>
            </a:r>
            <a:br>
              <a:rPr lang="en-US" sz="2800" b="1" dirty="0">
                <a:solidFill>
                  <a:schemeClr val="accent1">
                    <a:lumMod val="75000"/>
                  </a:schemeClr>
                </a:solidFill>
                <a:latin typeface="Cambria" panose="02040503050406030204" pitchFamily="18" charset="0"/>
                <a:ea typeface="Cambria" panose="02040503050406030204" pitchFamily="18" charset="0"/>
              </a:rPr>
            </a:br>
            <a:r>
              <a:rPr lang="en-US" sz="2800" b="1" dirty="0">
                <a:solidFill>
                  <a:schemeClr val="accent1">
                    <a:lumMod val="75000"/>
                  </a:schemeClr>
                </a:solidFill>
                <a:latin typeface="Cambria" panose="02040503050406030204" pitchFamily="18" charset="0"/>
                <a:ea typeface="Cambria" panose="02040503050406030204" pitchFamily="18" charset="0"/>
              </a:rPr>
              <a:t>(</a:t>
            </a:r>
            <a:r>
              <a:rPr lang="en-US" sz="2800" b="1" dirty="0" err="1">
                <a:solidFill>
                  <a:schemeClr val="accent1">
                    <a:lumMod val="75000"/>
                  </a:schemeClr>
                </a:solidFill>
                <a:latin typeface="Cambria" panose="02040503050406030204" pitchFamily="18" charset="0"/>
                <a:ea typeface="Cambria" panose="02040503050406030204" pitchFamily="18" charset="0"/>
              </a:rPr>
              <a:t>neni</a:t>
            </a:r>
            <a:r>
              <a:rPr lang="en-US" sz="2800" b="1" dirty="0">
                <a:solidFill>
                  <a:schemeClr val="accent1">
                    <a:lumMod val="75000"/>
                  </a:schemeClr>
                </a:solidFill>
                <a:latin typeface="Cambria" panose="02040503050406030204" pitchFamily="18" charset="0"/>
                <a:ea typeface="Cambria" panose="02040503050406030204" pitchFamily="18" charset="0"/>
              </a:rPr>
              <a:t> 17)</a:t>
            </a:r>
          </a:p>
        </p:txBody>
      </p:sp>
      <p:sp>
        <p:nvSpPr>
          <p:cNvPr id="173059" name="Rectangle 3"/>
          <p:cNvSpPr>
            <a:spLocks noGrp="1" noRot="1" noChangeArrowheads="1"/>
          </p:cNvSpPr>
          <p:nvPr>
            <p:ph idx="1"/>
          </p:nvPr>
        </p:nvSpPr>
        <p:spPr>
          <a:xfrm>
            <a:off x="539475" y="1825625"/>
            <a:ext cx="7975875" cy="4351338"/>
          </a:xfrm>
          <a:noFill/>
          <a:ln>
            <a:noFill/>
          </a:ln>
        </p:spPr>
        <p:style>
          <a:lnRef idx="0">
            <a:scrgbClr r="0" g="0" b="0"/>
          </a:lnRef>
          <a:fillRef idx="0">
            <a:scrgbClr r="0" g="0" b="0"/>
          </a:fillRef>
          <a:effectRef idx="0">
            <a:scrgbClr r="0" g="0" b="0"/>
          </a:effectRef>
          <a:fontRef idx="minor">
            <a:schemeClr val="dk1"/>
          </a:fontRef>
        </p:style>
        <p:txBody>
          <a:bodyPr>
            <a:normAutofit fontScale="85000" lnSpcReduction="20000"/>
          </a:bodyPr>
          <a:lstStyle/>
          <a:p>
            <a:pPr marL="0" indent="0" algn="ctr" eaLnBrk="1" hangingPunct="1">
              <a:buNone/>
              <a:defRPr/>
            </a:pPr>
            <a:r>
              <a:rPr lang="en-US" sz="2800" b="1" dirty="0" err="1">
                <a:solidFill>
                  <a:schemeClr val="tx1"/>
                </a:solidFill>
                <a:latin typeface="Cambria" panose="02040503050406030204" pitchFamily="18" charset="0"/>
                <a:ea typeface="Cambria" panose="02040503050406030204" pitchFamily="18" charset="0"/>
              </a:rPr>
              <a:t>Kontratë</a:t>
            </a:r>
            <a:r>
              <a:rPr lang="en-US" sz="2800" b="1" dirty="0">
                <a:solidFill>
                  <a:schemeClr val="tx1"/>
                </a:solidFill>
                <a:latin typeface="Cambria" panose="02040503050406030204" pitchFamily="18" charset="0"/>
                <a:ea typeface="Cambria" panose="02040503050406030204" pitchFamily="18" charset="0"/>
              </a:rPr>
              <a:t> </a:t>
            </a:r>
            <a:r>
              <a:rPr lang="en-US" sz="2800" b="1" dirty="0" err="1">
                <a:solidFill>
                  <a:schemeClr val="tx1"/>
                </a:solidFill>
                <a:latin typeface="Cambria" panose="02040503050406030204" pitchFamily="18" charset="0"/>
                <a:ea typeface="Cambria" panose="02040503050406030204" pitchFamily="18" charset="0"/>
              </a:rPr>
              <a:t>publike</a:t>
            </a:r>
            <a:r>
              <a:rPr lang="en-US" sz="2800" b="1" dirty="0">
                <a:solidFill>
                  <a:schemeClr val="tx1"/>
                </a:solidFill>
                <a:latin typeface="Cambria" panose="02040503050406030204" pitchFamily="18" charset="0"/>
                <a:ea typeface="Cambria" panose="02040503050406030204" pitchFamily="18" charset="0"/>
              </a:rPr>
              <a:t> </a:t>
            </a:r>
            <a:r>
              <a:rPr lang="en-US" sz="2800" b="1" dirty="0" err="1">
                <a:solidFill>
                  <a:schemeClr val="tx1"/>
                </a:solidFill>
                <a:latin typeface="Cambria" panose="02040503050406030204" pitchFamily="18" charset="0"/>
                <a:ea typeface="Cambria" panose="02040503050406030204" pitchFamily="18" charset="0"/>
              </a:rPr>
              <a:t>kornizë</a:t>
            </a:r>
            <a:r>
              <a:rPr lang="en-US" sz="2800" b="1" dirty="0">
                <a:solidFill>
                  <a:schemeClr val="tx1"/>
                </a:solidFill>
                <a:latin typeface="Cambria" panose="02040503050406030204" pitchFamily="18" charset="0"/>
                <a:ea typeface="Cambria" panose="02040503050406030204" pitchFamily="18" charset="0"/>
              </a:rPr>
              <a:t> me </a:t>
            </a:r>
            <a:r>
              <a:rPr lang="en-US" sz="2800" b="1" dirty="0" err="1">
                <a:solidFill>
                  <a:schemeClr val="tx1"/>
                </a:solidFill>
                <a:latin typeface="Cambria" panose="02040503050406030204" pitchFamily="18" charset="0"/>
                <a:ea typeface="Cambria" panose="02040503050406030204" pitchFamily="18" charset="0"/>
              </a:rPr>
              <a:t>çmime</a:t>
            </a:r>
            <a:r>
              <a:rPr lang="en-US" sz="2800" b="1" dirty="0">
                <a:solidFill>
                  <a:schemeClr val="tx1"/>
                </a:solidFill>
                <a:latin typeface="Cambria" panose="02040503050406030204" pitchFamily="18" charset="0"/>
                <a:ea typeface="Cambria" panose="02040503050406030204" pitchFamily="18" charset="0"/>
              </a:rPr>
              <a:t> </a:t>
            </a:r>
            <a:r>
              <a:rPr lang="en-US" sz="2800" b="1" dirty="0" err="1">
                <a:solidFill>
                  <a:schemeClr val="tx1"/>
                </a:solidFill>
                <a:latin typeface="Cambria" panose="02040503050406030204" pitchFamily="18" charset="0"/>
                <a:ea typeface="Cambria" panose="02040503050406030204" pitchFamily="18" charset="0"/>
              </a:rPr>
              <a:t>njësi</a:t>
            </a:r>
            <a:endParaRPr lang="en-US" sz="2800" b="1" dirty="0">
              <a:solidFill>
                <a:schemeClr val="tx1"/>
              </a:solidFill>
              <a:latin typeface="Cambria" panose="02040503050406030204" pitchFamily="18" charset="0"/>
              <a:ea typeface="Cambria" panose="02040503050406030204" pitchFamily="18" charset="0"/>
            </a:endParaRPr>
          </a:p>
          <a:p>
            <a:pPr marL="0" indent="0" algn="ctr" eaLnBrk="1" hangingPunct="1">
              <a:buNone/>
              <a:defRPr/>
            </a:pPr>
            <a:endParaRPr lang="en-US" sz="2800" b="1" dirty="0">
              <a:solidFill>
                <a:schemeClr val="tx1"/>
              </a:solidFill>
              <a:latin typeface="Cambria" panose="02040503050406030204" pitchFamily="18" charset="0"/>
              <a:ea typeface="Cambria" panose="02040503050406030204" pitchFamily="18" charset="0"/>
            </a:endParaRPr>
          </a:p>
          <a:p>
            <a:pPr eaLnBrk="1" hangingPunct="1">
              <a:buFont typeface="Wingdings" panose="05000000000000000000" pitchFamily="2" charset="2"/>
              <a:buChar char="Ø"/>
              <a:defRPr/>
            </a:pPr>
            <a:r>
              <a:rPr lang="en-US" sz="2800" dirty="0">
                <a:solidFill>
                  <a:schemeClr val="tx1"/>
                </a:solidFill>
                <a:latin typeface="Cambria" panose="02040503050406030204" pitchFamily="18" charset="0"/>
                <a:ea typeface="Cambria" panose="02040503050406030204" pitchFamily="18" charset="0"/>
              </a:rPr>
              <a:t>Kur </a:t>
            </a:r>
            <a:r>
              <a:rPr lang="en-US" sz="2800" dirty="0" err="1">
                <a:solidFill>
                  <a:schemeClr val="tx1"/>
                </a:solidFill>
                <a:latin typeface="Cambria" panose="02040503050406030204" pitchFamily="18" charset="0"/>
                <a:ea typeface="Cambria" panose="02040503050406030204" pitchFamily="18" charset="0"/>
              </a:rPr>
              <a:t>nuk</a:t>
            </a:r>
            <a:r>
              <a:rPr lang="en-US" sz="2800" dirty="0">
                <a:solidFill>
                  <a:schemeClr val="tx1"/>
                </a:solidFill>
                <a:latin typeface="Cambria" panose="02040503050406030204" pitchFamily="18" charset="0"/>
                <a:ea typeface="Cambria" panose="02040503050406030204" pitchFamily="18" charset="0"/>
              </a:rPr>
              <a:t> </a:t>
            </a:r>
            <a:r>
              <a:rPr lang="en-US" sz="2800" dirty="0" err="1">
                <a:solidFill>
                  <a:schemeClr val="tx1"/>
                </a:solidFill>
                <a:latin typeface="Cambria" panose="02040503050406030204" pitchFamily="18" charset="0"/>
                <a:ea typeface="Cambria" panose="02040503050406030204" pitchFamily="18" charset="0"/>
              </a:rPr>
              <a:t>dihet</a:t>
            </a:r>
            <a:r>
              <a:rPr lang="en-US" sz="2800" dirty="0">
                <a:solidFill>
                  <a:schemeClr val="tx1"/>
                </a:solidFill>
                <a:latin typeface="Cambria" panose="02040503050406030204" pitchFamily="18" charset="0"/>
                <a:ea typeface="Cambria" panose="02040503050406030204" pitchFamily="18" charset="0"/>
              </a:rPr>
              <a:t> as </a:t>
            </a:r>
            <a:r>
              <a:rPr lang="en-US" sz="2800" dirty="0" err="1">
                <a:solidFill>
                  <a:schemeClr val="tx1"/>
                </a:solidFill>
                <a:latin typeface="Cambria" panose="02040503050406030204" pitchFamily="18" charset="0"/>
                <a:ea typeface="Cambria" panose="02040503050406030204" pitchFamily="18" charset="0"/>
              </a:rPr>
              <a:t>sasia</a:t>
            </a:r>
            <a:r>
              <a:rPr lang="en-US" sz="2800" dirty="0">
                <a:solidFill>
                  <a:schemeClr val="tx1"/>
                </a:solidFill>
                <a:latin typeface="Cambria" panose="02040503050406030204" pitchFamily="18" charset="0"/>
                <a:ea typeface="Cambria" panose="02040503050406030204" pitchFamily="18" charset="0"/>
              </a:rPr>
              <a:t> indicative:</a:t>
            </a:r>
          </a:p>
          <a:p>
            <a:pPr marL="0" indent="0" eaLnBrk="1" hangingPunct="1">
              <a:buNone/>
              <a:defRPr/>
            </a:pPr>
            <a:endParaRPr lang="en-US" sz="2800" dirty="0">
              <a:solidFill>
                <a:schemeClr val="tx1"/>
              </a:solidFill>
              <a:latin typeface="Cambria" panose="02040503050406030204" pitchFamily="18" charset="0"/>
              <a:ea typeface="Cambria" panose="02040503050406030204" pitchFamily="18" charset="0"/>
            </a:endParaRPr>
          </a:p>
          <a:p>
            <a:pPr algn="just">
              <a:buFont typeface="Wingdings" panose="05000000000000000000" pitchFamily="2" charset="2"/>
              <a:buChar char="Ø"/>
              <a:defRPr/>
            </a:pPr>
            <a:r>
              <a:rPr lang="sq-AL" sz="2800" dirty="0"/>
              <a:t>AK duhet të përcaktoj peshat në bazë të rëndësisë së secilës </a:t>
            </a:r>
            <a:r>
              <a:rPr lang="sq-AL" sz="2800" b="1" dirty="0">
                <a:solidFill>
                  <a:srgbClr val="FF0000"/>
                </a:solidFill>
              </a:rPr>
              <a:t>“kategori të shërbimeve</a:t>
            </a:r>
            <a:r>
              <a:rPr lang="en-US" sz="2800" b="1" dirty="0">
                <a:solidFill>
                  <a:srgbClr val="FF0000"/>
                </a:solidFill>
              </a:rPr>
              <a:t>/</a:t>
            </a:r>
            <a:r>
              <a:rPr lang="en-US" sz="2800" b="1" dirty="0" err="1">
                <a:solidFill>
                  <a:srgbClr val="FF0000"/>
                </a:solidFill>
              </a:rPr>
              <a:t>artikujve</a:t>
            </a:r>
            <a:r>
              <a:rPr lang="sq-AL" sz="2800" b="1" dirty="0">
                <a:solidFill>
                  <a:srgbClr val="FF0000"/>
                </a:solidFill>
              </a:rPr>
              <a:t>”</a:t>
            </a:r>
            <a:r>
              <a:rPr lang="en-US" sz="2800" b="1" dirty="0">
                <a:solidFill>
                  <a:srgbClr val="FF0000"/>
                </a:solidFill>
              </a:rPr>
              <a:t>.</a:t>
            </a:r>
          </a:p>
          <a:p>
            <a:pPr marL="0" indent="0">
              <a:buNone/>
              <a:defRPr/>
            </a:pPr>
            <a:endParaRPr lang="en-US" sz="2800" b="1" dirty="0"/>
          </a:p>
          <a:p>
            <a:pPr algn="just">
              <a:buFont typeface="Wingdings" panose="05000000000000000000" pitchFamily="2" charset="2"/>
              <a:buChar char="Ø"/>
              <a:defRPr/>
            </a:pPr>
            <a:r>
              <a:rPr lang="en-US" sz="2800" b="1" dirty="0" err="1"/>
              <a:t>vlera</a:t>
            </a:r>
            <a:r>
              <a:rPr lang="en-US" sz="2800" b="1" dirty="0"/>
              <a:t> e </a:t>
            </a:r>
            <a:r>
              <a:rPr lang="en-US" sz="2800" b="1" dirty="0" err="1"/>
              <a:t>realizuar</a:t>
            </a:r>
            <a:r>
              <a:rPr lang="en-US" sz="2800" b="1" dirty="0"/>
              <a:t> (</a:t>
            </a:r>
            <a:r>
              <a:rPr lang="en-US" sz="2800" b="1" dirty="0" err="1"/>
              <a:t>shpenzuar</a:t>
            </a:r>
            <a:r>
              <a:rPr lang="en-US" sz="2800" b="1" dirty="0"/>
              <a:t>) </a:t>
            </a:r>
            <a:r>
              <a:rPr lang="en-US" sz="2800" b="1" dirty="0" err="1"/>
              <a:t>nuk</a:t>
            </a:r>
            <a:r>
              <a:rPr lang="en-US" sz="2800" b="1" dirty="0"/>
              <a:t> </a:t>
            </a:r>
            <a:r>
              <a:rPr lang="en-US" sz="2800" b="1" dirty="0" err="1"/>
              <a:t>mund</a:t>
            </a:r>
            <a:r>
              <a:rPr lang="en-US" sz="2800" b="1" dirty="0"/>
              <a:t> </a:t>
            </a:r>
            <a:r>
              <a:rPr lang="en-US" sz="2800" b="1" dirty="0" err="1"/>
              <a:t>të</a:t>
            </a:r>
            <a:r>
              <a:rPr lang="en-US" sz="2800" b="1" dirty="0"/>
              <a:t> </a:t>
            </a:r>
            <a:r>
              <a:rPr lang="en-US" sz="2800" b="1" dirty="0" err="1"/>
              <a:t>ndryshojë</a:t>
            </a:r>
            <a:r>
              <a:rPr lang="en-US" sz="2800" b="1" dirty="0"/>
              <a:t> </a:t>
            </a:r>
            <a:r>
              <a:rPr lang="en-US" sz="2800" b="1" dirty="0" err="1"/>
              <a:t>në</a:t>
            </a:r>
            <a:r>
              <a:rPr lang="en-US" sz="2800" b="1" dirty="0"/>
              <a:t> </a:t>
            </a:r>
            <a:r>
              <a:rPr lang="en-US" sz="2800" b="1" dirty="0" err="1"/>
              <a:t>raport</a:t>
            </a:r>
            <a:r>
              <a:rPr lang="en-US" sz="2800" b="1" dirty="0"/>
              <a:t> me </a:t>
            </a:r>
            <a:r>
              <a:rPr lang="en-US" sz="2800" b="1" dirty="0" err="1"/>
              <a:t>peshën</a:t>
            </a:r>
            <a:r>
              <a:rPr lang="en-US" sz="2800" b="1" dirty="0"/>
              <a:t> e </a:t>
            </a:r>
            <a:r>
              <a:rPr lang="en-US" sz="2800" b="1" dirty="0" err="1"/>
              <a:t>dhënë</a:t>
            </a:r>
            <a:r>
              <a:rPr lang="en-US" sz="2800" b="1" dirty="0"/>
              <a:t> </a:t>
            </a:r>
            <a:r>
              <a:rPr lang="en-US" sz="2800" b="1" dirty="0" err="1"/>
              <a:t>fillimisht</a:t>
            </a:r>
            <a:r>
              <a:rPr lang="en-US" sz="2800" b="1" dirty="0"/>
              <a:t> </a:t>
            </a:r>
            <a:r>
              <a:rPr lang="en-US" sz="2800" b="1" dirty="0" err="1"/>
              <a:t>në</a:t>
            </a:r>
            <a:r>
              <a:rPr lang="en-US" sz="2800" b="1" dirty="0"/>
              <a:t> </a:t>
            </a:r>
            <a:r>
              <a:rPr lang="en-US" sz="2800" b="1" dirty="0" err="1"/>
              <a:t>dosjen</a:t>
            </a:r>
            <a:r>
              <a:rPr lang="en-US" sz="2800" b="1" dirty="0"/>
              <a:t> e </a:t>
            </a:r>
            <a:r>
              <a:rPr lang="en-US" sz="2800" b="1" dirty="0" err="1"/>
              <a:t>tenderit</a:t>
            </a:r>
            <a:r>
              <a:rPr lang="en-US" sz="2800" b="1" dirty="0"/>
              <a:t> </a:t>
            </a:r>
            <a:r>
              <a:rPr lang="en-US" sz="2800" b="1" dirty="0" err="1"/>
              <a:t>për</a:t>
            </a:r>
            <a:r>
              <a:rPr lang="en-US" sz="2800" b="1" dirty="0"/>
              <a:t> </a:t>
            </a:r>
            <a:r>
              <a:rPr lang="en-US" sz="2800" b="1" dirty="0" err="1"/>
              <a:t>secilën</a:t>
            </a:r>
            <a:r>
              <a:rPr lang="en-US" sz="2800" b="1" dirty="0"/>
              <a:t> </a:t>
            </a:r>
            <a:r>
              <a:rPr lang="en-US" sz="2800" b="1" dirty="0" err="1">
                <a:solidFill>
                  <a:srgbClr val="FF0000"/>
                </a:solidFill>
              </a:rPr>
              <a:t>kategori</a:t>
            </a:r>
            <a:r>
              <a:rPr lang="en-US" sz="2800" b="1" dirty="0">
                <a:solidFill>
                  <a:srgbClr val="FF0000"/>
                </a:solidFill>
              </a:rPr>
              <a:t> </a:t>
            </a:r>
            <a:r>
              <a:rPr lang="en-US" sz="2800" b="1" dirty="0" err="1">
                <a:solidFill>
                  <a:srgbClr val="FF0000"/>
                </a:solidFill>
              </a:rPr>
              <a:t>të</a:t>
            </a:r>
            <a:r>
              <a:rPr lang="en-US" sz="2800" b="1" dirty="0">
                <a:solidFill>
                  <a:srgbClr val="FF0000"/>
                </a:solidFill>
              </a:rPr>
              <a:t> </a:t>
            </a:r>
            <a:r>
              <a:rPr lang="en-US" sz="2800" b="1" dirty="0" err="1">
                <a:solidFill>
                  <a:srgbClr val="FF0000"/>
                </a:solidFill>
              </a:rPr>
              <a:t>shërbimeve</a:t>
            </a:r>
            <a:r>
              <a:rPr lang="en-US" sz="2800" b="1" dirty="0">
                <a:solidFill>
                  <a:srgbClr val="FF0000"/>
                </a:solidFill>
              </a:rPr>
              <a:t>/</a:t>
            </a:r>
            <a:r>
              <a:rPr lang="en-US" sz="2800" b="1" dirty="0" err="1">
                <a:solidFill>
                  <a:srgbClr val="FF0000"/>
                </a:solidFill>
              </a:rPr>
              <a:t>artikujve</a:t>
            </a:r>
            <a:r>
              <a:rPr lang="en-US" sz="2800" b="1" dirty="0">
                <a:solidFill>
                  <a:srgbClr val="FF0000"/>
                </a:solidFill>
              </a:rPr>
              <a:t>. </a:t>
            </a:r>
          </a:p>
          <a:p>
            <a:pPr marL="0" indent="0">
              <a:buNone/>
              <a:defRPr/>
            </a:pPr>
            <a:endParaRPr lang="en-US" sz="2800" dirty="0"/>
          </a:p>
          <a:p>
            <a:pPr>
              <a:buFont typeface="Wingdings" panose="05000000000000000000" pitchFamily="2" charset="2"/>
              <a:buChar char="Ø"/>
              <a:defRPr/>
            </a:pPr>
            <a:r>
              <a:rPr lang="en-US" sz="2800" b="1" dirty="0" err="1">
                <a:solidFill>
                  <a:srgbClr val="FF0000"/>
                </a:solidFill>
                <a:latin typeface="Cambria" panose="02040503050406030204" pitchFamily="18" charset="0"/>
                <a:ea typeface="Cambria" panose="02040503050406030204" pitchFamily="18" charset="0"/>
              </a:rPr>
              <a:t>Furnizime</a:t>
            </a:r>
            <a:r>
              <a:rPr lang="en-US" sz="2800" b="1" dirty="0">
                <a:solidFill>
                  <a:srgbClr val="FF0000"/>
                </a:solidFill>
                <a:latin typeface="Cambria" panose="02040503050406030204" pitchFamily="18" charset="0"/>
                <a:ea typeface="Cambria" panose="02040503050406030204" pitchFamily="18" charset="0"/>
              </a:rPr>
              <a:t> </a:t>
            </a:r>
            <a:r>
              <a:rPr lang="en-US" sz="2800" dirty="0" err="1">
                <a:solidFill>
                  <a:schemeClr val="tx1"/>
                </a:solidFill>
                <a:latin typeface="Cambria" panose="02040503050406030204" pitchFamily="18" charset="0"/>
                <a:ea typeface="Cambria" panose="02040503050406030204" pitchFamily="18" charset="0"/>
              </a:rPr>
              <a:t>dhe</a:t>
            </a:r>
            <a:r>
              <a:rPr lang="en-US" sz="2800" b="1" dirty="0">
                <a:solidFill>
                  <a:srgbClr val="FF0000"/>
                </a:solidFill>
                <a:latin typeface="Cambria" panose="02040503050406030204" pitchFamily="18" charset="0"/>
                <a:ea typeface="Cambria" panose="02040503050406030204" pitchFamily="18" charset="0"/>
              </a:rPr>
              <a:t> </a:t>
            </a:r>
            <a:r>
              <a:rPr lang="en-US" sz="2800" b="1" dirty="0" err="1">
                <a:solidFill>
                  <a:srgbClr val="FF0000"/>
                </a:solidFill>
                <a:latin typeface="Cambria" panose="02040503050406030204" pitchFamily="18" charset="0"/>
                <a:ea typeface="Cambria" panose="02040503050406030204" pitchFamily="18" charset="0"/>
              </a:rPr>
              <a:t>shërbime</a:t>
            </a:r>
            <a:r>
              <a:rPr lang="en-US" sz="2800" b="1" dirty="0">
                <a:solidFill>
                  <a:srgbClr val="FF0000"/>
                </a:solidFill>
                <a:latin typeface="Cambria" panose="02040503050406030204" pitchFamily="18" charset="0"/>
                <a:ea typeface="Cambria" panose="02040503050406030204" pitchFamily="18" charset="0"/>
              </a:rPr>
              <a:t> </a:t>
            </a:r>
            <a:r>
              <a:rPr lang="en-US" sz="2800" dirty="0">
                <a:solidFill>
                  <a:schemeClr val="tx1"/>
                </a:solidFill>
                <a:latin typeface="Cambria" panose="02040503050406030204" pitchFamily="18" charset="0"/>
                <a:ea typeface="Cambria" panose="02040503050406030204" pitchFamily="18" charset="0"/>
              </a:rPr>
              <a:t>(</a:t>
            </a:r>
            <a:r>
              <a:rPr lang="en-US" sz="2800" dirty="0" err="1">
                <a:solidFill>
                  <a:schemeClr val="tx1"/>
                </a:solidFill>
                <a:latin typeface="Cambria" panose="02040503050406030204" pitchFamily="18" charset="0"/>
                <a:ea typeface="Cambria" panose="02040503050406030204" pitchFamily="18" charset="0"/>
              </a:rPr>
              <a:t>mirëmbajtje</a:t>
            </a:r>
            <a:r>
              <a:rPr lang="en-US" sz="2800" dirty="0">
                <a:solidFill>
                  <a:schemeClr val="tx1"/>
                </a:solidFill>
                <a:latin typeface="Cambria" panose="02040503050406030204" pitchFamily="18" charset="0"/>
                <a:ea typeface="Cambria" panose="02040503050406030204" pitchFamily="18" charset="0"/>
              </a:rPr>
              <a:t> </a:t>
            </a:r>
            <a:r>
              <a:rPr lang="en-US" sz="2800" dirty="0" err="1">
                <a:solidFill>
                  <a:schemeClr val="tx1"/>
                </a:solidFill>
                <a:latin typeface="Cambria" panose="02040503050406030204" pitchFamily="18" charset="0"/>
                <a:ea typeface="Cambria" panose="02040503050406030204" pitchFamily="18" charset="0"/>
              </a:rPr>
              <a:t>të</a:t>
            </a:r>
            <a:r>
              <a:rPr lang="en-US" sz="2800" dirty="0">
                <a:solidFill>
                  <a:schemeClr val="tx1"/>
                </a:solidFill>
                <a:latin typeface="Cambria" panose="02040503050406030204" pitchFamily="18" charset="0"/>
                <a:ea typeface="Cambria" panose="02040503050406030204" pitchFamily="18" charset="0"/>
              </a:rPr>
              <a:t> </a:t>
            </a:r>
            <a:r>
              <a:rPr lang="en-US" sz="2800" dirty="0" err="1">
                <a:solidFill>
                  <a:schemeClr val="tx1"/>
                </a:solidFill>
                <a:latin typeface="Cambria" panose="02040503050406030204" pitchFamily="18" charset="0"/>
                <a:ea typeface="Cambria" panose="02040503050406030204" pitchFamily="18" charset="0"/>
              </a:rPr>
              <a:t>veturave</a:t>
            </a:r>
            <a:r>
              <a:rPr lang="en-US" sz="2800" dirty="0">
                <a:solidFill>
                  <a:schemeClr val="tx1"/>
                </a:solidFill>
                <a:latin typeface="Cambria" panose="02040503050406030204" pitchFamily="18" charset="0"/>
                <a:ea typeface="Cambria" panose="02040503050406030204" pitchFamily="18" charset="0"/>
              </a:rPr>
              <a:t>, </a:t>
            </a:r>
            <a:r>
              <a:rPr lang="en-US" sz="2800" dirty="0" err="1">
                <a:solidFill>
                  <a:schemeClr val="tx1"/>
                </a:solidFill>
                <a:latin typeface="Cambria" panose="02040503050406030204" pitchFamily="18" charset="0"/>
                <a:ea typeface="Cambria" panose="02040503050406030204" pitchFamily="18" charset="0"/>
              </a:rPr>
              <a:t>gjeneratorëve</a:t>
            </a:r>
            <a:r>
              <a:rPr lang="en-US" sz="2800" dirty="0">
                <a:solidFill>
                  <a:schemeClr val="tx1"/>
                </a:solidFill>
                <a:latin typeface="Cambria" panose="02040503050406030204" pitchFamily="18" charset="0"/>
                <a:ea typeface="Cambria" panose="02040503050406030204" pitchFamily="18" charset="0"/>
              </a:rPr>
              <a:t>)</a:t>
            </a:r>
          </a:p>
        </p:txBody>
      </p:sp>
      <p:sp>
        <p:nvSpPr>
          <p:cNvPr id="2" name="Slide Number Placeholder 1"/>
          <p:cNvSpPr>
            <a:spLocks noGrp="1"/>
          </p:cNvSpPr>
          <p:nvPr>
            <p:ph type="sldNum" sz="quarter" idx="12"/>
          </p:nvPr>
        </p:nvSpPr>
        <p:spPr/>
        <p:txBody>
          <a:bodyPr/>
          <a:lstStyle/>
          <a:p>
            <a:pPr>
              <a:defRPr/>
            </a:pPr>
            <a:fld id="{27D149EC-AD9C-499E-93F6-B952DDA697AE}" type="slidenum">
              <a:rPr lang="en-US" altLang="en-US" smtClean="0"/>
              <a:pPr>
                <a:defRPr/>
              </a:pPr>
              <a:t>7</a:t>
            </a:fld>
            <a:endParaRPr lang="en-US"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10221"/>
            <a:ext cx="7772400" cy="921719"/>
          </a:xfrm>
        </p:spPr>
        <p:txBody>
          <a:bodyPr>
            <a:noAutofit/>
          </a:bodyPr>
          <a:lstStyle/>
          <a:p>
            <a:pPr>
              <a:defRPr/>
            </a:pPr>
            <a:r>
              <a:rPr lang="en-US" sz="2800" b="1" dirty="0" err="1">
                <a:solidFill>
                  <a:schemeClr val="accent1">
                    <a:lumMod val="75000"/>
                  </a:schemeClr>
                </a:solidFill>
                <a:latin typeface="Cambria" panose="02040503050406030204" pitchFamily="18" charset="0"/>
                <a:ea typeface="Cambria" panose="02040503050406030204" pitchFamily="18" charset="0"/>
              </a:rPr>
              <a:t>Specifikimet</a:t>
            </a:r>
            <a:r>
              <a:rPr lang="en-US" sz="2800" b="1" dirty="0">
                <a:solidFill>
                  <a:schemeClr val="accent1">
                    <a:lumMod val="75000"/>
                  </a:schemeClr>
                </a:solidFill>
                <a:latin typeface="Cambria" panose="02040503050406030204" pitchFamily="18" charset="0"/>
                <a:ea typeface="Cambria" panose="02040503050406030204" pitchFamily="18" charset="0"/>
              </a:rPr>
              <a:t> </a:t>
            </a:r>
            <a:r>
              <a:rPr lang="en-US" sz="2800" b="1" dirty="0" err="1">
                <a:solidFill>
                  <a:schemeClr val="accent1">
                    <a:lumMod val="75000"/>
                  </a:schemeClr>
                </a:solidFill>
                <a:latin typeface="Cambria" panose="02040503050406030204" pitchFamily="18" charset="0"/>
                <a:ea typeface="Cambria" panose="02040503050406030204" pitchFamily="18" charset="0"/>
              </a:rPr>
              <a:t>teknike</a:t>
            </a:r>
            <a:r>
              <a:rPr lang="en-US" sz="2800" b="1" dirty="0">
                <a:solidFill>
                  <a:schemeClr val="accent1">
                    <a:lumMod val="75000"/>
                  </a:schemeClr>
                </a:solidFill>
                <a:latin typeface="Cambria" panose="02040503050406030204" pitchFamily="18" charset="0"/>
                <a:ea typeface="Cambria" panose="02040503050406030204" pitchFamily="18" charset="0"/>
              </a:rPr>
              <a:t> </a:t>
            </a:r>
            <a:br>
              <a:rPr lang="en-US" sz="2800" b="1" dirty="0">
                <a:solidFill>
                  <a:schemeClr val="accent1">
                    <a:lumMod val="75000"/>
                  </a:schemeClr>
                </a:solidFill>
                <a:latin typeface="Cambria" panose="02040503050406030204" pitchFamily="18" charset="0"/>
                <a:ea typeface="Cambria" panose="02040503050406030204" pitchFamily="18" charset="0"/>
              </a:rPr>
            </a:br>
            <a:r>
              <a:rPr lang="en-US" sz="2800" b="1" dirty="0">
                <a:solidFill>
                  <a:schemeClr val="accent1">
                    <a:lumMod val="75000"/>
                  </a:schemeClr>
                </a:solidFill>
                <a:latin typeface="Cambria" panose="02040503050406030204" pitchFamily="18" charset="0"/>
                <a:ea typeface="Cambria" panose="02040503050406030204" pitchFamily="18" charset="0"/>
              </a:rPr>
              <a:t>(</a:t>
            </a:r>
            <a:r>
              <a:rPr lang="en-US" sz="2800" b="1" dirty="0" err="1">
                <a:solidFill>
                  <a:schemeClr val="accent1">
                    <a:lumMod val="75000"/>
                  </a:schemeClr>
                </a:solidFill>
                <a:latin typeface="Cambria" panose="02040503050406030204" pitchFamily="18" charset="0"/>
                <a:ea typeface="Cambria" panose="02040503050406030204" pitchFamily="18" charset="0"/>
              </a:rPr>
              <a:t>neni</a:t>
            </a:r>
            <a:r>
              <a:rPr lang="en-US" sz="2800" b="1" dirty="0">
                <a:solidFill>
                  <a:schemeClr val="accent1">
                    <a:lumMod val="75000"/>
                  </a:schemeClr>
                </a:solidFill>
                <a:latin typeface="Cambria" panose="02040503050406030204" pitchFamily="18" charset="0"/>
                <a:ea typeface="Cambria" panose="02040503050406030204" pitchFamily="18" charset="0"/>
              </a:rPr>
              <a:t> 19)</a:t>
            </a:r>
            <a:endParaRPr lang="en-US" sz="2800" dirty="0">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539475" y="1431940"/>
            <a:ext cx="8257075" cy="5223081"/>
          </a:xfrm>
        </p:spPr>
        <p:txBody>
          <a:bodyPr>
            <a:normAutofit fontScale="25000" lnSpcReduction="20000"/>
          </a:bodyPr>
          <a:lstStyle/>
          <a:p>
            <a:pPr>
              <a:defRPr/>
            </a:pPr>
            <a:endParaRPr lang="en-US" sz="4900" b="1" dirty="0">
              <a:ea typeface="Cambria" panose="02040503050406030204" pitchFamily="18" charset="0"/>
            </a:endParaRPr>
          </a:p>
          <a:p>
            <a:pPr>
              <a:defRPr/>
            </a:pPr>
            <a:r>
              <a:rPr lang="en-US" sz="9600" b="1" dirty="0" err="1">
                <a:ea typeface="Cambria" panose="02040503050406030204" pitchFamily="18" charset="0"/>
              </a:rPr>
              <a:t>Për</a:t>
            </a:r>
            <a:r>
              <a:rPr lang="en-US" sz="9600" b="1" dirty="0">
                <a:ea typeface="Cambria" panose="02040503050406030204" pitchFamily="18" charset="0"/>
              </a:rPr>
              <a:t> </a:t>
            </a:r>
            <a:r>
              <a:rPr lang="en-US" sz="9600" b="1" dirty="0" err="1">
                <a:ea typeface="Cambria" panose="02040503050406030204" pitchFamily="18" charset="0"/>
              </a:rPr>
              <a:t>furnizime</a:t>
            </a:r>
            <a:r>
              <a:rPr lang="en-US" sz="9600" b="1" dirty="0">
                <a:ea typeface="Cambria" panose="02040503050406030204" pitchFamily="18" charset="0"/>
              </a:rPr>
              <a:t>, </a:t>
            </a:r>
            <a:r>
              <a:rPr lang="en-US" sz="9600" b="1" dirty="0" err="1">
                <a:ea typeface="Cambria" panose="02040503050406030204" pitchFamily="18" charset="0"/>
              </a:rPr>
              <a:t>shërbime</a:t>
            </a:r>
            <a:r>
              <a:rPr lang="en-US" sz="9600" b="1" dirty="0">
                <a:ea typeface="Cambria" panose="02040503050406030204" pitchFamily="18" charset="0"/>
              </a:rPr>
              <a:t> </a:t>
            </a:r>
            <a:r>
              <a:rPr lang="en-US" sz="9600" b="1" dirty="0" err="1">
                <a:ea typeface="Cambria" panose="02040503050406030204" pitchFamily="18" charset="0"/>
              </a:rPr>
              <a:t>punë</a:t>
            </a:r>
            <a:r>
              <a:rPr lang="en-US" sz="9600" b="1" dirty="0">
                <a:ea typeface="Cambria" panose="02040503050406030204" pitchFamily="18" charset="0"/>
              </a:rPr>
              <a:t> </a:t>
            </a:r>
            <a:r>
              <a:rPr lang="en-US" sz="9600" b="1" dirty="0" err="1">
                <a:ea typeface="Cambria" panose="02040503050406030204" pitchFamily="18" charset="0"/>
              </a:rPr>
              <a:t>në</a:t>
            </a:r>
            <a:r>
              <a:rPr lang="en-US" sz="9600" b="1" dirty="0">
                <a:ea typeface="Cambria" panose="02040503050406030204" pitchFamily="18" charset="0"/>
              </a:rPr>
              <a:t> </a:t>
            </a:r>
            <a:r>
              <a:rPr lang="en-US" sz="9600" b="1" dirty="0" err="1">
                <a:ea typeface="Cambria" panose="02040503050406030204" pitchFamily="18" charset="0"/>
              </a:rPr>
              <a:t>fushën</a:t>
            </a:r>
            <a:r>
              <a:rPr lang="en-US" sz="9600" b="1" dirty="0">
                <a:ea typeface="Cambria" panose="02040503050406030204" pitchFamily="18" charset="0"/>
              </a:rPr>
              <a:t> e </a:t>
            </a:r>
            <a:r>
              <a:rPr lang="en-US" sz="9600" b="1" dirty="0" err="1">
                <a:ea typeface="Cambria" panose="02040503050406030204" pitchFamily="18" charset="0"/>
              </a:rPr>
              <a:t>teknologjisë</a:t>
            </a:r>
            <a:r>
              <a:rPr lang="en-US" sz="9600" b="1" dirty="0">
                <a:ea typeface="Cambria" panose="02040503050406030204" pitchFamily="18" charset="0"/>
              </a:rPr>
              <a:t> </a:t>
            </a:r>
            <a:r>
              <a:rPr lang="en-US" sz="9600" b="1" dirty="0" err="1">
                <a:ea typeface="Cambria" panose="02040503050406030204" pitchFamily="18" charset="0"/>
              </a:rPr>
              <a:t>së</a:t>
            </a:r>
            <a:r>
              <a:rPr lang="en-US" sz="9600" b="1" dirty="0">
                <a:ea typeface="Cambria" panose="02040503050406030204" pitchFamily="18" charset="0"/>
              </a:rPr>
              <a:t> </a:t>
            </a:r>
            <a:r>
              <a:rPr lang="en-US" sz="9600" b="1" dirty="0" err="1">
                <a:ea typeface="Cambria" panose="02040503050406030204" pitchFamily="18" charset="0"/>
              </a:rPr>
              <a:t>informacionit</a:t>
            </a:r>
            <a:r>
              <a:rPr lang="en-US" sz="9600" b="1" dirty="0">
                <a:ea typeface="Cambria" panose="02040503050406030204" pitchFamily="18" charset="0"/>
              </a:rPr>
              <a:t> </a:t>
            </a:r>
            <a:r>
              <a:rPr lang="en-US" sz="9600" b="1" dirty="0" err="1">
                <a:ea typeface="Cambria" panose="02040503050406030204" pitchFamily="18" charset="0"/>
              </a:rPr>
              <a:t>dhe</a:t>
            </a:r>
            <a:r>
              <a:rPr lang="en-US" sz="9600" b="1" dirty="0">
                <a:ea typeface="Cambria" panose="02040503050406030204" pitchFamily="18" charset="0"/>
              </a:rPr>
              <a:t> </a:t>
            </a:r>
            <a:r>
              <a:rPr lang="en-US" sz="9600" b="1" dirty="0" err="1">
                <a:ea typeface="Cambria" panose="02040503050406030204" pitchFamily="18" charset="0"/>
              </a:rPr>
              <a:t>telekomunikimeve</a:t>
            </a:r>
            <a:r>
              <a:rPr lang="en-US" sz="9600" b="1" dirty="0">
                <a:ea typeface="Cambria" panose="02040503050406030204" pitchFamily="18" charset="0"/>
              </a:rPr>
              <a:t>:</a:t>
            </a:r>
          </a:p>
          <a:p>
            <a:pPr marL="457200" indent="-457200" algn="just">
              <a:buFont typeface="Wingdings" panose="05000000000000000000" pitchFamily="2" charset="2"/>
              <a:buChar char="§"/>
              <a:defRPr/>
            </a:pPr>
            <a:endParaRPr lang="en-US" sz="9600" dirty="0">
              <a:ea typeface="Cambria" panose="02040503050406030204" pitchFamily="18" charset="0"/>
            </a:endParaRPr>
          </a:p>
          <a:p>
            <a:pPr marL="457200" indent="-457200" algn="just">
              <a:buFont typeface="Wingdings" panose="05000000000000000000" pitchFamily="2" charset="2"/>
              <a:buChar char="§"/>
              <a:defRPr/>
            </a:pPr>
            <a:r>
              <a:rPr lang="sq-AL" sz="9600" dirty="0"/>
              <a:t>A</a:t>
            </a:r>
            <a:r>
              <a:rPr lang="en-US" sz="9600" dirty="0"/>
              <a:t>K </a:t>
            </a:r>
            <a:r>
              <a:rPr lang="sq-AL" sz="9600" dirty="0"/>
              <a:t>duhet të sigurojë që të gjitha projektet që kanë të bëjnë me digjitalizimin e projekteve në </a:t>
            </a:r>
            <a:r>
              <a:rPr lang="en-US" sz="9600" dirty="0"/>
              <a:t>I</a:t>
            </a:r>
            <a:r>
              <a:rPr lang="sq-AL" sz="9600" dirty="0" err="1"/>
              <a:t>nstitucione</a:t>
            </a:r>
            <a:r>
              <a:rPr lang="sq-AL" sz="9600" dirty="0"/>
              <a:t> të Republikës së Kosovës</a:t>
            </a:r>
            <a:r>
              <a:rPr lang="en-US" sz="9600" dirty="0"/>
              <a:t> (IRK)</a:t>
            </a:r>
            <a:r>
              <a:rPr lang="sq-AL" sz="9600" dirty="0"/>
              <a:t> do të jenë </a:t>
            </a:r>
            <a:r>
              <a:rPr lang="sq-AL" sz="9600" dirty="0" err="1"/>
              <a:t>konform</a:t>
            </a:r>
            <a:r>
              <a:rPr lang="sq-AL" sz="9600" dirty="0"/>
              <a:t> Rregullores për </a:t>
            </a:r>
            <a:r>
              <a:rPr lang="sq-AL" sz="9600" b="1" dirty="0">
                <a:solidFill>
                  <a:srgbClr val="FF0000"/>
                </a:solidFill>
              </a:rPr>
              <a:t>“Menaxhimin e projekteve në fushën e teknologjisë së informacionit dhe komunikimit”.</a:t>
            </a:r>
            <a:endParaRPr lang="en-US" sz="9600" b="1" dirty="0">
              <a:solidFill>
                <a:srgbClr val="FF0000"/>
              </a:solidFill>
              <a:ea typeface="Cambria" panose="02040503050406030204" pitchFamily="18" charset="0"/>
            </a:endParaRPr>
          </a:p>
          <a:p>
            <a:pPr marL="457200" indent="-457200" algn="just">
              <a:buFont typeface="Wingdings" panose="05000000000000000000" pitchFamily="2" charset="2"/>
              <a:buChar char="§"/>
              <a:defRPr/>
            </a:pPr>
            <a:endParaRPr lang="en-US" sz="9600" dirty="0">
              <a:ea typeface="Cambria" panose="02040503050406030204" pitchFamily="18" charset="0"/>
            </a:endParaRPr>
          </a:p>
          <a:p>
            <a:pPr marL="457200" indent="-457200" algn="just">
              <a:buFont typeface="Wingdings" panose="05000000000000000000" pitchFamily="2" charset="2"/>
              <a:buChar char="§"/>
              <a:defRPr/>
            </a:pPr>
            <a:r>
              <a:rPr lang="en-US" sz="9600" dirty="0">
                <a:ea typeface="Cambria" panose="02040503050406030204" pitchFamily="18" charset="0"/>
              </a:rPr>
              <a:t>ST </a:t>
            </a:r>
            <a:r>
              <a:rPr lang="en-US" sz="9600" dirty="0" err="1">
                <a:ea typeface="Cambria" panose="02040503050406030204" pitchFamily="18" charset="0"/>
              </a:rPr>
              <a:t>të</a:t>
            </a:r>
            <a:r>
              <a:rPr lang="en-US" sz="9600" dirty="0">
                <a:ea typeface="Cambria" panose="02040503050406030204" pitchFamily="18" charset="0"/>
              </a:rPr>
              <a:t> </a:t>
            </a:r>
            <a:r>
              <a:rPr lang="en-US" sz="9600" dirty="0" err="1">
                <a:ea typeface="Cambria" panose="02040503050406030204" pitchFamily="18" charset="0"/>
              </a:rPr>
              <a:t>hartohen</a:t>
            </a:r>
            <a:r>
              <a:rPr lang="en-US" sz="9600" dirty="0">
                <a:ea typeface="Cambria" panose="02040503050406030204" pitchFamily="18" charset="0"/>
              </a:rPr>
              <a:t> </a:t>
            </a:r>
            <a:r>
              <a:rPr lang="en-US" sz="9600" dirty="0" err="1">
                <a:ea typeface="Cambria" panose="02040503050406030204" pitchFamily="18" charset="0"/>
              </a:rPr>
              <a:t>në</a:t>
            </a:r>
            <a:r>
              <a:rPr lang="en-US" sz="9600" dirty="0">
                <a:ea typeface="Cambria" panose="02040503050406030204" pitchFamily="18" charset="0"/>
              </a:rPr>
              <a:t> </a:t>
            </a:r>
            <a:r>
              <a:rPr lang="en-US" sz="9600" dirty="0" err="1">
                <a:ea typeface="Cambria" panose="02040503050406030204" pitchFamily="18" charset="0"/>
              </a:rPr>
              <a:t>pajtim</a:t>
            </a:r>
            <a:r>
              <a:rPr lang="en-US" sz="9600" dirty="0">
                <a:ea typeface="Cambria" panose="02040503050406030204" pitchFamily="18" charset="0"/>
              </a:rPr>
              <a:t> me </a:t>
            </a:r>
            <a:r>
              <a:rPr lang="en-US" sz="9600" dirty="0" err="1">
                <a:ea typeface="Cambria" panose="02040503050406030204" pitchFamily="18" charset="0"/>
              </a:rPr>
              <a:t>kërkesat</a:t>
            </a:r>
            <a:r>
              <a:rPr lang="en-US" sz="9600" dirty="0">
                <a:ea typeface="Cambria" panose="02040503050406030204" pitchFamily="18" charset="0"/>
              </a:rPr>
              <a:t> e </a:t>
            </a:r>
            <a:r>
              <a:rPr lang="en-US" sz="9600" b="1" dirty="0" err="1">
                <a:solidFill>
                  <a:srgbClr val="FF0000"/>
                </a:solidFill>
                <a:ea typeface="Cambria" panose="02040503050406030204" pitchFamily="18" charset="0"/>
              </a:rPr>
              <a:t>Ligjit</a:t>
            </a:r>
            <a:r>
              <a:rPr lang="en-US" sz="9600" b="1" dirty="0">
                <a:solidFill>
                  <a:srgbClr val="FF0000"/>
                </a:solidFill>
                <a:ea typeface="Cambria" panose="02040503050406030204" pitchFamily="18" charset="0"/>
              </a:rPr>
              <a:t> </a:t>
            </a:r>
            <a:r>
              <a:rPr lang="en-US" sz="9600" b="1" dirty="0" err="1">
                <a:solidFill>
                  <a:srgbClr val="FF0000"/>
                </a:solidFill>
                <a:ea typeface="Cambria" panose="02040503050406030204" pitchFamily="18" charset="0"/>
              </a:rPr>
              <a:t>për</a:t>
            </a:r>
            <a:r>
              <a:rPr lang="en-US" sz="9600" b="1" dirty="0">
                <a:solidFill>
                  <a:srgbClr val="FF0000"/>
                </a:solidFill>
                <a:ea typeface="Cambria" panose="02040503050406030204" pitchFamily="18" charset="0"/>
              </a:rPr>
              <a:t> </a:t>
            </a:r>
            <a:r>
              <a:rPr lang="en-US" sz="9600" b="1" dirty="0" err="1">
                <a:solidFill>
                  <a:srgbClr val="FF0000"/>
                </a:solidFill>
                <a:ea typeface="Cambria" panose="02040503050406030204" pitchFamily="18" charset="0"/>
              </a:rPr>
              <a:t>siguri</a:t>
            </a:r>
            <a:r>
              <a:rPr lang="en-US" sz="9600" b="1" dirty="0">
                <a:solidFill>
                  <a:srgbClr val="FF0000"/>
                </a:solidFill>
                <a:ea typeface="Cambria" panose="02040503050406030204" pitchFamily="18" charset="0"/>
              </a:rPr>
              <a:t> </a:t>
            </a:r>
            <a:r>
              <a:rPr lang="en-US" sz="9600" b="1" dirty="0" err="1">
                <a:solidFill>
                  <a:srgbClr val="FF0000"/>
                </a:solidFill>
                <a:ea typeface="Cambria" panose="02040503050406030204" pitchFamily="18" charset="0"/>
              </a:rPr>
              <a:t>kibernetike</a:t>
            </a:r>
            <a:r>
              <a:rPr lang="en-US" sz="9600" b="1" dirty="0">
                <a:solidFill>
                  <a:srgbClr val="FF0000"/>
                </a:solidFill>
                <a:ea typeface="Cambria" panose="02040503050406030204" pitchFamily="18" charset="0"/>
              </a:rPr>
              <a:t> </a:t>
            </a:r>
            <a:r>
              <a:rPr lang="en-US" sz="9600" dirty="0" err="1">
                <a:ea typeface="Cambria" panose="02040503050406030204" pitchFamily="18" charset="0"/>
              </a:rPr>
              <a:t>dhe</a:t>
            </a:r>
            <a:r>
              <a:rPr lang="en-US" sz="9600" dirty="0">
                <a:ea typeface="Cambria" panose="02040503050406030204" pitchFamily="18" charset="0"/>
              </a:rPr>
              <a:t> </a:t>
            </a:r>
            <a:r>
              <a:rPr lang="en-US" sz="9600" dirty="0" err="1">
                <a:ea typeface="Cambria" panose="02040503050406030204" pitchFamily="18" charset="0"/>
              </a:rPr>
              <a:t>aktet</a:t>
            </a:r>
            <a:r>
              <a:rPr lang="en-US" sz="9600" dirty="0">
                <a:ea typeface="Cambria" panose="02040503050406030204" pitchFamily="18" charset="0"/>
              </a:rPr>
              <a:t> </a:t>
            </a:r>
            <a:r>
              <a:rPr lang="en-US" sz="9600" dirty="0" err="1">
                <a:ea typeface="Cambria" panose="02040503050406030204" pitchFamily="18" charset="0"/>
              </a:rPr>
              <a:t>dytësore</a:t>
            </a:r>
            <a:r>
              <a:rPr lang="en-US" sz="9600" dirty="0">
                <a:ea typeface="Cambria" panose="02040503050406030204" pitchFamily="18" charset="0"/>
              </a:rPr>
              <a:t> </a:t>
            </a:r>
            <a:r>
              <a:rPr lang="en-US" sz="9600" dirty="0" err="1">
                <a:ea typeface="Cambria" panose="02040503050406030204" pitchFamily="18" charset="0"/>
              </a:rPr>
              <a:t>përkatëse</a:t>
            </a:r>
            <a:r>
              <a:rPr lang="en-US" sz="9600" dirty="0">
                <a:ea typeface="Cambria" panose="02040503050406030204" pitchFamily="18" charset="0"/>
              </a:rPr>
              <a:t>.</a:t>
            </a:r>
          </a:p>
          <a:p>
            <a:pPr marL="457200" indent="-457200" algn="just">
              <a:buFont typeface="Wingdings" panose="05000000000000000000" pitchFamily="2" charset="2"/>
              <a:buChar char="§"/>
              <a:defRPr/>
            </a:pPr>
            <a:r>
              <a:rPr lang="sq-AL" sz="8000" dirty="0"/>
              <a:t>Autoritetet Kontraktuese duhet të kërkojnë që tenderuesit të dëshmojnë përputhshmërinë e Specifikimeve teknike me standardet e njohura </a:t>
            </a:r>
            <a:r>
              <a:rPr lang="sq-AL" sz="8000" dirty="0" err="1"/>
              <a:t>ndërkombëtarisht</a:t>
            </a:r>
            <a:r>
              <a:rPr lang="sq-AL" sz="8000" dirty="0"/>
              <a:t> të sigurisë kibernetike dhe mbrojtjes së të dhënave. </a:t>
            </a:r>
            <a:endParaRPr lang="en-US" sz="8000" dirty="0">
              <a:ea typeface="Cambria" panose="02040503050406030204" pitchFamily="18" charset="0"/>
            </a:endParaRPr>
          </a:p>
          <a:p>
            <a:pPr algn="just">
              <a:defRPr/>
            </a:pPr>
            <a:endParaRPr lang="en-US" sz="9600" dirty="0">
              <a:ea typeface="Cambria" panose="02040503050406030204" pitchFamily="18" charset="0"/>
            </a:endParaRPr>
          </a:p>
          <a:p>
            <a:pPr marL="457200" indent="-457200" algn="just">
              <a:buFont typeface="Wingdings" panose="05000000000000000000" pitchFamily="2" charset="2"/>
              <a:buChar char="§"/>
              <a:defRPr/>
            </a:pPr>
            <a:r>
              <a:rPr lang="sq-AL" sz="9600" dirty="0"/>
              <a:t>Kur është e aplikueshme, produktet</a:t>
            </a:r>
            <a:r>
              <a:rPr lang="en-US" sz="9600" dirty="0"/>
              <a:t> </a:t>
            </a:r>
            <a:r>
              <a:rPr lang="en-US" sz="9600" dirty="0" err="1"/>
              <a:t>digjitale</a:t>
            </a:r>
            <a:r>
              <a:rPr lang="sq-AL" sz="9600" dirty="0"/>
              <a:t> duhet të mbajnë </a:t>
            </a:r>
            <a:r>
              <a:rPr lang="sq-AL" sz="9600" dirty="0" err="1"/>
              <a:t>markimin</a:t>
            </a:r>
            <a:r>
              <a:rPr lang="sq-AL" sz="9600" dirty="0"/>
              <a:t> </a:t>
            </a:r>
            <a:r>
              <a:rPr lang="sq-AL" sz="9600" b="1" dirty="0">
                <a:solidFill>
                  <a:srgbClr val="FF0000"/>
                </a:solidFill>
              </a:rPr>
              <a:t>CE </a:t>
            </a:r>
            <a:r>
              <a:rPr lang="sq-AL" sz="9600" dirty="0"/>
              <a:t>si dëshmi e kësaj përputhshmërie</a:t>
            </a:r>
            <a:r>
              <a:rPr lang="en-US" sz="9600" dirty="0"/>
              <a:t>;</a:t>
            </a:r>
          </a:p>
          <a:p>
            <a:pPr algn="just">
              <a:defRPr/>
            </a:pPr>
            <a:endParaRPr lang="en-US" sz="6200" dirty="0"/>
          </a:p>
          <a:p>
            <a:pPr algn="just">
              <a:defRPr/>
            </a:pPr>
            <a:endParaRPr lang="en-US" sz="2800" b="1" dirty="0">
              <a:latin typeface="Cambria" panose="02040503050406030204" pitchFamily="18" charset="0"/>
              <a:ea typeface="Cambria" panose="02040503050406030204" pitchFamily="18" charset="0"/>
            </a:endParaRPr>
          </a:p>
          <a:p>
            <a:pPr algn="l">
              <a:defRPr/>
            </a:pPr>
            <a:endParaRPr lang="en-US" sz="1800" dirty="0">
              <a:latin typeface="Cambria" panose="02040503050406030204" pitchFamily="18" charset="0"/>
              <a:ea typeface="Cambria" panose="02040503050406030204" pitchFamily="18" charset="0"/>
            </a:endParaRPr>
          </a:p>
          <a:p>
            <a:pPr algn="l">
              <a:defRPr/>
            </a:pPr>
            <a:r>
              <a:rPr lang="en-US" sz="1800" dirty="0">
                <a:latin typeface="Cambria" panose="02040503050406030204" pitchFamily="18" charset="0"/>
                <a:ea typeface="Cambria" panose="02040503050406030204" pitchFamily="18" charset="0"/>
              </a:rPr>
              <a:t>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3095" y="356600"/>
            <a:ext cx="7772400" cy="806505"/>
          </a:xfrm>
        </p:spPr>
        <p:txBody>
          <a:bodyPr>
            <a:normAutofit fontScale="90000"/>
          </a:bodyPr>
          <a:lstStyle/>
          <a:p>
            <a:pPr>
              <a:defRPr/>
            </a:pPr>
            <a:r>
              <a:rPr lang="en-GB" sz="2800" b="1" dirty="0" err="1">
                <a:solidFill>
                  <a:schemeClr val="accent1">
                    <a:lumMod val="75000"/>
                  </a:schemeClr>
                </a:solidFill>
                <a:latin typeface="Cambria" panose="02040503050406030204" pitchFamily="18" charset="0"/>
                <a:ea typeface="Cambria" panose="02040503050406030204" pitchFamily="18" charset="0"/>
              </a:rPr>
              <a:t>Specifikimet</a:t>
            </a:r>
            <a:r>
              <a:rPr lang="en-GB" sz="2800" b="1" dirty="0">
                <a:solidFill>
                  <a:schemeClr val="accent1">
                    <a:lumMod val="75000"/>
                  </a:schemeClr>
                </a:solidFill>
                <a:latin typeface="Cambria" panose="02040503050406030204" pitchFamily="18" charset="0"/>
                <a:ea typeface="Cambria" panose="02040503050406030204" pitchFamily="18" charset="0"/>
              </a:rPr>
              <a:t> </a:t>
            </a:r>
            <a:r>
              <a:rPr lang="en-GB" sz="2800" b="1" dirty="0" err="1">
                <a:solidFill>
                  <a:schemeClr val="accent1">
                    <a:lumMod val="75000"/>
                  </a:schemeClr>
                </a:solidFill>
                <a:latin typeface="Cambria" panose="02040503050406030204" pitchFamily="18" charset="0"/>
                <a:ea typeface="Cambria" panose="02040503050406030204" pitchFamily="18" charset="0"/>
              </a:rPr>
              <a:t>teknike</a:t>
            </a:r>
            <a:r>
              <a:rPr lang="en-GB" sz="2800" b="1" dirty="0">
                <a:solidFill>
                  <a:schemeClr val="accent1">
                    <a:lumMod val="75000"/>
                  </a:schemeClr>
                </a:solidFill>
                <a:latin typeface="Cambria" panose="02040503050406030204" pitchFamily="18" charset="0"/>
                <a:ea typeface="Cambria" panose="02040503050406030204" pitchFamily="18" charset="0"/>
              </a:rPr>
              <a:t> </a:t>
            </a:r>
            <a:br>
              <a:rPr lang="en-GB" sz="2800" b="1" dirty="0">
                <a:solidFill>
                  <a:schemeClr val="accent1">
                    <a:lumMod val="75000"/>
                  </a:schemeClr>
                </a:solidFill>
                <a:latin typeface="Cambria" panose="02040503050406030204" pitchFamily="18" charset="0"/>
                <a:ea typeface="Cambria" panose="02040503050406030204" pitchFamily="18" charset="0"/>
              </a:rPr>
            </a:br>
            <a:r>
              <a:rPr lang="en-GB" sz="2800" b="1" dirty="0">
                <a:solidFill>
                  <a:schemeClr val="accent1">
                    <a:lumMod val="75000"/>
                  </a:schemeClr>
                </a:solidFill>
                <a:latin typeface="Cambria" panose="02040503050406030204" pitchFamily="18" charset="0"/>
                <a:ea typeface="Cambria" panose="02040503050406030204" pitchFamily="18" charset="0"/>
              </a:rPr>
              <a:t>(</a:t>
            </a:r>
            <a:r>
              <a:rPr lang="en-GB" sz="2800" b="1" dirty="0" err="1">
                <a:solidFill>
                  <a:schemeClr val="accent1">
                    <a:lumMod val="75000"/>
                  </a:schemeClr>
                </a:solidFill>
                <a:latin typeface="Cambria" panose="02040503050406030204" pitchFamily="18" charset="0"/>
                <a:ea typeface="Cambria" panose="02040503050406030204" pitchFamily="18" charset="0"/>
              </a:rPr>
              <a:t>Neni</a:t>
            </a:r>
            <a:r>
              <a:rPr lang="en-GB" sz="2800" b="1" dirty="0">
                <a:solidFill>
                  <a:schemeClr val="accent1">
                    <a:lumMod val="75000"/>
                  </a:schemeClr>
                </a:solidFill>
                <a:latin typeface="Cambria" panose="02040503050406030204" pitchFamily="18" charset="0"/>
                <a:ea typeface="Cambria" panose="02040503050406030204" pitchFamily="18" charset="0"/>
              </a:rPr>
              <a:t> 19) </a:t>
            </a:r>
            <a:r>
              <a:rPr lang="en-GB" sz="2800" b="1" i="1" dirty="0" err="1">
                <a:solidFill>
                  <a:schemeClr val="accent1">
                    <a:lumMod val="75000"/>
                  </a:schemeClr>
                </a:solidFill>
                <a:latin typeface="Cambria" panose="02040503050406030204" pitchFamily="18" charset="0"/>
                <a:ea typeface="Cambria" panose="02040503050406030204" pitchFamily="18" charset="0"/>
              </a:rPr>
              <a:t>vazhdim</a:t>
            </a:r>
            <a:endParaRPr lang="en-US" sz="2800" i="1" dirty="0">
              <a:solidFill>
                <a:schemeClr val="accent1">
                  <a:lumMod val="75000"/>
                </a:schemeClr>
              </a:solidFill>
              <a:latin typeface="Cambria" panose="02040503050406030204" pitchFamily="18" charset="0"/>
              <a:ea typeface="Cambria" panose="02040503050406030204" pitchFamily="18" charset="0"/>
            </a:endParaRPr>
          </a:p>
        </p:txBody>
      </p:sp>
      <p:sp>
        <p:nvSpPr>
          <p:cNvPr id="3" name="Subtitle 2"/>
          <p:cNvSpPr>
            <a:spLocks noGrp="1"/>
          </p:cNvSpPr>
          <p:nvPr>
            <p:ph type="subTitle" idx="1"/>
          </p:nvPr>
        </p:nvSpPr>
        <p:spPr>
          <a:xfrm>
            <a:off x="424260" y="1470345"/>
            <a:ext cx="8410695" cy="5387655"/>
          </a:xfrm>
        </p:spPr>
        <p:txBody>
          <a:bodyPr>
            <a:normAutofit fontScale="85000" lnSpcReduction="20000"/>
          </a:bodyPr>
          <a:lstStyle/>
          <a:p>
            <a:pPr algn="l">
              <a:buClr>
                <a:srgbClr val="FF0000"/>
              </a:buClr>
              <a:defRPr/>
            </a:pPr>
            <a:r>
              <a:rPr lang="en-GB" sz="2400" b="1" dirty="0" err="1">
                <a:latin typeface="Calibri" panose="020F0502020204030204" pitchFamily="34" charset="0"/>
                <a:ea typeface="Cambria" panose="02040503050406030204" pitchFamily="18" charset="0"/>
                <a:cs typeface="Calibri" panose="020F0502020204030204" pitchFamily="34" charset="0"/>
              </a:rPr>
              <a:t>Për</a:t>
            </a:r>
            <a:r>
              <a:rPr lang="en-GB" sz="2400" b="1" dirty="0">
                <a:latin typeface="Calibri" panose="020F0502020204030204" pitchFamily="34" charset="0"/>
                <a:ea typeface="Cambria" panose="02040503050406030204" pitchFamily="18" charset="0"/>
                <a:cs typeface="Calibri" panose="020F0502020204030204" pitchFamily="34" charset="0"/>
              </a:rPr>
              <a:t> </a:t>
            </a:r>
            <a:r>
              <a:rPr lang="en-GB" sz="2400" b="1" dirty="0" err="1">
                <a:latin typeface="Calibri" panose="020F0502020204030204" pitchFamily="34" charset="0"/>
                <a:ea typeface="Cambria" panose="02040503050406030204" pitchFamily="18" charset="0"/>
                <a:cs typeface="Calibri" panose="020F0502020204030204" pitchFamily="34" charset="0"/>
              </a:rPr>
              <a:t>hartimin</a:t>
            </a:r>
            <a:r>
              <a:rPr lang="en-GB" sz="2400" b="1" dirty="0">
                <a:latin typeface="Calibri" panose="020F0502020204030204" pitchFamily="34" charset="0"/>
                <a:ea typeface="Cambria" panose="02040503050406030204" pitchFamily="18" charset="0"/>
                <a:cs typeface="Calibri" panose="020F0502020204030204" pitchFamily="34" charset="0"/>
              </a:rPr>
              <a:t> e </a:t>
            </a:r>
            <a:r>
              <a:rPr lang="en-GB" sz="2400" b="1" dirty="0" err="1">
                <a:latin typeface="Calibri" panose="020F0502020204030204" pitchFamily="34" charset="0"/>
                <a:ea typeface="Cambria" panose="02040503050406030204" pitchFamily="18" charset="0"/>
                <a:cs typeface="Calibri" panose="020F0502020204030204" pitchFamily="34" charset="0"/>
              </a:rPr>
              <a:t>specifikimeve</a:t>
            </a:r>
            <a:r>
              <a:rPr lang="en-GB" sz="2400" b="1" dirty="0">
                <a:latin typeface="Calibri" panose="020F0502020204030204" pitchFamily="34" charset="0"/>
                <a:ea typeface="Cambria" panose="02040503050406030204" pitchFamily="18" charset="0"/>
                <a:cs typeface="Calibri" panose="020F0502020204030204" pitchFamily="34" charset="0"/>
              </a:rPr>
              <a:t> </a:t>
            </a:r>
            <a:r>
              <a:rPr lang="en-GB" sz="2400" b="1" dirty="0" err="1">
                <a:latin typeface="Calibri" panose="020F0502020204030204" pitchFamily="34" charset="0"/>
                <a:ea typeface="Cambria" panose="02040503050406030204" pitchFamily="18" charset="0"/>
                <a:cs typeface="Calibri" panose="020F0502020204030204" pitchFamily="34" charset="0"/>
              </a:rPr>
              <a:t>teknike</a:t>
            </a:r>
            <a:r>
              <a:rPr lang="en-GB" sz="2400" b="1" dirty="0">
                <a:latin typeface="Calibri" panose="020F0502020204030204" pitchFamily="34" charset="0"/>
                <a:ea typeface="Cambria" panose="02040503050406030204" pitchFamily="18" charset="0"/>
                <a:cs typeface="Calibri" panose="020F0502020204030204" pitchFamily="34" charset="0"/>
              </a:rPr>
              <a:t>, AK </a:t>
            </a:r>
            <a:r>
              <a:rPr lang="en-GB" sz="2400" b="1" dirty="0" err="1">
                <a:latin typeface="Calibri" panose="020F0502020204030204" pitchFamily="34" charset="0"/>
                <a:ea typeface="Cambria" panose="02040503050406030204" pitchFamily="18" charset="0"/>
                <a:cs typeface="Calibri" panose="020F0502020204030204" pitchFamily="34" charset="0"/>
              </a:rPr>
              <a:t>duhet</a:t>
            </a:r>
            <a:r>
              <a:rPr lang="en-GB" sz="2400" b="1" dirty="0">
                <a:latin typeface="Calibri" panose="020F0502020204030204" pitchFamily="34" charset="0"/>
                <a:ea typeface="Cambria" panose="02040503050406030204" pitchFamily="18" charset="0"/>
                <a:cs typeface="Calibri" panose="020F0502020204030204" pitchFamily="34" charset="0"/>
              </a:rPr>
              <a:t>:</a:t>
            </a:r>
          </a:p>
          <a:p>
            <a:pPr algn="l">
              <a:buClr>
                <a:srgbClr val="FF0000"/>
              </a:buClr>
              <a:defRPr/>
            </a:pPr>
            <a:endParaRPr lang="en-GB" sz="2400" b="1" dirty="0">
              <a:latin typeface="Calibri" panose="020F0502020204030204" pitchFamily="34" charset="0"/>
              <a:ea typeface="Cambria" panose="02040503050406030204" pitchFamily="18" charset="0"/>
              <a:cs typeface="Calibri" panose="020F0502020204030204" pitchFamily="34" charset="0"/>
            </a:endParaRPr>
          </a:p>
          <a:p>
            <a:pPr marL="342900" indent="-342900" algn="l">
              <a:buClr>
                <a:srgbClr val="FF0000"/>
              </a:buClr>
              <a:buFont typeface="Wingdings" panose="05000000000000000000" pitchFamily="2" charset="2"/>
              <a:buChar char="Ø"/>
              <a:defRPr/>
            </a:pP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të</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emëroj</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një</a:t>
            </a:r>
            <a:r>
              <a:rPr lang="en-GB" sz="2400" dirty="0">
                <a:latin typeface="Calibri" panose="020F0502020204030204" pitchFamily="34" charset="0"/>
                <a:ea typeface="Cambria" panose="02040503050406030204" pitchFamily="18" charset="0"/>
                <a:cs typeface="Calibri" panose="020F0502020204030204" pitchFamily="34" charset="0"/>
              </a:rPr>
              <a:t> person/</a:t>
            </a:r>
            <a:r>
              <a:rPr lang="en-GB" sz="2400" dirty="0" err="1">
                <a:latin typeface="Calibri" panose="020F0502020204030204" pitchFamily="34" charset="0"/>
                <a:ea typeface="Cambria" panose="02040503050406030204" pitchFamily="18" charset="0"/>
                <a:cs typeface="Calibri" panose="020F0502020204030204" pitchFamily="34" charset="0"/>
              </a:rPr>
              <a:t>ekip</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nga</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njësia</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kërkuese</a:t>
            </a:r>
            <a:r>
              <a:rPr lang="en-GB" sz="2400" dirty="0">
                <a:latin typeface="Calibri" panose="020F0502020204030204" pitchFamily="34" charset="0"/>
                <a:ea typeface="Cambria" panose="02040503050406030204" pitchFamily="18" charset="0"/>
                <a:cs typeface="Calibri" panose="020F0502020204030204" pitchFamily="34" charset="0"/>
              </a:rPr>
              <a:t>;</a:t>
            </a:r>
          </a:p>
          <a:p>
            <a:pPr marL="342900" indent="-342900" algn="l">
              <a:buClr>
                <a:srgbClr val="FF0000"/>
              </a:buClr>
              <a:buFont typeface="Wingdings" panose="05000000000000000000" pitchFamily="2" charset="2"/>
              <a:buChar char="Ø"/>
              <a:defRPr/>
            </a:pPr>
            <a:r>
              <a:rPr lang="en-GB" sz="2400" dirty="0" err="1">
                <a:latin typeface="Calibri" panose="020F0502020204030204" pitchFamily="34" charset="0"/>
                <a:ea typeface="Cambria" panose="02040503050406030204" pitchFamily="18" charset="0"/>
                <a:cs typeface="Calibri" panose="020F0502020204030204" pitchFamily="34" charset="0"/>
              </a:rPr>
              <a:t>Të</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cakojë</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një</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ekspert</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të</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jashtëm</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nga</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ndonjë</a:t>
            </a:r>
            <a:r>
              <a:rPr lang="en-GB" sz="2400" dirty="0">
                <a:latin typeface="Calibri" panose="020F0502020204030204" pitchFamily="34" charset="0"/>
                <a:ea typeface="Cambria" panose="02040503050406030204" pitchFamily="18" charset="0"/>
                <a:cs typeface="Calibri" panose="020F0502020204030204" pitchFamily="34" charset="0"/>
              </a:rPr>
              <a:t> AK </a:t>
            </a:r>
            <a:r>
              <a:rPr lang="en-GB" sz="2400" dirty="0" err="1">
                <a:latin typeface="Calibri" panose="020F0502020204030204" pitchFamily="34" charset="0"/>
                <a:ea typeface="Cambria" panose="02040503050406030204" pitchFamily="18" charset="0"/>
                <a:cs typeface="Calibri" panose="020F0502020204030204" pitchFamily="34" charset="0"/>
              </a:rPr>
              <a:t>tjetër</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angazhimi</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i</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të</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cilit</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bëhet</a:t>
            </a:r>
            <a:r>
              <a:rPr lang="en-GB" sz="2400" dirty="0">
                <a:latin typeface="Calibri" panose="020F0502020204030204" pitchFamily="34" charset="0"/>
                <a:ea typeface="Cambria" panose="02040503050406030204" pitchFamily="18" charset="0"/>
                <a:cs typeface="Calibri" panose="020F0502020204030204" pitchFamily="34" charset="0"/>
              </a:rPr>
              <a:t> me </a:t>
            </a:r>
            <a:r>
              <a:rPr lang="en-GB" sz="2400" dirty="0" err="1">
                <a:latin typeface="Calibri" panose="020F0502020204030204" pitchFamily="34" charset="0"/>
                <a:ea typeface="Cambria" panose="02040503050406030204" pitchFamily="18" charset="0"/>
                <a:cs typeface="Calibri" panose="020F0502020204030204" pitchFamily="34" charset="0"/>
              </a:rPr>
              <a:t>aprovimin</a:t>
            </a:r>
            <a:r>
              <a:rPr lang="en-GB" sz="2400" dirty="0">
                <a:latin typeface="Calibri" panose="020F0502020204030204" pitchFamily="34" charset="0"/>
                <a:ea typeface="Cambria" panose="02040503050406030204" pitchFamily="18" charset="0"/>
                <a:cs typeface="Calibri" panose="020F0502020204030204" pitchFamily="34" charset="0"/>
              </a:rPr>
              <a:t> e </a:t>
            </a:r>
            <a:r>
              <a:rPr lang="en-GB" sz="2400" dirty="0" err="1">
                <a:latin typeface="Calibri" panose="020F0502020204030204" pitchFamily="34" charset="0"/>
                <a:ea typeface="Cambria" panose="02040503050406030204" pitchFamily="18" charset="0"/>
                <a:cs typeface="Calibri" panose="020F0502020204030204" pitchFamily="34" charset="0"/>
              </a:rPr>
              <a:t>dy</a:t>
            </a:r>
            <a:r>
              <a:rPr lang="en-GB" sz="2400" dirty="0">
                <a:latin typeface="Calibri" panose="020F0502020204030204" pitchFamily="34" charset="0"/>
                <a:ea typeface="Cambria" panose="02040503050406030204" pitchFamily="18" charset="0"/>
                <a:cs typeface="Calibri" panose="020F0502020204030204" pitchFamily="34" charset="0"/>
              </a:rPr>
              <a:t> ZKA-</a:t>
            </a:r>
            <a:r>
              <a:rPr lang="en-GB" sz="2400" dirty="0" err="1">
                <a:latin typeface="Calibri" panose="020F0502020204030204" pitchFamily="34" charset="0"/>
                <a:ea typeface="Cambria" panose="02040503050406030204" pitchFamily="18" charset="0"/>
                <a:cs typeface="Calibri" panose="020F0502020204030204" pitchFamily="34" charset="0"/>
              </a:rPr>
              <a:t>ve</a:t>
            </a:r>
            <a:r>
              <a:rPr lang="en-GB" sz="2400" dirty="0">
                <a:latin typeface="Calibri" panose="020F0502020204030204" pitchFamily="34" charset="0"/>
                <a:ea typeface="Cambria" panose="02040503050406030204" pitchFamily="18" charset="0"/>
                <a:cs typeface="Calibri" panose="020F0502020204030204" pitchFamily="34" charset="0"/>
              </a:rPr>
              <a:t>;</a:t>
            </a:r>
          </a:p>
          <a:p>
            <a:pPr marL="342900" indent="-342900" algn="l">
              <a:buClr>
                <a:srgbClr val="FF0000"/>
              </a:buClr>
              <a:buFont typeface="Wingdings" panose="05000000000000000000" pitchFamily="2" charset="2"/>
              <a:buChar char="Ø"/>
              <a:defRPr/>
            </a:pPr>
            <a:r>
              <a:rPr lang="en-GB" sz="2400" dirty="0" err="1">
                <a:latin typeface="Calibri" panose="020F0502020204030204" pitchFamily="34" charset="0"/>
                <a:ea typeface="Cambria" panose="02040503050406030204" pitchFamily="18" charset="0"/>
                <a:cs typeface="Calibri" panose="020F0502020204030204" pitchFamily="34" charset="0"/>
              </a:rPr>
              <a:t>Të</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kontraktojë</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një</a:t>
            </a:r>
            <a:r>
              <a:rPr lang="en-GB" sz="2400" dirty="0">
                <a:latin typeface="Calibri" panose="020F0502020204030204" pitchFamily="34" charset="0"/>
                <a:ea typeface="Cambria" panose="02040503050406030204" pitchFamily="18" charset="0"/>
                <a:cs typeface="Calibri" panose="020F0502020204030204" pitchFamily="34" charset="0"/>
              </a:rPr>
              <a:t> </a:t>
            </a:r>
            <a:r>
              <a:rPr lang="en-GB" sz="2400" dirty="0" err="1">
                <a:latin typeface="Calibri" panose="020F0502020204030204" pitchFamily="34" charset="0"/>
                <a:ea typeface="Cambria" panose="02040503050406030204" pitchFamily="18" charset="0"/>
                <a:cs typeface="Calibri" panose="020F0502020204030204" pitchFamily="34" charset="0"/>
              </a:rPr>
              <a:t>kompani</a:t>
            </a:r>
            <a:r>
              <a:rPr lang="en-GB" sz="2400" dirty="0">
                <a:latin typeface="Calibri" panose="020F0502020204030204" pitchFamily="34" charset="0"/>
                <a:ea typeface="Cambria" panose="02040503050406030204" pitchFamily="18" charset="0"/>
                <a:cs typeface="Calibri" panose="020F0502020204030204" pitchFamily="34" charset="0"/>
              </a:rPr>
              <a:t>.</a:t>
            </a:r>
          </a:p>
          <a:p>
            <a:pPr algn="l">
              <a:buClr>
                <a:srgbClr val="FF0000"/>
              </a:buClr>
              <a:defRPr/>
            </a:pPr>
            <a:endParaRPr lang="en-GB" sz="2400" b="1" dirty="0">
              <a:latin typeface="Cambria" panose="02040503050406030204" pitchFamily="18" charset="0"/>
              <a:ea typeface="Cambria" panose="02040503050406030204" pitchFamily="18" charset="0"/>
            </a:endParaRPr>
          </a:p>
          <a:p>
            <a:pPr marL="342900" indent="-342900" algn="l">
              <a:buClr>
                <a:srgbClr val="FF0000"/>
              </a:buClr>
              <a:buFont typeface="Wingdings" panose="05000000000000000000" pitchFamily="2" charset="2"/>
              <a:buChar char="q"/>
              <a:defRPr/>
            </a:pPr>
            <a:r>
              <a:rPr lang="en-GB" sz="2400" b="1" dirty="0" err="1">
                <a:latin typeface="Cambria" panose="02040503050406030204" pitchFamily="18" charset="0"/>
                <a:ea typeface="Cambria" panose="02040503050406030204" pitchFamily="18" charset="0"/>
              </a:rPr>
              <a:t>Personi</a:t>
            </a:r>
            <a:r>
              <a:rPr lang="en-GB" sz="2400" b="1" dirty="0">
                <a:latin typeface="Cambria" panose="02040503050406030204" pitchFamily="18" charset="0"/>
                <a:ea typeface="Cambria" panose="02040503050406030204" pitchFamily="18" charset="0"/>
              </a:rPr>
              <a:t>/</a:t>
            </a:r>
            <a:r>
              <a:rPr lang="en-GB" sz="2400" b="1" dirty="0" err="1">
                <a:latin typeface="Cambria" panose="02040503050406030204" pitchFamily="18" charset="0"/>
                <a:ea typeface="Cambria" panose="02040503050406030204" pitchFamily="18" charset="0"/>
              </a:rPr>
              <a:t>ekipi</a:t>
            </a:r>
            <a:r>
              <a:rPr lang="en-GB" sz="2400" b="1" dirty="0">
                <a:latin typeface="Cambria" panose="02040503050406030204" pitchFamily="18" charset="0"/>
                <a:ea typeface="Cambria" panose="02040503050406030204" pitchFamily="18" charset="0"/>
              </a:rPr>
              <a:t>, </a:t>
            </a:r>
            <a:r>
              <a:rPr lang="en-GB" sz="2400" b="1" dirty="0" err="1">
                <a:latin typeface="Cambria" panose="02040503050406030204" pitchFamily="18" charset="0"/>
                <a:ea typeface="Cambria" panose="02040503050406030204" pitchFamily="18" charset="0"/>
              </a:rPr>
              <a:t>eksperti</a:t>
            </a:r>
            <a:r>
              <a:rPr lang="en-GB" sz="2400" b="1" dirty="0">
                <a:latin typeface="Cambria" panose="02040503050406030204" pitchFamily="18" charset="0"/>
                <a:ea typeface="Cambria" panose="02040503050406030204" pitchFamily="18" charset="0"/>
              </a:rPr>
              <a:t> </a:t>
            </a:r>
            <a:r>
              <a:rPr lang="en-GB" sz="2400" b="1" dirty="0" err="1">
                <a:latin typeface="Cambria" panose="02040503050406030204" pitchFamily="18" charset="0"/>
                <a:ea typeface="Cambria" panose="02040503050406030204" pitchFamily="18" charset="0"/>
              </a:rPr>
              <a:t>i</a:t>
            </a:r>
            <a:r>
              <a:rPr lang="en-GB" sz="2400" b="1" dirty="0">
                <a:latin typeface="Cambria" panose="02040503050406030204" pitchFamily="18" charset="0"/>
                <a:ea typeface="Cambria" panose="02040503050406030204" pitchFamily="18" charset="0"/>
              </a:rPr>
              <a:t> </a:t>
            </a:r>
            <a:r>
              <a:rPr lang="en-GB" sz="2400" b="1" dirty="0" err="1">
                <a:latin typeface="Cambria" panose="02040503050406030204" pitchFamily="18" charset="0"/>
                <a:ea typeface="Cambria" panose="02040503050406030204" pitchFamily="18" charset="0"/>
              </a:rPr>
              <a:t>jashtëm</a:t>
            </a:r>
            <a:r>
              <a:rPr lang="en-GB" sz="2400" b="1" dirty="0">
                <a:latin typeface="Cambria" panose="02040503050406030204" pitchFamily="18" charset="0"/>
                <a:ea typeface="Cambria" panose="02040503050406030204" pitchFamily="18" charset="0"/>
              </a:rPr>
              <a:t> </a:t>
            </a:r>
            <a:r>
              <a:rPr lang="en-GB" sz="2400" b="1" dirty="0" err="1">
                <a:latin typeface="Cambria" panose="02040503050406030204" pitchFamily="18" charset="0"/>
                <a:ea typeface="Cambria" panose="02040503050406030204" pitchFamily="18" charset="0"/>
              </a:rPr>
              <a:t>apo</a:t>
            </a:r>
            <a:r>
              <a:rPr lang="en-GB" sz="2400" b="1" dirty="0">
                <a:latin typeface="Cambria" panose="02040503050406030204" pitchFamily="18" charset="0"/>
                <a:ea typeface="Cambria" panose="02040503050406030204" pitchFamily="18" charset="0"/>
              </a:rPr>
              <a:t> </a:t>
            </a:r>
            <a:r>
              <a:rPr lang="en-GB" sz="2400" b="1" dirty="0" err="1">
                <a:latin typeface="Cambria" panose="02040503050406030204" pitchFamily="18" charset="0"/>
                <a:ea typeface="Cambria" panose="02040503050406030204" pitchFamily="18" charset="0"/>
              </a:rPr>
              <a:t>kontraktori</a:t>
            </a:r>
            <a:r>
              <a:rPr lang="en-GB" sz="2400" b="1" dirty="0">
                <a:latin typeface="Cambria" panose="02040503050406030204" pitchFamily="18" charset="0"/>
                <a:ea typeface="Cambria" panose="02040503050406030204" pitchFamily="18" charset="0"/>
              </a:rPr>
              <a:t> </a:t>
            </a:r>
            <a:r>
              <a:rPr lang="en-GB" sz="2400" b="1" dirty="0" err="1">
                <a:latin typeface="Cambria" panose="02040503050406030204" pitchFamily="18" charset="0"/>
                <a:ea typeface="Cambria" panose="02040503050406030204" pitchFamily="18" charset="0"/>
              </a:rPr>
              <a:t>duhet</a:t>
            </a:r>
            <a:r>
              <a:rPr lang="en-GB" sz="2400" b="1" dirty="0">
                <a:latin typeface="Cambria" panose="02040503050406030204" pitchFamily="18" charset="0"/>
                <a:ea typeface="Cambria" panose="02040503050406030204" pitchFamily="18" charset="0"/>
              </a:rPr>
              <a:t> </a:t>
            </a:r>
            <a:r>
              <a:rPr lang="en-GB" sz="2400" b="1" dirty="0" err="1">
                <a:latin typeface="Cambria" panose="02040503050406030204" pitchFamily="18" charset="0"/>
                <a:ea typeface="Cambria" panose="02040503050406030204" pitchFamily="18" charset="0"/>
              </a:rPr>
              <a:t>të</a:t>
            </a:r>
            <a:r>
              <a:rPr lang="en-GB" sz="2400" b="1" dirty="0">
                <a:latin typeface="Cambria" panose="02040503050406030204" pitchFamily="18" charset="0"/>
                <a:ea typeface="Cambria" panose="02040503050406030204" pitchFamily="18" charset="0"/>
              </a:rPr>
              <a:t> </a:t>
            </a:r>
            <a:r>
              <a:rPr lang="en-GB" sz="2400" b="1" dirty="0" err="1">
                <a:latin typeface="Cambria" panose="02040503050406030204" pitchFamily="18" charset="0"/>
                <a:ea typeface="Cambria" panose="02040503050406030204" pitchFamily="18" charset="0"/>
              </a:rPr>
              <a:t>ofrojë</a:t>
            </a:r>
            <a:r>
              <a:rPr lang="en-GB" sz="2400" b="1" dirty="0">
                <a:latin typeface="Cambria" panose="02040503050406030204" pitchFamily="18" charset="0"/>
                <a:ea typeface="Cambria" panose="02040503050406030204" pitchFamily="18" charset="0"/>
              </a:rPr>
              <a:t>:</a:t>
            </a:r>
          </a:p>
          <a:p>
            <a:pPr algn="l">
              <a:buClr>
                <a:srgbClr val="FF0000"/>
              </a:buClr>
              <a:defRPr/>
            </a:pPr>
            <a:r>
              <a:rPr lang="en-GB" sz="2400" b="1" dirty="0">
                <a:latin typeface="Cambria" panose="02040503050406030204" pitchFamily="18" charset="0"/>
                <a:ea typeface="Cambria" panose="02040503050406030204" pitchFamily="18" charset="0"/>
              </a:rPr>
              <a:t> </a:t>
            </a:r>
            <a:r>
              <a:rPr lang="en-GB" sz="2400" b="1" dirty="0" err="1">
                <a:latin typeface="Cambria" panose="02040503050406030204" pitchFamily="18" charset="0"/>
                <a:ea typeface="Cambria" panose="02040503050406030204" pitchFamily="18" charset="0"/>
              </a:rPr>
              <a:t>një</a:t>
            </a:r>
            <a:r>
              <a:rPr lang="en-GB" sz="2400" b="1" dirty="0">
                <a:latin typeface="Cambria" panose="02040503050406030204" pitchFamily="18" charset="0"/>
                <a:ea typeface="Cambria" panose="02040503050406030204" pitchFamily="18" charset="0"/>
              </a:rPr>
              <a:t> </a:t>
            </a:r>
            <a:r>
              <a:rPr lang="en-GB" sz="2400" b="1" dirty="0">
                <a:solidFill>
                  <a:srgbClr val="FF0000"/>
                </a:solidFill>
                <a:latin typeface="Cambria" panose="02040503050406030204" pitchFamily="18" charset="0"/>
                <a:ea typeface="Cambria" panose="02040503050406030204" pitchFamily="18" charset="0"/>
              </a:rPr>
              <a:t>DEKLARATË NËN BETIM, </a:t>
            </a:r>
            <a:r>
              <a:rPr lang="en-GB" sz="2400" b="1" dirty="0" err="1">
                <a:latin typeface="Cambria" panose="02040503050406030204" pitchFamily="18" charset="0"/>
                <a:ea typeface="Cambria" panose="02040503050406030204" pitchFamily="18" charset="0"/>
              </a:rPr>
              <a:t>sipas</a:t>
            </a:r>
            <a:r>
              <a:rPr lang="en-GB" sz="2400" b="1" dirty="0">
                <a:latin typeface="Cambria" panose="02040503050406030204" pitchFamily="18" charset="0"/>
                <a:ea typeface="Cambria" panose="02040503050406030204" pitchFamily="18" charset="0"/>
              </a:rPr>
              <a:t> </a:t>
            </a:r>
            <a:r>
              <a:rPr lang="en-GB" sz="2400" b="1" dirty="0" err="1">
                <a:latin typeface="Cambria" panose="02040503050406030204" pitchFamily="18" charset="0"/>
                <a:ea typeface="Cambria" panose="02040503050406030204" pitchFamily="18" charset="0"/>
              </a:rPr>
              <a:t>të</a:t>
            </a:r>
            <a:r>
              <a:rPr lang="en-GB" sz="2400" b="1" dirty="0">
                <a:latin typeface="Cambria" panose="02040503050406030204" pitchFamily="18" charset="0"/>
                <a:ea typeface="Cambria" panose="02040503050406030204" pitchFamily="18" charset="0"/>
              </a:rPr>
              <a:t> </a:t>
            </a:r>
            <a:r>
              <a:rPr lang="en-GB" sz="2400" b="1" dirty="0" err="1">
                <a:latin typeface="Cambria" panose="02040503050406030204" pitchFamily="18" charset="0"/>
                <a:ea typeface="Cambria" panose="02040503050406030204" pitchFamily="18" charset="0"/>
              </a:rPr>
              <a:t>cilës</a:t>
            </a:r>
            <a:r>
              <a:rPr lang="en-GB" sz="2400" b="1" dirty="0">
                <a:latin typeface="Cambria" panose="02040503050406030204" pitchFamily="18" charset="0"/>
                <a:ea typeface="Cambria" panose="02040503050406030204" pitchFamily="18" charset="0"/>
              </a:rPr>
              <a:t> </a:t>
            </a:r>
            <a:r>
              <a:rPr lang="en-GB" sz="2400" b="1" dirty="0" err="1">
                <a:latin typeface="Cambria" panose="02040503050406030204" pitchFamily="18" charset="0"/>
                <a:ea typeface="Cambria" panose="02040503050406030204" pitchFamily="18" charset="0"/>
              </a:rPr>
              <a:t>deklaron</a:t>
            </a:r>
            <a:r>
              <a:rPr lang="en-GB" sz="2400" b="1" dirty="0">
                <a:latin typeface="Cambria" panose="02040503050406030204" pitchFamily="18" charset="0"/>
                <a:ea typeface="Cambria" panose="02040503050406030204" pitchFamily="18" charset="0"/>
              </a:rPr>
              <a:t> se:</a:t>
            </a:r>
          </a:p>
          <a:p>
            <a:pPr algn="l">
              <a:buClr>
                <a:srgbClr val="FF0000"/>
              </a:buClr>
              <a:defRPr/>
            </a:pPr>
            <a:endParaRPr lang="en-GB" sz="2400" b="1" dirty="0">
              <a:latin typeface="Cambria" panose="02040503050406030204" pitchFamily="18" charset="0"/>
              <a:ea typeface="Cambria" panose="02040503050406030204" pitchFamily="18" charset="0"/>
            </a:endParaRPr>
          </a:p>
          <a:p>
            <a:pPr marL="342900" indent="-342900" algn="l">
              <a:buClr>
                <a:srgbClr val="FF0000"/>
              </a:buClr>
              <a:buFont typeface="Wingdings" panose="05000000000000000000" pitchFamily="2" charset="2"/>
              <a:buChar char="ü"/>
              <a:defRPr/>
            </a:pPr>
            <a:r>
              <a:rPr lang="en-US" sz="2600" dirty="0"/>
              <a:t>ST </a:t>
            </a:r>
            <a:r>
              <a:rPr lang="sq-AL" sz="2600" dirty="0"/>
              <a:t>janë në përputhje me qëllimin e prokurimit dhe të drejtuara drejt sigurimit të qasjes sa më të mirë për të gjithë </a:t>
            </a:r>
            <a:r>
              <a:rPr lang="en-US" sz="2600" dirty="0"/>
              <a:t>OE </a:t>
            </a:r>
            <a:r>
              <a:rPr lang="en-US" sz="2600" dirty="0" err="1"/>
              <a:t>të</a:t>
            </a:r>
            <a:r>
              <a:rPr lang="sq-AL" sz="2600" dirty="0"/>
              <a:t> interesuar</a:t>
            </a:r>
            <a:r>
              <a:rPr lang="en-US" sz="2600" dirty="0"/>
              <a:t>;</a:t>
            </a:r>
          </a:p>
          <a:p>
            <a:pPr marL="342900" indent="-342900" algn="l">
              <a:buClr>
                <a:srgbClr val="FF0000"/>
              </a:buClr>
              <a:buFont typeface="Wingdings" panose="05000000000000000000" pitchFamily="2" charset="2"/>
              <a:buChar char="ü"/>
              <a:defRPr/>
            </a:pPr>
            <a:r>
              <a:rPr lang="sq-AL" sz="2600" dirty="0"/>
              <a:t>nuk favorizojnë ose diskriminojnë një ose më shumë operatorë ekonomik</a:t>
            </a:r>
            <a:r>
              <a:rPr lang="en-US" sz="2600" dirty="0"/>
              <a:t>;</a:t>
            </a:r>
          </a:p>
          <a:p>
            <a:pPr marL="342900" indent="-342900" algn="l">
              <a:buClr>
                <a:srgbClr val="FF0000"/>
              </a:buClr>
              <a:buFont typeface="Wingdings" panose="05000000000000000000" pitchFamily="2" charset="2"/>
              <a:buChar char="ü"/>
              <a:defRPr/>
            </a:pPr>
            <a:r>
              <a:rPr lang="sq-AL" sz="2600" dirty="0"/>
              <a:t>nuk i referohen një artikulli ose burimi të veçantë, ose një procesi të hollësishëm, ose ndonjë shenje dalluese, lloji ose origjine të veçantë ose ndonjë prodhimi</a:t>
            </a:r>
            <a:r>
              <a:rPr lang="en-US" sz="2600" dirty="0"/>
              <a:t>.</a:t>
            </a:r>
            <a:r>
              <a:rPr lang="sq-AL" sz="2600" dirty="0"/>
              <a:t> </a:t>
            </a:r>
            <a:endParaRPr lang="en-GB" sz="2600" b="1" dirty="0">
              <a:latin typeface="Cambria" panose="02040503050406030204" pitchFamily="18" charset="0"/>
              <a:ea typeface="Cambria" panose="02040503050406030204" pitchFamily="18" charset="0"/>
            </a:endParaRPr>
          </a:p>
          <a:p>
            <a:pPr algn="l">
              <a:buClr>
                <a:srgbClr val="FF0000"/>
              </a:buClr>
              <a:defRPr/>
            </a:pPr>
            <a:endParaRPr lang="en-GB" sz="2400" b="1" dirty="0">
              <a:latin typeface="Cambria" panose="02040503050406030204" pitchFamily="18" charset="0"/>
              <a:ea typeface="Cambria" panose="02040503050406030204" pitchFamily="18" charset="0"/>
            </a:endParaRPr>
          </a:p>
          <a:p>
            <a:pPr algn="l">
              <a:buClr>
                <a:srgbClr val="FF0000"/>
              </a:buClr>
              <a:defRPr/>
            </a:pPr>
            <a:endParaRPr lang="en-GB" sz="2400" b="1" dirty="0">
              <a:latin typeface="Cambria" panose="02040503050406030204" pitchFamily="18" charset="0"/>
              <a:ea typeface="Cambria" panose="02040503050406030204" pitchFamily="18" charset="0"/>
            </a:endParaRPr>
          </a:p>
          <a:p>
            <a:pPr algn="l">
              <a:defRPr/>
            </a:pPr>
            <a:endParaRPr lang="en-US" sz="2400" dirty="0">
              <a:latin typeface="Cambria" panose="02040503050406030204" pitchFamily="18" charset="0"/>
              <a:ea typeface="Cambria" panose="02040503050406030204" pitchFamily="18" charset="0"/>
              <a:cs typeface="Arial" charset="0"/>
            </a:endParaRPr>
          </a:p>
          <a:p>
            <a:pPr marL="609600" indent="-609600">
              <a:defRPr/>
            </a:pPr>
            <a:endParaRPr lang="en-GB" sz="2400" b="1" dirty="0">
              <a:latin typeface="Cambria" panose="02040503050406030204" pitchFamily="18" charset="0"/>
              <a:ea typeface="Cambria" panose="02040503050406030204"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12281</TotalTime>
  <Words>7017</Words>
  <Application>Microsoft Office PowerPoint</Application>
  <PresentationFormat>On-screen Show (4:3)</PresentationFormat>
  <Paragraphs>512</Paragraphs>
  <Slides>60</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60</vt:i4>
      </vt:variant>
    </vt:vector>
  </HeadingPairs>
  <TitlesOfParts>
    <vt:vector size="69" baseType="lpstr">
      <vt:lpstr>Arial</vt:lpstr>
      <vt:lpstr>Calibri</vt:lpstr>
      <vt:lpstr>Calibri Light</vt:lpstr>
      <vt:lpstr>Calibria</vt:lpstr>
      <vt:lpstr>Cambria</vt:lpstr>
      <vt:lpstr>Open Sans</vt:lpstr>
      <vt:lpstr>Times New Roman</vt:lpstr>
      <vt:lpstr>Wingdings</vt:lpstr>
      <vt:lpstr>Office Theme</vt:lpstr>
      <vt:lpstr>PowerPoint Presentation</vt:lpstr>
      <vt:lpstr>Përmbajtja: </vt:lpstr>
      <vt:lpstr>Përmbajtja:</vt:lpstr>
      <vt:lpstr>PowerPoint Presentation</vt:lpstr>
      <vt:lpstr> Informatat sekrete afariste dhe qasja në dokumentacion (neni 7) </vt:lpstr>
      <vt:lpstr>Përcaktimi i Nevojave dhe Disponueshmբrisë së Fondeve  (Neni 8)</vt:lpstr>
      <vt:lpstr>Dosja e Tenderit  (neni 17)</vt:lpstr>
      <vt:lpstr>Specifikimet teknike  (neni 19)</vt:lpstr>
      <vt:lpstr>Specifikimet teknike  (Neni 19) vazhdim</vt:lpstr>
      <vt:lpstr>PowerPoint Presentation</vt:lpstr>
      <vt:lpstr>PowerPoint Presentation</vt:lpstr>
      <vt:lpstr>Kriteret e Përzgjedhjes (neni 25)  vazhdim </vt:lpstr>
      <vt:lpstr>Kriteret e Përzgjedhjes (neni 25)  vazhdim </vt:lpstr>
      <vt:lpstr>Grupi i Operatorëve ekonomik (neni 26)</vt:lpstr>
      <vt:lpstr>Grupi i Operatorëve ekonomik (neni 26)  vazhdim</vt:lpstr>
      <vt:lpstr>PowerPoint Presentation</vt:lpstr>
      <vt:lpstr>PowerPoint Presentation</vt:lpstr>
      <vt:lpstr>PowerPoint Presentation</vt:lpstr>
      <vt:lpstr> Krijimi i komisionit vlerësues (neni 39) vazhdim</vt:lpstr>
      <vt:lpstr>Krijimi i komisionit vlerësues (neni 39) vazhdim</vt:lpstr>
      <vt:lpstr>                  Procedura e Hapur/ e kufizuar</vt:lpstr>
      <vt:lpstr>Procedura e Negociuar pa Publikimin e Njoftimit për Kontratë (neni 50)</vt:lpstr>
      <vt:lpstr> Procedura e Negociuar pa Publikimin e Njoftimit për Kontratë (neni 50) vazhdim</vt:lpstr>
      <vt:lpstr>PowerPoint Presentation</vt:lpstr>
      <vt:lpstr>  Kontrata publike kornizë (neni 54)  Vazhdim  </vt:lpstr>
      <vt:lpstr>Konkursi i Projektimit (neni 55) </vt:lpstr>
      <vt:lpstr>Konkursi i Projektimit (neni 55) </vt:lpstr>
      <vt:lpstr>Shërbimet e konsulencës (neni 56) </vt:lpstr>
      <vt:lpstr>Pezullimi i AP dhe Vendimi i AK (neni 63)</vt:lpstr>
      <vt:lpstr>Vendimi i OSHP (neni 63)  Lista e zezë</vt:lpstr>
      <vt:lpstr>Tarifa e ankesave (neni 69)</vt:lpstr>
      <vt:lpstr>Menaxhimi i kontratës (neni 70) Bartja e përgjegjësisë te Menaxheri i Kontratës </vt:lpstr>
      <vt:lpstr>Menaxhimi i kontratës (neni 70) vazhdim Bartja e përgjegjësisë te Ekipi për Menaxhimin e Kontratës</vt:lpstr>
      <vt:lpstr>  Ndryshimi i Kontratës (neni 71)</vt:lpstr>
      <vt:lpstr>Ndryshimi i Kontratës (neni 71) vazhdim</vt:lpstr>
      <vt:lpstr>Ndryshimi i Kontratës (neni 71) vazhdim</vt:lpstr>
      <vt:lpstr> Dëmet e likuiduara (Penalltitë) gjatë zbatimit të kontratës  (neni 71A)  </vt:lpstr>
      <vt:lpstr>Dëmet e likuiduara (Penalltitë) gjatë zbatimit të kontratës  (neni 71A) vazhdim</vt:lpstr>
      <vt:lpstr>Dëmet e likuiduara (Penalltitë) gjatë zbatimit të kontratës  (neni 71A) vazhdim</vt:lpstr>
      <vt:lpstr>Dëmet e likuiduara (Penalltitë) gjatë zbatimit të kontratës  (neni 71A) vazhdim</vt:lpstr>
      <vt:lpstr>Ndërprerja e kontratës (neni 72) </vt:lpstr>
      <vt:lpstr> Pranimi i furnizimeve, shërbimeve dhe punëve (Neni 72A) </vt:lpstr>
      <vt:lpstr>Pranimi i furnizimeve, shërbimeve dhe punëve (Neni 72A) vazhdim</vt:lpstr>
      <vt:lpstr>Përmbyllja e kontratës (neni 73A)</vt:lpstr>
      <vt:lpstr>PowerPoint Presentation</vt:lpstr>
      <vt:lpstr>Ndarja e detyrave (Neni 75)  </vt:lpstr>
      <vt:lpstr>   Përdorimi i ankandeve/ankandeve kthyese elektronike (Neni 77)</vt:lpstr>
      <vt:lpstr>Sistemi Dinamik i Blerjes (78)  </vt:lpstr>
      <vt:lpstr>Trajnimet dhe revokimi i certifikatave në prokurimin publik </vt:lpstr>
      <vt:lpstr>Procedurat për zhvillimin e testit në trajnimet për prokurim  </vt:lpstr>
      <vt:lpstr>Vlerësimi, publikimi i rezultateve të testit dhe ankesat </vt:lpstr>
      <vt:lpstr>Vlerësimi, publikimi i rezultateve të testit dhe ankesat - vazhdim</vt:lpstr>
      <vt:lpstr>Vlerësimi, publikimi i rezultateve të testit dhe ankesat - vazhdim</vt:lpstr>
      <vt:lpstr>Vlerësimi, publikimi i rezultateve të testit dhe ankesat - vazhdim</vt:lpstr>
      <vt:lpstr>Anulimi i çertifkatave të prokurimit  (neni 90) </vt:lpstr>
      <vt:lpstr>Masat disiplinore për shkelje të lehta të ligjit</vt:lpstr>
      <vt:lpstr>Masat disiplinore për shkelje të lehta të ligjit</vt:lpstr>
      <vt:lpstr>Masat disiplinore për shkelje të rënda të ligjit</vt:lpstr>
      <vt:lpstr>E drejta e ankesës (neni 101)</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Confirmec S.p.A</dc:title>
  <dc:creator>Louvet</dc:creator>
  <cp:lastModifiedBy>Sanije Kelmendi</cp:lastModifiedBy>
  <cp:revision>592</cp:revision>
  <cp:lastPrinted>2004-09-28T16:02:00Z</cp:lastPrinted>
  <dcterms:created xsi:type="dcterms:W3CDTF">2004-05-01T18:08:20Z</dcterms:created>
  <dcterms:modified xsi:type="dcterms:W3CDTF">2024-10-14T13:01:39Z</dcterms:modified>
</cp:coreProperties>
</file>